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 id="2147483664" r:id="rId2"/>
  </p:sldMasterIdLst>
  <p:notesMasterIdLst>
    <p:notesMasterId r:id="rId45"/>
  </p:notesMasterIdLst>
  <p:sldIdLst>
    <p:sldId id="272" r:id="rId3"/>
    <p:sldId id="362" r:id="rId4"/>
    <p:sldId id="339" r:id="rId5"/>
    <p:sldId id="310" r:id="rId6"/>
    <p:sldId id="311" r:id="rId7"/>
    <p:sldId id="338" r:id="rId8"/>
    <p:sldId id="296" r:id="rId9"/>
    <p:sldId id="416" r:id="rId10"/>
    <p:sldId id="417" r:id="rId11"/>
    <p:sldId id="347" r:id="rId12"/>
    <p:sldId id="307" r:id="rId13"/>
    <p:sldId id="350" r:id="rId14"/>
    <p:sldId id="352" r:id="rId15"/>
    <p:sldId id="410" r:id="rId16"/>
    <p:sldId id="415" r:id="rId17"/>
    <p:sldId id="315" r:id="rId18"/>
    <p:sldId id="341" r:id="rId19"/>
    <p:sldId id="294" r:id="rId20"/>
    <p:sldId id="342" r:id="rId21"/>
    <p:sldId id="318" r:id="rId22"/>
    <p:sldId id="344" r:id="rId23"/>
    <p:sldId id="356" r:id="rId24"/>
    <p:sldId id="414" r:id="rId25"/>
    <p:sldId id="358" r:id="rId26"/>
    <p:sldId id="359" r:id="rId27"/>
    <p:sldId id="371" r:id="rId28"/>
    <p:sldId id="366" r:id="rId29"/>
    <p:sldId id="368" r:id="rId30"/>
    <p:sldId id="402" r:id="rId31"/>
    <p:sldId id="401" r:id="rId32"/>
    <p:sldId id="393" r:id="rId33"/>
    <p:sldId id="369" r:id="rId34"/>
    <p:sldId id="400" r:id="rId35"/>
    <p:sldId id="411" r:id="rId36"/>
    <p:sldId id="412" r:id="rId37"/>
    <p:sldId id="403" r:id="rId38"/>
    <p:sldId id="404" r:id="rId39"/>
    <p:sldId id="405" r:id="rId40"/>
    <p:sldId id="406" r:id="rId41"/>
    <p:sldId id="407" r:id="rId42"/>
    <p:sldId id="287" r:id="rId43"/>
    <p:sldId id="312" r:id="rId44"/>
  </p:sldIdLst>
  <p:sldSz cx="9144000" cy="6858000" type="screen4x3"/>
  <p:notesSz cx="6858000" cy="9144000"/>
  <p:defaultTextStyle>
    <a:defPPr>
      <a:defRPr lang="en-US"/>
    </a:defPPr>
    <a:lvl1pPr algn="ctr" rtl="0" fontAlgn="base">
      <a:spcBef>
        <a:spcPct val="0"/>
      </a:spcBef>
      <a:spcAft>
        <a:spcPct val="0"/>
      </a:spcAft>
      <a:defRPr sz="3000" kern="1200">
        <a:solidFill>
          <a:srgbClr val="000000"/>
        </a:solidFill>
        <a:latin typeface="Arial" charset="0"/>
        <a:ea typeface="+mn-ea"/>
        <a:cs typeface="Arial" charset="0"/>
        <a:sym typeface="Arial" charset="0"/>
      </a:defRPr>
    </a:lvl1pPr>
    <a:lvl2pPr marL="457200" algn="ctr" rtl="0" fontAlgn="base">
      <a:spcBef>
        <a:spcPct val="0"/>
      </a:spcBef>
      <a:spcAft>
        <a:spcPct val="0"/>
      </a:spcAft>
      <a:defRPr sz="3000" kern="1200">
        <a:solidFill>
          <a:srgbClr val="000000"/>
        </a:solidFill>
        <a:latin typeface="Arial" charset="0"/>
        <a:ea typeface="+mn-ea"/>
        <a:cs typeface="Arial" charset="0"/>
        <a:sym typeface="Arial" charset="0"/>
      </a:defRPr>
    </a:lvl2pPr>
    <a:lvl3pPr marL="914400" algn="ctr" rtl="0" fontAlgn="base">
      <a:spcBef>
        <a:spcPct val="0"/>
      </a:spcBef>
      <a:spcAft>
        <a:spcPct val="0"/>
      </a:spcAft>
      <a:defRPr sz="3000" kern="1200">
        <a:solidFill>
          <a:srgbClr val="000000"/>
        </a:solidFill>
        <a:latin typeface="Arial" charset="0"/>
        <a:ea typeface="+mn-ea"/>
        <a:cs typeface="Arial" charset="0"/>
        <a:sym typeface="Arial" charset="0"/>
      </a:defRPr>
    </a:lvl3pPr>
    <a:lvl4pPr marL="1371600" algn="ctr" rtl="0" fontAlgn="base">
      <a:spcBef>
        <a:spcPct val="0"/>
      </a:spcBef>
      <a:spcAft>
        <a:spcPct val="0"/>
      </a:spcAft>
      <a:defRPr sz="3000" kern="1200">
        <a:solidFill>
          <a:srgbClr val="000000"/>
        </a:solidFill>
        <a:latin typeface="Arial" charset="0"/>
        <a:ea typeface="+mn-ea"/>
        <a:cs typeface="Arial" charset="0"/>
        <a:sym typeface="Arial" charset="0"/>
      </a:defRPr>
    </a:lvl4pPr>
    <a:lvl5pPr marL="1828800" algn="ctr" rtl="0" fontAlgn="base">
      <a:spcBef>
        <a:spcPct val="0"/>
      </a:spcBef>
      <a:spcAft>
        <a:spcPct val="0"/>
      </a:spcAft>
      <a:defRPr sz="3000" kern="1200">
        <a:solidFill>
          <a:srgbClr val="000000"/>
        </a:solidFill>
        <a:latin typeface="Arial" charset="0"/>
        <a:ea typeface="+mn-ea"/>
        <a:cs typeface="Arial" charset="0"/>
        <a:sym typeface="Arial" charset="0"/>
      </a:defRPr>
    </a:lvl5pPr>
    <a:lvl6pPr marL="2286000" algn="l" defTabSz="914400" rtl="0" eaLnBrk="1" latinLnBrk="0" hangingPunct="1">
      <a:defRPr sz="3000" kern="1200">
        <a:solidFill>
          <a:srgbClr val="000000"/>
        </a:solidFill>
        <a:latin typeface="Arial" charset="0"/>
        <a:ea typeface="+mn-ea"/>
        <a:cs typeface="Arial" charset="0"/>
        <a:sym typeface="Arial" charset="0"/>
      </a:defRPr>
    </a:lvl6pPr>
    <a:lvl7pPr marL="2743200" algn="l" defTabSz="914400" rtl="0" eaLnBrk="1" latinLnBrk="0" hangingPunct="1">
      <a:defRPr sz="3000" kern="1200">
        <a:solidFill>
          <a:srgbClr val="000000"/>
        </a:solidFill>
        <a:latin typeface="Arial" charset="0"/>
        <a:ea typeface="+mn-ea"/>
        <a:cs typeface="Arial" charset="0"/>
        <a:sym typeface="Arial" charset="0"/>
      </a:defRPr>
    </a:lvl7pPr>
    <a:lvl8pPr marL="3200400" algn="l" defTabSz="914400" rtl="0" eaLnBrk="1" latinLnBrk="0" hangingPunct="1">
      <a:defRPr sz="3000" kern="1200">
        <a:solidFill>
          <a:srgbClr val="000000"/>
        </a:solidFill>
        <a:latin typeface="Arial" charset="0"/>
        <a:ea typeface="+mn-ea"/>
        <a:cs typeface="Arial" charset="0"/>
        <a:sym typeface="Arial" charset="0"/>
      </a:defRPr>
    </a:lvl8pPr>
    <a:lvl9pPr marL="3657600" algn="l" defTabSz="914400" rtl="0" eaLnBrk="1" latinLnBrk="0" hangingPunct="1">
      <a:defRPr sz="30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886">
          <p15:clr>
            <a:srgbClr val="A4A3A4"/>
          </p15:clr>
        </p15:guide>
        <p15:guide id="2" orient="horz" pos="391">
          <p15:clr>
            <a:srgbClr val="A4A3A4"/>
          </p15:clr>
        </p15:guide>
        <p15:guide id="3" orient="horz" pos="3566">
          <p15:clr>
            <a:srgbClr val="A4A3A4"/>
          </p15:clr>
        </p15:guide>
        <p15:guide id="4" orient="horz" pos="4156">
          <p15:clr>
            <a:srgbClr val="A4A3A4"/>
          </p15:clr>
        </p15:guide>
        <p15:guide id="5" orient="horz" pos="1415">
          <p15:clr>
            <a:srgbClr val="A4A3A4"/>
          </p15:clr>
        </p15:guide>
        <p15:guide id="6" orient="horz" pos="3410">
          <p15:clr>
            <a:srgbClr val="A4A3A4"/>
          </p15:clr>
        </p15:guide>
        <p15:guide id="7" orient="horz" pos="648">
          <p15:clr>
            <a:srgbClr val="A4A3A4"/>
          </p15:clr>
        </p15:guide>
        <p15:guide id="8" orient="horz" pos="353">
          <p15:clr>
            <a:srgbClr val="A4A3A4"/>
          </p15:clr>
        </p15:guide>
        <p15:guide id="9" pos="2880">
          <p15:clr>
            <a:srgbClr val="A4A3A4"/>
          </p15:clr>
        </p15:guide>
        <p15:guide id="10" pos="5465">
          <p15:clr>
            <a:srgbClr val="A4A3A4"/>
          </p15:clr>
        </p15:guide>
        <p15:guide id="11" pos="313">
          <p15:clr>
            <a:srgbClr val="A4A3A4"/>
          </p15:clr>
        </p15:guide>
        <p15:guide id="12" pos="1111">
          <p15:clr>
            <a:srgbClr val="A4A3A4"/>
          </p15:clr>
        </p15:guide>
        <p15:guide id="13" pos="4163">
          <p15:clr>
            <a:srgbClr val="A4A3A4"/>
          </p15:clr>
        </p15:guide>
        <p15:guide id="14" pos="4241">
          <p15:clr>
            <a:srgbClr val="A4A3A4"/>
          </p15:clr>
        </p15:guide>
        <p15:guide id="15" pos="3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E"/>
    <a:srgbClr val="33CC33"/>
    <a:srgbClr val="FF0000"/>
    <a:srgbClr val="000000"/>
    <a:srgbClr val="FF6600"/>
    <a:srgbClr val="CC6600"/>
    <a:srgbClr val="FFFF00"/>
    <a:srgbClr val="FFCC00"/>
    <a:srgbClr val="5F5F5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1" autoAdjust="0"/>
    <p:restoredTop sz="88632" autoAdjust="0"/>
  </p:normalViewPr>
  <p:slideViewPr>
    <p:cSldViewPr>
      <p:cViewPr varScale="1">
        <p:scale>
          <a:sx n="111" d="100"/>
          <a:sy n="111" d="100"/>
        </p:scale>
        <p:origin x="1428" y="102"/>
      </p:cViewPr>
      <p:guideLst>
        <p:guide orient="horz" pos="2886"/>
        <p:guide orient="horz" pos="391"/>
        <p:guide orient="horz" pos="3566"/>
        <p:guide orient="horz" pos="4156"/>
        <p:guide orient="horz" pos="1415"/>
        <p:guide orient="horz" pos="3410"/>
        <p:guide orient="horz" pos="648"/>
        <p:guide orient="horz" pos="353"/>
        <p:guide pos="2880"/>
        <p:guide pos="5465"/>
        <p:guide pos="313"/>
        <p:guide pos="1111"/>
        <p:guide pos="4163"/>
        <p:guide pos="4241"/>
        <p:guide pos="3107"/>
      </p:guideLst>
    </p:cSldViewPr>
  </p:slideViewPr>
  <p:notesTextViewPr>
    <p:cViewPr>
      <p:scale>
        <a:sx n="3" d="2"/>
        <a:sy n="3" d="2"/>
      </p:scale>
      <p:origin x="0" y="0"/>
    </p:cViewPr>
  </p:notesTextViewPr>
  <p:sorterViewPr>
    <p:cViewPr varScale="1">
      <p:scale>
        <a:sx n="1" d="1"/>
        <a:sy n="1" d="1"/>
      </p:scale>
      <p:origin x="0" y="-2792"/>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cs typeface="+mn-cs"/>
              </a:defRPr>
            </a:lvl1pPr>
          </a:lstStyle>
          <a:p>
            <a:pPr>
              <a:defRPr/>
            </a:pPr>
            <a:endParaRPr lang="en-GB" dirty="0"/>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cs typeface="+mn-cs"/>
              </a:defRPr>
            </a:lvl1pPr>
          </a:lstStyle>
          <a:p>
            <a:pPr>
              <a:defRPr/>
            </a:pPr>
            <a:endParaRPr lang="en-GB" dirty="0"/>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cs typeface="+mn-cs"/>
              </a:defRPr>
            </a:lvl1pPr>
          </a:lstStyle>
          <a:p>
            <a:pPr>
              <a:defRPr/>
            </a:pPr>
            <a:endParaRPr lang="en-GB" dirty="0"/>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cs typeface="+mn-cs"/>
              </a:defRPr>
            </a:lvl1pPr>
          </a:lstStyle>
          <a:p>
            <a:pPr>
              <a:defRPr/>
            </a:pPr>
            <a:fld id="{07CA2CB5-254A-4617-86A0-01A8A3058B85}" type="slidenum">
              <a:rPr lang="en-GB"/>
              <a:pPr>
                <a:defRPr/>
              </a:pPr>
              <a:t>‹#›</a:t>
            </a:fld>
            <a:endParaRPr lang="en-GB" dirty="0"/>
          </a:p>
        </p:txBody>
      </p:sp>
    </p:spTree>
    <p:extLst>
      <p:ext uri="{BB962C8B-B14F-4D97-AF65-F5344CB8AC3E}">
        <p14:creationId xmlns:p14="http://schemas.microsoft.com/office/powerpoint/2010/main" val="26696189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20,000 =</a:t>
            </a:r>
            <a:r>
              <a:rPr lang="en-GB" baseline="0" dirty="0"/>
              <a:t> 229</a:t>
            </a:r>
          </a:p>
          <a:p>
            <a:r>
              <a:rPr lang="en-GB" baseline="0" dirty="0"/>
              <a:t>30,000 = 344</a:t>
            </a:r>
          </a:p>
          <a:p>
            <a:r>
              <a:rPr lang="en-GB" baseline="0" dirty="0"/>
              <a:t>50,000 = 574</a:t>
            </a:r>
            <a:endParaRPr lang="en-GB" dirty="0"/>
          </a:p>
        </p:txBody>
      </p:sp>
      <p:sp>
        <p:nvSpPr>
          <p:cNvPr id="4" name="Slide Number Placeholder 3"/>
          <p:cNvSpPr>
            <a:spLocks noGrp="1"/>
          </p:cNvSpPr>
          <p:nvPr>
            <p:ph type="sldNum" sz="quarter" idx="10"/>
          </p:nvPr>
        </p:nvSpPr>
        <p:spPr/>
        <p:txBody>
          <a:bodyPr/>
          <a:lstStyle/>
          <a:p>
            <a:pPr>
              <a:defRPr/>
            </a:pPr>
            <a:fld id="{07CA2CB5-254A-4617-86A0-01A8A3058B85}" type="slidenum">
              <a:rPr lang="en-GB" smtClean="0"/>
              <a:pPr>
                <a:defRPr/>
              </a:pPr>
              <a:t>15</a:t>
            </a:fld>
            <a:endParaRPr lang="en-GB" dirty="0"/>
          </a:p>
        </p:txBody>
      </p:sp>
    </p:spTree>
    <p:extLst>
      <p:ext uri="{BB962C8B-B14F-4D97-AF65-F5344CB8AC3E}">
        <p14:creationId xmlns:p14="http://schemas.microsoft.com/office/powerpoint/2010/main" val="96321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20,000 =</a:t>
            </a:r>
            <a:r>
              <a:rPr lang="en-GB" baseline="0" dirty="0"/>
              <a:t> 229</a:t>
            </a:r>
          </a:p>
          <a:p>
            <a:r>
              <a:rPr lang="en-GB" baseline="0" dirty="0"/>
              <a:t>30,000 = 344</a:t>
            </a:r>
          </a:p>
          <a:p>
            <a:r>
              <a:rPr lang="en-GB" baseline="0" dirty="0"/>
              <a:t>50,000 = 574</a:t>
            </a:r>
            <a:endParaRPr lang="en-GB" dirty="0"/>
          </a:p>
        </p:txBody>
      </p:sp>
      <p:sp>
        <p:nvSpPr>
          <p:cNvPr id="4" name="Slide Number Placeholder 3"/>
          <p:cNvSpPr>
            <a:spLocks noGrp="1"/>
          </p:cNvSpPr>
          <p:nvPr>
            <p:ph type="sldNum" sz="quarter" idx="10"/>
          </p:nvPr>
        </p:nvSpPr>
        <p:spPr/>
        <p:txBody>
          <a:bodyPr/>
          <a:lstStyle/>
          <a:p>
            <a:pPr>
              <a:defRPr/>
            </a:pPr>
            <a:fld id="{07CA2CB5-254A-4617-86A0-01A8A3058B85}" type="slidenum">
              <a:rPr lang="en-GB" smtClean="0"/>
              <a:pPr>
                <a:defRPr/>
              </a:pPr>
              <a:t>23</a:t>
            </a:fld>
            <a:endParaRPr lang="en-GB" dirty="0"/>
          </a:p>
        </p:txBody>
      </p:sp>
    </p:spTree>
    <p:extLst>
      <p:ext uri="{BB962C8B-B14F-4D97-AF65-F5344CB8AC3E}">
        <p14:creationId xmlns:p14="http://schemas.microsoft.com/office/powerpoint/2010/main" val="124740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7CA2CB5-254A-4617-86A0-01A8A3058B85}" type="slidenum">
              <a:rPr lang="en-GB" smtClean="0"/>
              <a:pPr>
                <a:defRPr/>
              </a:pPr>
              <a:t>27</a:t>
            </a:fld>
            <a:endParaRPr lang="en-GB" dirty="0"/>
          </a:p>
        </p:txBody>
      </p:sp>
    </p:spTree>
    <p:extLst>
      <p:ext uri="{BB962C8B-B14F-4D97-AF65-F5344CB8AC3E}">
        <p14:creationId xmlns:p14="http://schemas.microsoft.com/office/powerpoint/2010/main" val="371956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7CA2CB5-254A-4617-86A0-01A8A3058B85}" type="slidenum">
              <a:rPr lang="en-GB" smtClean="0"/>
              <a:pPr>
                <a:defRPr/>
              </a:pPr>
              <a:t>42</a:t>
            </a:fld>
            <a:endParaRPr lang="en-GB" dirty="0"/>
          </a:p>
        </p:txBody>
      </p:sp>
    </p:spTree>
    <p:extLst>
      <p:ext uri="{BB962C8B-B14F-4D97-AF65-F5344CB8AC3E}">
        <p14:creationId xmlns:p14="http://schemas.microsoft.com/office/powerpoint/2010/main" val="1990779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8"/>
          <p:cNvSpPr>
            <a:spLocks/>
          </p:cNvSpPr>
          <p:nvPr userDrawn="1"/>
        </p:nvSpPr>
        <p:spPr bwMode="auto">
          <a:xfrm>
            <a:off x="4830763" y="6188075"/>
            <a:ext cx="4089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defTabSz="642938"/>
            <a:r>
              <a:rPr lang="en-US" sz="1500" b="1" dirty="0">
                <a:solidFill>
                  <a:srgbClr val="FFFFFF"/>
                </a:solidFill>
              </a:rPr>
              <a:t>YUASA EUROPEAN PRESENTATION 2011</a:t>
            </a:r>
          </a:p>
        </p:txBody>
      </p:sp>
      <p:sp>
        <p:nvSpPr>
          <p:cNvPr id="33794" name="Rectangle 2"/>
          <p:cNvSpPr>
            <a:spLocks noGrp="1" noChangeArrowheads="1"/>
          </p:cNvSpPr>
          <p:nvPr>
            <p:ph type="ctrTitle"/>
          </p:nvPr>
        </p:nvSpPr>
        <p:spPr>
          <a:xfrm>
            <a:off x="549275" y="2265363"/>
            <a:ext cx="5845175" cy="193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lvl1pPr>
              <a:defRPr sz="3400" b="0">
                <a:solidFill>
                  <a:schemeClr val="tx1"/>
                </a:solidFill>
              </a:defRPr>
            </a:lvl1pPr>
          </a:lstStyle>
          <a:p>
            <a:pPr lvl="0"/>
            <a:r>
              <a:rPr lang="en-GB" noProof="0"/>
              <a:t>Click to edit Master title style</a:t>
            </a:r>
          </a:p>
        </p:txBody>
      </p:sp>
      <p:sp>
        <p:nvSpPr>
          <p:cNvPr id="33795" name="Rectangle 3"/>
          <p:cNvSpPr>
            <a:spLocks noGrp="1" noChangeArrowheads="1"/>
          </p:cNvSpPr>
          <p:nvPr>
            <p:ph type="subTitle" idx="1"/>
          </p:nvPr>
        </p:nvSpPr>
        <p:spPr>
          <a:xfrm>
            <a:off x="549275" y="4238625"/>
            <a:ext cx="6400800" cy="1752600"/>
          </a:xfrm>
        </p:spPr>
        <p:txBody>
          <a:bodyPr lIns="35436" tIns="35436" rIns="35436" bIns="35436"/>
          <a:lstStyle>
            <a:lvl1pPr marL="0" indent="0">
              <a:buFontTx/>
              <a:buNone/>
              <a:defRPr/>
            </a:lvl1pPr>
          </a:lstStyle>
          <a:p>
            <a:pPr lvl="0"/>
            <a:r>
              <a:rPr lang="en-GB" noProof="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EB4F3000-57FB-4AFB-BB24-F35FEFFCFCCD}" type="slidenum">
              <a:rPr lang="en-GB"/>
              <a:pPr>
                <a:defRPr/>
              </a:pPr>
              <a:t>‹#›</a:t>
            </a:fld>
            <a:endParaRPr lang="en-GB" dirty="0"/>
          </a:p>
        </p:txBody>
      </p:sp>
    </p:spTree>
    <p:extLst>
      <p:ext uri="{BB962C8B-B14F-4D97-AF65-F5344CB8AC3E}">
        <p14:creationId xmlns:p14="http://schemas.microsoft.com/office/powerpoint/2010/main" val="23427886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C30C301-C5F0-4A82-A2C4-BE197DB464B1}" type="slidenum">
              <a:rPr lang="en-GB"/>
              <a:pPr>
                <a:defRPr/>
              </a:pPr>
              <a:t>‹#›</a:t>
            </a:fld>
            <a:endParaRPr lang="en-GB" dirty="0"/>
          </a:p>
        </p:txBody>
      </p:sp>
    </p:spTree>
    <p:extLst>
      <p:ext uri="{BB962C8B-B14F-4D97-AF65-F5344CB8AC3E}">
        <p14:creationId xmlns:p14="http://schemas.microsoft.com/office/powerpoint/2010/main" val="360567707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863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386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8143325D-9C9F-438B-984E-79E44DEA5D95}" type="slidenum">
              <a:rPr lang="en-GB"/>
              <a:pPr>
                <a:defRPr/>
              </a:pPr>
              <a:t>‹#›</a:t>
            </a:fld>
            <a:endParaRPr lang="en-GB" dirty="0"/>
          </a:p>
        </p:txBody>
      </p:sp>
    </p:spTree>
    <p:extLst>
      <p:ext uri="{BB962C8B-B14F-4D97-AF65-F5344CB8AC3E}">
        <p14:creationId xmlns:p14="http://schemas.microsoft.com/office/powerpoint/2010/main" val="35438091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7"/>
          <p:cNvSpPr>
            <a:spLocks/>
          </p:cNvSpPr>
          <p:nvPr userDrawn="1"/>
        </p:nvSpPr>
        <p:spPr bwMode="auto">
          <a:xfrm>
            <a:off x="4830763" y="6188075"/>
            <a:ext cx="4089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defTabSz="642938"/>
            <a:r>
              <a:rPr lang="en-US" sz="1500" b="1" dirty="0">
                <a:solidFill>
                  <a:srgbClr val="FFFFFF"/>
                </a:solidFill>
              </a:rPr>
              <a:t>YUASA EUROPEAN PRESENTATION 2011</a:t>
            </a:r>
          </a:p>
        </p:txBody>
      </p:sp>
      <p:sp>
        <p:nvSpPr>
          <p:cNvPr id="106498" name="Rectangle 2"/>
          <p:cNvSpPr>
            <a:spLocks noGrp="1" noChangeArrowheads="1"/>
          </p:cNvSpPr>
          <p:nvPr>
            <p:ph type="ctrTitle"/>
          </p:nvPr>
        </p:nvSpPr>
        <p:spPr>
          <a:xfrm>
            <a:off x="549275" y="2265363"/>
            <a:ext cx="5845175" cy="193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lstStyle>
            <a:lvl1pPr>
              <a:defRPr sz="3400" b="0">
                <a:solidFill>
                  <a:schemeClr val="tx1"/>
                </a:solidFill>
              </a:defRPr>
            </a:lvl1pPr>
          </a:lstStyle>
          <a:p>
            <a:pPr lvl="0"/>
            <a:r>
              <a:rPr lang="en-GB" noProof="0"/>
              <a:t>Click to edit Master title style</a:t>
            </a:r>
          </a:p>
        </p:txBody>
      </p:sp>
      <p:sp>
        <p:nvSpPr>
          <p:cNvPr id="106499" name="Rectangle 3"/>
          <p:cNvSpPr>
            <a:spLocks noGrp="1" noChangeArrowheads="1"/>
          </p:cNvSpPr>
          <p:nvPr>
            <p:ph type="subTitle" idx="1"/>
          </p:nvPr>
        </p:nvSpPr>
        <p:spPr>
          <a:xfrm>
            <a:off x="549275" y="4238625"/>
            <a:ext cx="6400800" cy="1752600"/>
          </a:xfrm>
        </p:spPr>
        <p:txBody>
          <a:bodyPr lIns="35436" tIns="35436" rIns="35436" bIns="35436"/>
          <a:lstStyle>
            <a:lvl1pPr marL="0" indent="0">
              <a:buFontTx/>
              <a:buNone/>
              <a:defRPr/>
            </a:lvl1pPr>
          </a:lstStyle>
          <a:p>
            <a:pPr lvl="0"/>
            <a:r>
              <a:rPr lang="en-GB" noProof="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B39E232D-CDBF-4AA6-A0E0-5DB8567A22E9}" type="slidenum">
              <a:rPr lang="en-GB"/>
              <a:pPr>
                <a:defRPr/>
              </a:pPr>
              <a:t>‹#›</a:t>
            </a:fld>
            <a:endParaRPr lang="en-GB" dirty="0"/>
          </a:p>
        </p:txBody>
      </p:sp>
    </p:spTree>
    <p:extLst>
      <p:ext uri="{BB962C8B-B14F-4D97-AF65-F5344CB8AC3E}">
        <p14:creationId xmlns:p14="http://schemas.microsoft.com/office/powerpoint/2010/main" val="33329534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5"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540"/>
          <p:cNvSpPr>
            <a:spLocks noGrp="1" noChangeArrowheads="1"/>
          </p:cNvSpPr>
          <p:nvPr>
            <p:ph type="sldNum" sz="quarter" idx="12"/>
          </p:nvPr>
        </p:nvSpPr>
        <p:spPr>
          <a:ln/>
        </p:spPr>
        <p:txBody>
          <a:bodyPr/>
          <a:lstStyle>
            <a:lvl1pPr>
              <a:defRPr/>
            </a:lvl1pPr>
          </a:lstStyle>
          <a:p>
            <a:pPr>
              <a:defRPr/>
            </a:pPr>
            <a:fld id="{B67881E1-139D-411E-8C54-65F24BB30A4F}" type="slidenum">
              <a:rPr lang="en-GB"/>
              <a:pPr>
                <a:defRPr/>
              </a:pPr>
              <a:t>‹#›</a:t>
            </a:fld>
            <a:endParaRPr lang="en-GB" dirty="0"/>
          </a:p>
        </p:txBody>
      </p:sp>
    </p:spTree>
    <p:extLst>
      <p:ext uri="{BB962C8B-B14F-4D97-AF65-F5344CB8AC3E}">
        <p14:creationId xmlns:p14="http://schemas.microsoft.com/office/powerpoint/2010/main" val="25310789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5"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540"/>
          <p:cNvSpPr>
            <a:spLocks noGrp="1" noChangeArrowheads="1"/>
          </p:cNvSpPr>
          <p:nvPr>
            <p:ph type="sldNum" sz="quarter" idx="12"/>
          </p:nvPr>
        </p:nvSpPr>
        <p:spPr>
          <a:ln/>
        </p:spPr>
        <p:txBody>
          <a:bodyPr/>
          <a:lstStyle>
            <a:lvl1pPr>
              <a:defRPr/>
            </a:lvl1pPr>
          </a:lstStyle>
          <a:p>
            <a:pPr>
              <a:defRPr/>
            </a:pPr>
            <a:fld id="{05B8E910-78B8-41A4-8A9F-BAF075EFBC13}" type="slidenum">
              <a:rPr lang="en-GB"/>
              <a:pPr>
                <a:defRPr/>
              </a:pPr>
              <a:t>‹#›</a:t>
            </a:fld>
            <a:endParaRPr lang="en-GB" dirty="0"/>
          </a:p>
        </p:txBody>
      </p:sp>
    </p:spTree>
    <p:extLst>
      <p:ext uri="{BB962C8B-B14F-4D97-AF65-F5344CB8AC3E}">
        <p14:creationId xmlns:p14="http://schemas.microsoft.com/office/powerpoint/2010/main" val="339560097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6"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540"/>
          <p:cNvSpPr>
            <a:spLocks noGrp="1" noChangeArrowheads="1"/>
          </p:cNvSpPr>
          <p:nvPr>
            <p:ph type="sldNum" sz="quarter" idx="12"/>
          </p:nvPr>
        </p:nvSpPr>
        <p:spPr>
          <a:ln/>
        </p:spPr>
        <p:txBody>
          <a:bodyPr/>
          <a:lstStyle>
            <a:lvl1pPr>
              <a:defRPr/>
            </a:lvl1pPr>
          </a:lstStyle>
          <a:p>
            <a:pPr>
              <a:defRPr/>
            </a:pPr>
            <a:fld id="{B37EAC3A-5003-4B5C-971A-D7A3DBA8BB1A}" type="slidenum">
              <a:rPr lang="en-GB"/>
              <a:pPr>
                <a:defRPr/>
              </a:pPr>
              <a:t>‹#›</a:t>
            </a:fld>
            <a:endParaRPr lang="en-GB" dirty="0"/>
          </a:p>
        </p:txBody>
      </p:sp>
    </p:spTree>
    <p:extLst>
      <p:ext uri="{BB962C8B-B14F-4D97-AF65-F5344CB8AC3E}">
        <p14:creationId xmlns:p14="http://schemas.microsoft.com/office/powerpoint/2010/main" val="164521226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8"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540"/>
          <p:cNvSpPr>
            <a:spLocks noGrp="1" noChangeArrowheads="1"/>
          </p:cNvSpPr>
          <p:nvPr>
            <p:ph type="sldNum" sz="quarter" idx="12"/>
          </p:nvPr>
        </p:nvSpPr>
        <p:spPr>
          <a:ln/>
        </p:spPr>
        <p:txBody>
          <a:bodyPr/>
          <a:lstStyle>
            <a:lvl1pPr>
              <a:defRPr/>
            </a:lvl1pPr>
          </a:lstStyle>
          <a:p>
            <a:pPr>
              <a:defRPr/>
            </a:pPr>
            <a:fld id="{9CAB6422-C47F-40DE-885D-F2F0DCDAA6E5}" type="slidenum">
              <a:rPr lang="en-GB"/>
              <a:pPr>
                <a:defRPr/>
              </a:pPr>
              <a:t>‹#›</a:t>
            </a:fld>
            <a:endParaRPr lang="en-GB" dirty="0"/>
          </a:p>
        </p:txBody>
      </p:sp>
    </p:spTree>
    <p:extLst>
      <p:ext uri="{BB962C8B-B14F-4D97-AF65-F5344CB8AC3E}">
        <p14:creationId xmlns:p14="http://schemas.microsoft.com/office/powerpoint/2010/main" val="24297104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4"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540"/>
          <p:cNvSpPr>
            <a:spLocks noGrp="1" noChangeArrowheads="1"/>
          </p:cNvSpPr>
          <p:nvPr>
            <p:ph type="sldNum" sz="quarter" idx="12"/>
          </p:nvPr>
        </p:nvSpPr>
        <p:spPr>
          <a:ln/>
        </p:spPr>
        <p:txBody>
          <a:bodyPr/>
          <a:lstStyle>
            <a:lvl1pPr>
              <a:defRPr/>
            </a:lvl1pPr>
          </a:lstStyle>
          <a:p>
            <a:pPr>
              <a:defRPr/>
            </a:pPr>
            <a:fld id="{CC6E6124-492B-46A9-92A2-EEBB735BA9D6}" type="slidenum">
              <a:rPr lang="en-GB"/>
              <a:pPr>
                <a:defRPr/>
              </a:pPr>
              <a:t>‹#›</a:t>
            </a:fld>
            <a:endParaRPr lang="en-GB" dirty="0"/>
          </a:p>
        </p:txBody>
      </p:sp>
    </p:spTree>
    <p:extLst>
      <p:ext uri="{BB962C8B-B14F-4D97-AF65-F5344CB8AC3E}">
        <p14:creationId xmlns:p14="http://schemas.microsoft.com/office/powerpoint/2010/main" val="176564528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3"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540"/>
          <p:cNvSpPr>
            <a:spLocks noGrp="1" noChangeArrowheads="1"/>
          </p:cNvSpPr>
          <p:nvPr>
            <p:ph type="sldNum" sz="quarter" idx="12"/>
          </p:nvPr>
        </p:nvSpPr>
        <p:spPr>
          <a:ln/>
        </p:spPr>
        <p:txBody>
          <a:bodyPr/>
          <a:lstStyle>
            <a:lvl1pPr>
              <a:defRPr/>
            </a:lvl1pPr>
          </a:lstStyle>
          <a:p>
            <a:pPr>
              <a:defRPr/>
            </a:pPr>
            <a:fld id="{7BC8A822-64A5-4BB4-ACB0-E28EB9F7F964}" type="slidenum">
              <a:rPr lang="en-GB"/>
              <a:pPr>
                <a:defRPr/>
              </a:pPr>
              <a:t>‹#›</a:t>
            </a:fld>
            <a:endParaRPr lang="en-GB" dirty="0"/>
          </a:p>
        </p:txBody>
      </p:sp>
    </p:spTree>
    <p:extLst>
      <p:ext uri="{BB962C8B-B14F-4D97-AF65-F5344CB8AC3E}">
        <p14:creationId xmlns:p14="http://schemas.microsoft.com/office/powerpoint/2010/main" val="115705114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6"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540"/>
          <p:cNvSpPr>
            <a:spLocks noGrp="1" noChangeArrowheads="1"/>
          </p:cNvSpPr>
          <p:nvPr>
            <p:ph type="sldNum" sz="quarter" idx="12"/>
          </p:nvPr>
        </p:nvSpPr>
        <p:spPr>
          <a:ln/>
        </p:spPr>
        <p:txBody>
          <a:bodyPr/>
          <a:lstStyle>
            <a:lvl1pPr>
              <a:defRPr/>
            </a:lvl1pPr>
          </a:lstStyle>
          <a:p>
            <a:pPr>
              <a:defRPr/>
            </a:pPr>
            <a:fld id="{547AA462-80A7-4B79-8485-8127DA8867DB}" type="slidenum">
              <a:rPr lang="en-GB"/>
              <a:pPr>
                <a:defRPr/>
              </a:pPr>
              <a:t>‹#›</a:t>
            </a:fld>
            <a:endParaRPr lang="en-GB" dirty="0"/>
          </a:p>
        </p:txBody>
      </p:sp>
    </p:spTree>
    <p:extLst>
      <p:ext uri="{BB962C8B-B14F-4D97-AF65-F5344CB8AC3E}">
        <p14:creationId xmlns:p14="http://schemas.microsoft.com/office/powerpoint/2010/main" val="14092890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484632C7-53CD-4C57-BE10-2F645D119256}" type="slidenum">
              <a:rPr lang="en-GB"/>
              <a:pPr>
                <a:defRPr/>
              </a:pPr>
              <a:t>‹#›</a:t>
            </a:fld>
            <a:endParaRPr lang="en-GB" dirty="0"/>
          </a:p>
        </p:txBody>
      </p:sp>
    </p:spTree>
    <p:extLst>
      <p:ext uri="{BB962C8B-B14F-4D97-AF65-F5344CB8AC3E}">
        <p14:creationId xmlns:p14="http://schemas.microsoft.com/office/powerpoint/2010/main" val="101224037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6"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540"/>
          <p:cNvSpPr>
            <a:spLocks noGrp="1" noChangeArrowheads="1"/>
          </p:cNvSpPr>
          <p:nvPr>
            <p:ph type="sldNum" sz="quarter" idx="12"/>
          </p:nvPr>
        </p:nvSpPr>
        <p:spPr>
          <a:ln/>
        </p:spPr>
        <p:txBody>
          <a:bodyPr/>
          <a:lstStyle>
            <a:lvl1pPr>
              <a:defRPr/>
            </a:lvl1pPr>
          </a:lstStyle>
          <a:p>
            <a:pPr>
              <a:defRPr/>
            </a:pPr>
            <a:fld id="{69668E3C-E349-4BD1-9BB1-4B8423A94DE1}" type="slidenum">
              <a:rPr lang="en-GB"/>
              <a:pPr>
                <a:defRPr/>
              </a:pPr>
              <a:t>‹#›</a:t>
            </a:fld>
            <a:endParaRPr lang="en-GB" dirty="0"/>
          </a:p>
        </p:txBody>
      </p:sp>
    </p:spTree>
    <p:extLst>
      <p:ext uri="{BB962C8B-B14F-4D97-AF65-F5344CB8AC3E}">
        <p14:creationId xmlns:p14="http://schemas.microsoft.com/office/powerpoint/2010/main" val="305526372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5"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540"/>
          <p:cNvSpPr>
            <a:spLocks noGrp="1" noChangeArrowheads="1"/>
          </p:cNvSpPr>
          <p:nvPr>
            <p:ph type="sldNum" sz="quarter" idx="12"/>
          </p:nvPr>
        </p:nvSpPr>
        <p:spPr>
          <a:ln/>
        </p:spPr>
        <p:txBody>
          <a:bodyPr/>
          <a:lstStyle>
            <a:lvl1pPr>
              <a:defRPr/>
            </a:lvl1pPr>
          </a:lstStyle>
          <a:p>
            <a:pPr>
              <a:defRPr/>
            </a:pPr>
            <a:fld id="{A5689214-3314-4081-A617-4E8C08855B03}" type="slidenum">
              <a:rPr lang="en-GB"/>
              <a:pPr>
                <a:defRPr/>
              </a:pPr>
              <a:t>‹#›</a:t>
            </a:fld>
            <a:endParaRPr lang="en-GB" dirty="0"/>
          </a:p>
        </p:txBody>
      </p:sp>
    </p:spTree>
    <p:extLst>
      <p:ext uri="{BB962C8B-B14F-4D97-AF65-F5344CB8AC3E}">
        <p14:creationId xmlns:p14="http://schemas.microsoft.com/office/powerpoint/2010/main" val="161756241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38"/>
          <p:cNvSpPr>
            <a:spLocks noGrp="1" noChangeArrowheads="1"/>
          </p:cNvSpPr>
          <p:nvPr>
            <p:ph type="dt" sz="half" idx="10"/>
          </p:nvPr>
        </p:nvSpPr>
        <p:spPr>
          <a:ln/>
        </p:spPr>
        <p:txBody>
          <a:bodyPr/>
          <a:lstStyle>
            <a:lvl1pPr>
              <a:defRPr/>
            </a:lvl1pPr>
          </a:lstStyle>
          <a:p>
            <a:pPr>
              <a:defRPr/>
            </a:pPr>
            <a:endParaRPr lang="en-GB" dirty="0"/>
          </a:p>
        </p:txBody>
      </p:sp>
      <p:sp>
        <p:nvSpPr>
          <p:cNvPr id="5" name="Rectangle 539"/>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540"/>
          <p:cNvSpPr>
            <a:spLocks noGrp="1" noChangeArrowheads="1"/>
          </p:cNvSpPr>
          <p:nvPr>
            <p:ph type="sldNum" sz="quarter" idx="12"/>
          </p:nvPr>
        </p:nvSpPr>
        <p:spPr>
          <a:ln/>
        </p:spPr>
        <p:txBody>
          <a:bodyPr/>
          <a:lstStyle>
            <a:lvl1pPr>
              <a:defRPr/>
            </a:lvl1pPr>
          </a:lstStyle>
          <a:p>
            <a:pPr>
              <a:defRPr/>
            </a:pPr>
            <a:fld id="{004C07CF-CEEA-46EF-91B2-99A2CD266574}" type="slidenum">
              <a:rPr lang="en-GB"/>
              <a:pPr>
                <a:defRPr/>
              </a:pPr>
              <a:t>‹#›</a:t>
            </a:fld>
            <a:endParaRPr lang="en-GB" dirty="0"/>
          </a:p>
        </p:txBody>
      </p:sp>
    </p:spTree>
    <p:extLst>
      <p:ext uri="{BB962C8B-B14F-4D97-AF65-F5344CB8AC3E}">
        <p14:creationId xmlns:p14="http://schemas.microsoft.com/office/powerpoint/2010/main" val="186407524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9B99C14C-5B8D-4E12-9E3B-BBEF8754EDDA}" type="slidenum">
              <a:rPr lang="en-GB"/>
              <a:pPr>
                <a:defRPr/>
              </a:pPr>
              <a:t>‹#›</a:t>
            </a:fld>
            <a:endParaRPr lang="en-GB" dirty="0"/>
          </a:p>
        </p:txBody>
      </p:sp>
    </p:spTree>
    <p:extLst>
      <p:ext uri="{BB962C8B-B14F-4D97-AF65-F5344CB8AC3E}">
        <p14:creationId xmlns:p14="http://schemas.microsoft.com/office/powerpoint/2010/main" val="409831023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773238"/>
            <a:ext cx="4038600" cy="3887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773238"/>
            <a:ext cx="4038600" cy="3887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5EED0EF1-92E2-4885-9501-C31BBC899B28}" type="slidenum">
              <a:rPr lang="en-GB"/>
              <a:pPr>
                <a:defRPr/>
              </a:pPr>
              <a:t>‹#›</a:t>
            </a:fld>
            <a:endParaRPr lang="en-GB" dirty="0"/>
          </a:p>
        </p:txBody>
      </p:sp>
    </p:spTree>
    <p:extLst>
      <p:ext uri="{BB962C8B-B14F-4D97-AF65-F5344CB8AC3E}">
        <p14:creationId xmlns:p14="http://schemas.microsoft.com/office/powerpoint/2010/main" val="198236654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99AFE84D-1C4A-4328-BAEB-4F30BFA3B7EB}" type="slidenum">
              <a:rPr lang="en-GB"/>
              <a:pPr>
                <a:defRPr/>
              </a:pPr>
              <a:t>‹#›</a:t>
            </a:fld>
            <a:endParaRPr lang="en-GB" dirty="0"/>
          </a:p>
        </p:txBody>
      </p:sp>
    </p:spTree>
    <p:extLst>
      <p:ext uri="{BB962C8B-B14F-4D97-AF65-F5344CB8AC3E}">
        <p14:creationId xmlns:p14="http://schemas.microsoft.com/office/powerpoint/2010/main" val="175141774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AB20698D-F7A8-450B-8E07-3FEB5323D92F}" type="slidenum">
              <a:rPr lang="en-GB"/>
              <a:pPr>
                <a:defRPr/>
              </a:pPr>
              <a:t>‹#›</a:t>
            </a:fld>
            <a:endParaRPr lang="en-GB" dirty="0"/>
          </a:p>
        </p:txBody>
      </p:sp>
    </p:spTree>
    <p:extLst>
      <p:ext uri="{BB962C8B-B14F-4D97-AF65-F5344CB8AC3E}">
        <p14:creationId xmlns:p14="http://schemas.microsoft.com/office/powerpoint/2010/main" val="160629339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96A9E282-688D-4CDB-87D9-33840CD236CA}" type="slidenum">
              <a:rPr lang="en-GB"/>
              <a:pPr>
                <a:defRPr/>
              </a:pPr>
              <a:t>‹#›</a:t>
            </a:fld>
            <a:endParaRPr lang="en-GB" dirty="0"/>
          </a:p>
        </p:txBody>
      </p:sp>
    </p:spTree>
    <p:extLst>
      <p:ext uri="{BB962C8B-B14F-4D97-AF65-F5344CB8AC3E}">
        <p14:creationId xmlns:p14="http://schemas.microsoft.com/office/powerpoint/2010/main" val="176576679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0BCE9102-00F2-4E85-A7F3-249EB8A471DD}" type="slidenum">
              <a:rPr lang="en-GB"/>
              <a:pPr>
                <a:defRPr/>
              </a:pPr>
              <a:t>‹#›</a:t>
            </a:fld>
            <a:endParaRPr lang="en-GB" dirty="0"/>
          </a:p>
        </p:txBody>
      </p:sp>
    </p:spTree>
    <p:extLst>
      <p:ext uri="{BB962C8B-B14F-4D97-AF65-F5344CB8AC3E}">
        <p14:creationId xmlns:p14="http://schemas.microsoft.com/office/powerpoint/2010/main" val="336094395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85D0EC88-F95B-4D9A-8590-39C4EE9F22CF}" type="slidenum">
              <a:rPr lang="en-GB"/>
              <a:pPr>
                <a:defRPr/>
              </a:pPr>
              <a:t>‹#›</a:t>
            </a:fld>
            <a:endParaRPr lang="en-GB" dirty="0"/>
          </a:p>
        </p:txBody>
      </p:sp>
    </p:spTree>
    <p:extLst>
      <p:ext uri="{BB962C8B-B14F-4D97-AF65-F5344CB8AC3E}">
        <p14:creationId xmlns:p14="http://schemas.microsoft.com/office/powerpoint/2010/main" val="313293646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3228"/>
          <p:cNvGrpSpPr>
            <a:grpSpLocks/>
          </p:cNvGrpSpPr>
          <p:nvPr userDrawn="1"/>
        </p:nvGrpSpPr>
        <p:grpSpPr bwMode="auto">
          <a:xfrm>
            <a:off x="3527425" y="1409700"/>
            <a:ext cx="5616575" cy="5448300"/>
            <a:chOff x="3016" y="-423"/>
            <a:chExt cx="4140" cy="4016"/>
          </a:xfrm>
        </p:grpSpPr>
        <p:grpSp>
          <p:nvGrpSpPr>
            <p:cNvPr id="1035" name="Group 3229"/>
            <p:cNvGrpSpPr>
              <a:grpSpLocks/>
            </p:cNvGrpSpPr>
            <p:nvPr userDrawn="1"/>
          </p:nvGrpSpPr>
          <p:grpSpPr bwMode="auto">
            <a:xfrm>
              <a:off x="5394" y="-423"/>
              <a:ext cx="1762" cy="3391"/>
              <a:chOff x="5394" y="-423"/>
              <a:chExt cx="1762" cy="3391"/>
            </a:xfrm>
          </p:grpSpPr>
          <p:sp>
            <p:nvSpPr>
              <p:cNvPr id="1368" name="Freeform 3230"/>
              <p:cNvSpPr>
                <a:spLocks/>
              </p:cNvSpPr>
              <p:nvPr userDrawn="1"/>
            </p:nvSpPr>
            <p:spPr bwMode="auto">
              <a:xfrm>
                <a:off x="7128" y="-423"/>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69" name="Freeform 3231"/>
              <p:cNvSpPr>
                <a:spLocks/>
              </p:cNvSpPr>
              <p:nvPr userDrawn="1"/>
            </p:nvSpPr>
            <p:spPr bwMode="auto">
              <a:xfrm>
                <a:off x="7042" y="-337"/>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70" name="Freeform 3232"/>
              <p:cNvSpPr>
                <a:spLocks/>
              </p:cNvSpPr>
              <p:nvPr userDrawn="1"/>
            </p:nvSpPr>
            <p:spPr bwMode="auto">
              <a:xfrm>
                <a:off x="7124" y="-243"/>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1"/>
                      <a:pt x="0" y="3"/>
                    </a:cubicBezTo>
                    <a:cubicBezTo>
                      <a:pt x="0" y="6"/>
                      <a:pt x="2" y="7"/>
                      <a:pt x="4" y="7"/>
                    </a:cubicBezTo>
                    <a:cubicBezTo>
                      <a:pt x="4" y="7"/>
                      <a:pt x="4" y="7"/>
                      <a:pt x="4" y="7"/>
                    </a:cubicBezTo>
                    <a:cubicBezTo>
                      <a:pt x="6" y="7"/>
                      <a:pt x="7" y="6"/>
                      <a:pt x="7" y="3"/>
                    </a:cubicBezTo>
                    <a:cubicBezTo>
                      <a:pt x="7"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71" name="Freeform 3233"/>
              <p:cNvSpPr>
                <a:spLocks/>
              </p:cNvSpPr>
              <p:nvPr userDrawn="1"/>
            </p:nvSpPr>
            <p:spPr bwMode="auto">
              <a:xfrm>
                <a:off x="6944" y="-241"/>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path>
                </a:pathLst>
              </a:custGeom>
              <a:solidFill>
                <a:srgbClr val="E8E8E8"/>
              </a:solidFill>
              <a:ln w="9525">
                <a:solidFill>
                  <a:srgbClr val="E8E8E8"/>
                </a:solidFill>
                <a:round/>
                <a:headEnd/>
                <a:tailEnd/>
              </a:ln>
            </p:spPr>
            <p:txBody>
              <a:bodyPr/>
              <a:lstStyle/>
              <a:p>
                <a:endParaRPr lang="en-GB" dirty="0"/>
              </a:p>
            </p:txBody>
          </p:sp>
          <p:sp>
            <p:nvSpPr>
              <p:cNvPr id="1372" name="Freeform 3234"/>
              <p:cNvSpPr>
                <a:spLocks/>
              </p:cNvSpPr>
              <p:nvPr userDrawn="1"/>
            </p:nvSpPr>
            <p:spPr bwMode="auto">
              <a:xfrm>
                <a:off x="7038" y="-157"/>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1" y="0"/>
                      <a:pt x="0" y="1"/>
                      <a:pt x="0" y="3"/>
                    </a:cubicBezTo>
                    <a:cubicBezTo>
                      <a:pt x="0" y="5"/>
                      <a:pt x="1" y="7"/>
                      <a:pt x="4" y="7"/>
                    </a:cubicBezTo>
                    <a:cubicBezTo>
                      <a:pt x="4" y="7"/>
                      <a:pt x="4" y="7"/>
                      <a:pt x="4" y="7"/>
                    </a:cubicBezTo>
                    <a:cubicBezTo>
                      <a:pt x="6" y="7"/>
                      <a:pt x="7" y="5"/>
                      <a:pt x="7" y="3"/>
                    </a:cubicBezTo>
                    <a:cubicBezTo>
                      <a:pt x="7"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73" name="Freeform 3235"/>
              <p:cNvSpPr>
                <a:spLocks/>
              </p:cNvSpPr>
              <p:nvPr userDrawn="1"/>
            </p:nvSpPr>
            <p:spPr bwMode="auto">
              <a:xfrm>
                <a:off x="7120" y="-64"/>
                <a:ext cx="22" cy="24"/>
              </a:xfrm>
              <a:custGeom>
                <a:avLst/>
                <a:gdLst>
                  <a:gd name="T0" fmla="*/ 20 w 11"/>
                  <a:gd name="T1" fmla="*/ 0 h 12"/>
                  <a:gd name="T2" fmla="*/ 0 w 11"/>
                  <a:gd name="T3" fmla="*/ 24 h 12"/>
                  <a:gd name="T4" fmla="*/ 20 w 11"/>
                  <a:gd name="T5" fmla="*/ 48 h 12"/>
                  <a:gd name="T6" fmla="*/ 20 w 11"/>
                  <a:gd name="T7" fmla="*/ 48 h 12"/>
                  <a:gd name="T8" fmla="*/ 44 w 11"/>
                  <a:gd name="T9" fmla="*/ 24 h 12"/>
                  <a:gd name="T10" fmla="*/ 20 w 11"/>
                  <a:gd name="T11" fmla="*/ 0 h 12"/>
                  <a:gd name="T12" fmla="*/ 20 w 1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5" y="0"/>
                    </a:moveTo>
                    <a:cubicBezTo>
                      <a:pt x="2" y="0"/>
                      <a:pt x="0" y="3"/>
                      <a:pt x="0" y="6"/>
                    </a:cubicBezTo>
                    <a:cubicBezTo>
                      <a:pt x="0" y="9"/>
                      <a:pt x="2" y="12"/>
                      <a:pt x="5" y="12"/>
                    </a:cubicBezTo>
                    <a:cubicBezTo>
                      <a:pt x="5" y="12"/>
                      <a:pt x="5" y="12"/>
                      <a:pt x="5" y="12"/>
                    </a:cubicBezTo>
                    <a:cubicBezTo>
                      <a:pt x="9" y="12"/>
                      <a:pt x="11" y="9"/>
                      <a:pt x="11" y="6"/>
                    </a:cubicBezTo>
                    <a:cubicBezTo>
                      <a:pt x="11" y="3"/>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374" name="Freeform 3236"/>
              <p:cNvSpPr>
                <a:spLocks/>
              </p:cNvSpPr>
              <p:nvPr userDrawn="1"/>
            </p:nvSpPr>
            <p:spPr bwMode="auto">
              <a:xfrm>
                <a:off x="6858" y="-155"/>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75" name="Freeform 3237"/>
              <p:cNvSpPr>
                <a:spLocks/>
              </p:cNvSpPr>
              <p:nvPr userDrawn="1"/>
            </p:nvSpPr>
            <p:spPr bwMode="auto">
              <a:xfrm>
                <a:off x="6940" y="-60"/>
                <a:ext cx="16" cy="14"/>
              </a:xfrm>
              <a:custGeom>
                <a:avLst/>
                <a:gdLst>
                  <a:gd name="T0" fmla="*/ 16 w 8"/>
                  <a:gd name="T1" fmla="*/ 0 h 7"/>
                  <a:gd name="T2" fmla="*/ 0 w 8"/>
                  <a:gd name="T3" fmla="*/ 16 h 7"/>
                  <a:gd name="T4" fmla="*/ 16 w 8"/>
                  <a:gd name="T5" fmla="*/ 28 h 7"/>
                  <a:gd name="T6" fmla="*/ 16 w 8"/>
                  <a:gd name="T7" fmla="*/ 28 h 7"/>
                  <a:gd name="T8" fmla="*/ 32 w 8"/>
                  <a:gd name="T9" fmla="*/ 16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4"/>
                    </a:cubicBezTo>
                    <a:cubicBezTo>
                      <a:pt x="0" y="6"/>
                      <a:pt x="2" y="7"/>
                      <a:pt x="4" y="7"/>
                    </a:cubicBezTo>
                    <a:cubicBezTo>
                      <a:pt x="4" y="7"/>
                      <a:pt x="4" y="7"/>
                      <a:pt x="4" y="7"/>
                    </a:cubicBezTo>
                    <a:cubicBezTo>
                      <a:pt x="6" y="7"/>
                      <a:pt x="8" y="6"/>
                      <a:pt x="8" y="4"/>
                    </a:cubicBezTo>
                    <a:cubicBezTo>
                      <a:pt x="8"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76" name="Freeform 3238"/>
              <p:cNvSpPr>
                <a:spLocks/>
              </p:cNvSpPr>
              <p:nvPr userDrawn="1"/>
            </p:nvSpPr>
            <p:spPr bwMode="auto">
              <a:xfrm>
                <a:off x="7032" y="22"/>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2"/>
                      <a:pt x="0" y="6"/>
                    </a:cubicBezTo>
                    <a:cubicBezTo>
                      <a:pt x="0" y="9"/>
                      <a:pt x="3" y="12"/>
                      <a:pt x="6" y="12"/>
                    </a:cubicBezTo>
                    <a:cubicBezTo>
                      <a:pt x="6" y="12"/>
                      <a:pt x="6" y="12"/>
                      <a:pt x="6" y="12"/>
                    </a:cubicBezTo>
                    <a:cubicBezTo>
                      <a:pt x="10" y="12"/>
                      <a:pt x="12" y="9"/>
                      <a:pt x="12" y="6"/>
                    </a:cubicBezTo>
                    <a:cubicBezTo>
                      <a:pt x="12" y="2"/>
                      <a:pt x="10"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77" name="Freeform 3239"/>
              <p:cNvSpPr>
                <a:spLocks/>
              </p:cNvSpPr>
              <p:nvPr userDrawn="1"/>
            </p:nvSpPr>
            <p:spPr bwMode="auto">
              <a:xfrm>
                <a:off x="7114" y="114"/>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3"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378" name="Freeform 3240"/>
              <p:cNvSpPr>
                <a:spLocks/>
              </p:cNvSpPr>
              <p:nvPr userDrawn="1"/>
            </p:nvSpPr>
            <p:spPr bwMode="auto">
              <a:xfrm>
                <a:off x="6762" y="-56"/>
                <a:ext cx="6" cy="6"/>
              </a:xfrm>
              <a:custGeom>
                <a:avLst/>
                <a:gdLst>
                  <a:gd name="T0" fmla="*/ 8 w 3"/>
                  <a:gd name="T1" fmla="*/ 0 h 3"/>
                  <a:gd name="T2" fmla="*/ 0 w 3"/>
                  <a:gd name="T3" fmla="*/ 4 h 3"/>
                  <a:gd name="T4" fmla="*/ 8 w 3"/>
                  <a:gd name="T5" fmla="*/ 12 h 3"/>
                  <a:gd name="T6" fmla="*/ 8 w 3"/>
                  <a:gd name="T7" fmla="*/ 12 h 3"/>
                  <a:gd name="T8" fmla="*/ 12 w 3"/>
                  <a:gd name="T9" fmla="*/ 4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0"/>
                      <a:pt x="0" y="1"/>
                    </a:cubicBezTo>
                    <a:cubicBezTo>
                      <a:pt x="0" y="2"/>
                      <a:pt x="1" y="3"/>
                      <a:pt x="2" y="3"/>
                    </a:cubicBezTo>
                    <a:cubicBezTo>
                      <a:pt x="2" y="3"/>
                      <a:pt x="2" y="3"/>
                      <a:pt x="2" y="3"/>
                    </a:cubicBezTo>
                    <a:cubicBezTo>
                      <a:pt x="3" y="3"/>
                      <a:pt x="3" y="2"/>
                      <a:pt x="3" y="1"/>
                    </a:cubicBezTo>
                    <a:cubicBezTo>
                      <a:pt x="3"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79" name="Freeform 3241"/>
              <p:cNvSpPr>
                <a:spLocks/>
              </p:cNvSpPr>
              <p:nvPr userDrawn="1"/>
            </p:nvSpPr>
            <p:spPr bwMode="auto">
              <a:xfrm>
                <a:off x="6854" y="26"/>
                <a:ext cx="16" cy="14"/>
              </a:xfrm>
              <a:custGeom>
                <a:avLst/>
                <a:gdLst>
                  <a:gd name="T0" fmla="*/ 16 w 8"/>
                  <a:gd name="T1" fmla="*/ 0 h 7"/>
                  <a:gd name="T2" fmla="*/ 0 w 8"/>
                  <a:gd name="T3" fmla="*/ 12 h 7"/>
                  <a:gd name="T4" fmla="*/ 16 w 8"/>
                  <a:gd name="T5" fmla="*/ 28 h 7"/>
                  <a:gd name="T6" fmla="*/ 16 w 8"/>
                  <a:gd name="T7" fmla="*/ 28 h 7"/>
                  <a:gd name="T8" fmla="*/ 32 w 8"/>
                  <a:gd name="T9" fmla="*/ 12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3"/>
                    </a:cubicBezTo>
                    <a:cubicBezTo>
                      <a:pt x="0" y="6"/>
                      <a:pt x="2" y="7"/>
                      <a:pt x="4" y="7"/>
                    </a:cubicBezTo>
                    <a:cubicBezTo>
                      <a:pt x="4" y="7"/>
                      <a:pt x="4" y="7"/>
                      <a:pt x="4" y="7"/>
                    </a:cubicBezTo>
                    <a:cubicBezTo>
                      <a:pt x="6" y="7"/>
                      <a:pt x="8" y="6"/>
                      <a:pt x="8" y="3"/>
                    </a:cubicBezTo>
                    <a:cubicBezTo>
                      <a:pt x="8"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80" name="Freeform 3242"/>
              <p:cNvSpPr>
                <a:spLocks/>
              </p:cNvSpPr>
              <p:nvPr userDrawn="1"/>
            </p:nvSpPr>
            <p:spPr bwMode="auto">
              <a:xfrm>
                <a:off x="6936" y="118"/>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81" name="Freeform 3243"/>
              <p:cNvSpPr>
                <a:spLocks/>
              </p:cNvSpPr>
              <p:nvPr userDrawn="1"/>
            </p:nvSpPr>
            <p:spPr bwMode="auto">
              <a:xfrm>
                <a:off x="7028" y="200"/>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382" name="Freeform 3244"/>
              <p:cNvSpPr>
                <a:spLocks/>
              </p:cNvSpPr>
              <p:nvPr userDrawn="1"/>
            </p:nvSpPr>
            <p:spPr bwMode="auto">
              <a:xfrm>
                <a:off x="7108" y="292"/>
                <a:ext cx="44" cy="42"/>
              </a:xfrm>
              <a:custGeom>
                <a:avLst/>
                <a:gdLst>
                  <a:gd name="T0" fmla="*/ 44 w 22"/>
                  <a:gd name="T1" fmla="*/ 0 h 21"/>
                  <a:gd name="T2" fmla="*/ 0 w 22"/>
                  <a:gd name="T3" fmla="*/ 40 h 21"/>
                  <a:gd name="T4" fmla="*/ 44 w 22"/>
                  <a:gd name="T5" fmla="*/ 84 h 21"/>
                  <a:gd name="T6" fmla="*/ 44 w 22"/>
                  <a:gd name="T7" fmla="*/ 84 h 21"/>
                  <a:gd name="T8" fmla="*/ 88 w 22"/>
                  <a:gd name="T9" fmla="*/ 40 h 21"/>
                  <a:gd name="T10" fmla="*/ 44 w 22"/>
                  <a:gd name="T11" fmla="*/ 0 h 21"/>
                  <a:gd name="T12" fmla="*/ 44 w 22"/>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1">
                    <a:moveTo>
                      <a:pt x="11" y="0"/>
                    </a:moveTo>
                    <a:cubicBezTo>
                      <a:pt x="5" y="0"/>
                      <a:pt x="0" y="5"/>
                      <a:pt x="0" y="10"/>
                    </a:cubicBezTo>
                    <a:cubicBezTo>
                      <a:pt x="0" y="16"/>
                      <a:pt x="5" y="21"/>
                      <a:pt x="11" y="21"/>
                    </a:cubicBezTo>
                    <a:cubicBezTo>
                      <a:pt x="11" y="21"/>
                      <a:pt x="11" y="21"/>
                      <a:pt x="11" y="21"/>
                    </a:cubicBezTo>
                    <a:cubicBezTo>
                      <a:pt x="17" y="21"/>
                      <a:pt x="22" y="16"/>
                      <a:pt x="22" y="10"/>
                    </a:cubicBezTo>
                    <a:cubicBezTo>
                      <a:pt x="22" y="5"/>
                      <a:pt x="17"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383" name="Freeform 3245"/>
              <p:cNvSpPr>
                <a:spLocks/>
              </p:cNvSpPr>
              <p:nvPr userDrawn="1"/>
            </p:nvSpPr>
            <p:spPr bwMode="auto">
              <a:xfrm>
                <a:off x="6674" y="28"/>
                <a:ext cx="10" cy="8"/>
              </a:xfrm>
              <a:custGeom>
                <a:avLst/>
                <a:gdLst>
                  <a:gd name="T0" fmla="*/ 12 w 5"/>
                  <a:gd name="T1" fmla="*/ 0 h 4"/>
                  <a:gd name="T2" fmla="*/ 0 w 5"/>
                  <a:gd name="T3" fmla="*/ 8 h 4"/>
                  <a:gd name="T4" fmla="*/ 12 w 5"/>
                  <a:gd name="T5" fmla="*/ 16 h 4"/>
                  <a:gd name="T6" fmla="*/ 12 w 5"/>
                  <a:gd name="T7" fmla="*/ 16 h 4"/>
                  <a:gd name="T8" fmla="*/ 20 w 5"/>
                  <a:gd name="T9" fmla="*/ 8 h 4"/>
                  <a:gd name="T10" fmla="*/ 12 w 5"/>
                  <a:gd name="T11" fmla="*/ 0 h 4"/>
                  <a:gd name="T12" fmla="*/ 12 w 5"/>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4">
                    <a:moveTo>
                      <a:pt x="3" y="0"/>
                    </a:moveTo>
                    <a:cubicBezTo>
                      <a:pt x="2" y="0"/>
                      <a:pt x="0" y="1"/>
                      <a:pt x="0" y="2"/>
                    </a:cubicBezTo>
                    <a:cubicBezTo>
                      <a:pt x="0" y="3"/>
                      <a:pt x="2" y="4"/>
                      <a:pt x="3" y="4"/>
                    </a:cubicBezTo>
                    <a:cubicBezTo>
                      <a:pt x="3" y="4"/>
                      <a:pt x="3" y="4"/>
                      <a:pt x="3" y="4"/>
                    </a:cubicBezTo>
                    <a:cubicBezTo>
                      <a:pt x="4" y="4"/>
                      <a:pt x="5" y="3"/>
                      <a:pt x="5" y="2"/>
                    </a:cubicBezTo>
                    <a:cubicBezTo>
                      <a:pt x="5" y="1"/>
                      <a:pt x="4"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384" name="Freeform 3246"/>
              <p:cNvSpPr>
                <a:spLocks/>
              </p:cNvSpPr>
              <p:nvPr userDrawn="1"/>
            </p:nvSpPr>
            <p:spPr bwMode="auto">
              <a:xfrm>
                <a:off x="6758" y="122"/>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1" y="0"/>
                      <a:pt x="0" y="1"/>
                      <a:pt x="0" y="4"/>
                    </a:cubicBezTo>
                    <a:cubicBezTo>
                      <a:pt x="0" y="6"/>
                      <a:pt x="1" y="7"/>
                      <a:pt x="4" y="7"/>
                    </a:cubicBezTo>
                    <a:cubicBezTo>
                      <a:pt x="4" y="7"/>
                      <a:pt x="4" y="7"/>
                      <a:pt x="4" y="7"/>
                    </a:cubicBezTo>
                    <a:cubicBezTo>
                      <a:pt x="6" y="7"/>
                      <a:pt x="7" y="6"/>
                      <a:pt x="7" y="4"/>
                    </a:cubicBezTo>
                    <a:cubicBezTo>
                      <a:pt x="7"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85" name="Freeform 3247"/>
              <p:cNvSpPr>
                <a:spLocks/>
              </p:cNvSpPr>
              <p:nvPr userDrawn="1"/>
            </p:nvSpPr>
            <p:spPr bwMode="auto">
              <a:xfrm>
                <a:off x="6850" y="204"/>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86" name="Freeform 3248"/>
              <p:cNvSpPr>
                <a:spLocks/>
              </p:cNvSpPr>
              <p:nvPr userDrawn="1"/>
            </p:nvSpPr>
            <p:spPr bwMode="auto">
              <a:xfrm>
                <a:off x="6932" y="29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4"/>
                      <a:pt x="0" y="8"/>
                    </a:cubicBezTo>
                    <a:cubicBezTo>
                      <a:pt x="0" y="12"/>
                      <a:pt x="3"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387" name="Freeform 3249"/>
              <p:cNvSpPr>
                <a:spLocks/>
              </p:cNvSpPr>
              <p:nvPr userDrawn="1"/>
            </p:nvSpPr>
            <p:spPr bwMode="auto">
              <a:xfrm>
                <a:off x="7022" y="378"/>
                <a:ext cx="44" cy="42"/>
              </a:xfrm>
              <a:custGeom>
                <a:avLst/>
                <a:gdLst>
                  <a:gd name="T0" fmla="*/ 44 w 22"/>
                  <a:gd name="T1" fmla="*/ 0 h 21"/>
                  <a:gd name="T2" fmla="*/ 0 w 22"/>
                  <a:gd name="T3" fmla="*/ 40 h 21"/>
                  <a:gd name="T4" fmla="*/ 44 w 22"/>
                  <a:gd name="T5" fmla="*/ 84 h 21"/>
                  <a:gd name="T6" fmla="*/ 44 w 22"/>
                  <a:gd name="T7" fmla="*/ 84 h 21"/>
                  <a:gd name="T8" fmla="*/ 88 w 22"/>
                  <a:gd name="T9" fmla="*/ 40 h 21"/>
                  <a:gd name="T10" fmla="*/ 44 w 22"/>
                  <a:gd name="T11" fmla="*/ 0 h 21"/>
                  <a:gd name="T12" fmla="*/ 44 w 22"/>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1">
                    <a:moveTo>
                      <a:pt x="11" y="0"/>
                    </a:moveTo>
                    <a:cubicBezTo>
                      <a:pt x="5" y="0"/>
                      <a:pt x="0" y="4"/>
                      <a:pt x="0" y="10"/>
                    </a:cubicBezTo>
                    <a:cubicBezTo>
                      <a:pt x="0" y="16"/>
                      <a:pt x="5" y="21"/>
                      <a:pt x="11" y="21"/>
                    </a:cubicBezTo>
                    <a:cubicBezTo>
                      <a:pt x="11" y="21"/>
                      <a:pt x="11" y="21"/>
                      <a:pt x="11" y="21"/>
                    </a:cubicBezTo>
                    <a:cubicBezTo>
                      <a:pt x="17" y="21"/>
                      <a:pt x="22" y="16"/>
                      <a:pt x="22" y="10"/>
                    </a:cubicBezTo>
                    <a:cubicBezTo>
                      <a:pt x="22" y="4"/>
                      <a:pt x="17"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388" name="Freeform 3250"/>
              <p:cNvSpPr>
                <a:spLocks/>
              </p:cNvSpPr>
              <p:nvPr userDrawn="1"/>
            </p:nvSpPr>
            <p:spPr bwMode="auto">
              <a:xfrm>
                <a:off x="7102" y="468"/>
                <a:ext cx="54" cy="54"/>
              </a:xfrm>
              <a:custGeom>
                <a:avLst/>
                <a:gdLst>
                  <a:gd name="T0" fmla="*/ 56 w 27"/>
                  <a:gd name="T1" fmla="*/ 0 h 27"/>
                  <a:gd name="T2" fmla="*/ 0 w 27"/>
                  <a:gd name="T3" fmla="*/ 56 h 27"/>
                  <a:gd name="T4" fmla="*/ 56 w 27"/>
                  <a:gd name="T5" fmla="*/ 108 h 27"/>
                  <a:gd name="T6" fmla="*/ 56 w 27"/>
                  <a:gd name="T7" fmla="*/ 108 h 27"/>
                  <a:gd name="T8" fmla="*/ 108 w 27"/>
                  <a:gd name="T9" fmla="*/ 68 h 27"/>
                  <a:gd name="T10" fmla="*/ 108 w 27"/>
                  <a:gd name="T11" fmla="*/ 44 h 27"/>
                  <a:gd name="T12" fmla="*/ 56 w 27"/>
                  <a:gd name="T13" fmla="*/ 0 h 27"/>
                  <a:gd name="T14" fmla="*/ 56 w 27"/>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7">
                    <a:moveTo>
                      <a:pt x="14" y="0"/>
                    </a:moveTo>
                    <a:cubicBezTo>
                      <a:pt x="6" y="0"/>
                      <a:pt x="0" y="6"/>
                      <a:pt x="0" y="14"/>
                    </a:cubicBezTo>
                    <a:cubicBezTo>
                      <a:pt x="0" y="21"/>
                      <a:pt x="6" y="27"/>
                      <a:pt x="14" y="27"/>
                    </a:cubicBezTo>
                    <a:cubicBezTo>
                      <a:pt x="14" y="27"/>
                      <a:pt x="14" y="27"/>
                      <a:pt x="14" y="27"/>
                    </a:cubicBezTo>
                    <a:cubicBezTo>
                      <a:pt x="20" y="27"/>
                      <a:pt x="26" y="23"/>
                      <a:pt x="27" y="17"/>
                    </a:cubicBezTo>
                    <a:cubicBezTo>
                      <a:pt x="27" y="11"/>
                      <a:pt x="27" y="11"/>
                      <a:pt x="27" y="11"/>
                    </a:cubicBezTo>
                    <a:cubicBezTo>
                      <a:pt x="26" y="5"/>
                      <a:pt x="20" y="0"/>
                      <a:pt x="14" y="0"/>
                    </a:cubicBezTo>
                    <a:cubicBezTo>
                      <a:pt x="14" y="0"/>
                      <a:pt x="14" y="0"/>
                      <a:pt x="14" y="0"/>
                    </a:cubicBezTo>
                  </a:path>
                </a:pathLst>
              </a:custGeom>
              <a:solidFill>
                <a:srgbClr val="E8E8E8"/>
              </a:solidFill>
              <a:ln w="9525">
                <a:solidFill>
                  <a:srgbClr val="E8E8E8"/>
                </a:solidFill>
                <a:round/>
                <a:headEnd/>
                <a:tailEnd/>
              </a:ln>
            </p:spPr>
            <p:txBody>
              <a:bodyPr/>
              <a:lstStyle/>
              <a:p>
                <a:endParaRPr lang="en-GB" dirty="0"/>
              </a:p>
            </p:txBody>
          </p:sp>
          <p:sp>
            <p:nvSpPr>
              <p:cNvPr id="1389" name="Freeform 3251"/>
              <p:cNvSpPr>
                <a:spLocks/>
              </p:cNvSpPr>
              <p:nvPr userDrawn="1"/>
            </p:nvSpPr>
            <p:spPr bwMode="auto">
              <a:xfrm>
                <a:off x="6580" y="126"/>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0"/>
                      <a:pt x="0" y="1"/>
                    </a:cubicBezTo>
                    <a:cubicBezTo>
                      <a:pt x="0" y="2"/>
                      <a:pt x="0" y="3"/>
                      <a:pt x="1" y="3"/>
                    </a:cubicBezTo>
                    <a:cubicBezTo>
                      <a:pt x="1" y="3"/>
                      <a:pt x="1" y="3"/>
                      <a:pt x="1" y="3"/>
                    </a:cubicBezTo>
                    <a:cubicBezTo>
                      <a:pt x="2" y="3"/>
                      <a:pt x="3" y="2"/>
                      <a:pt x="3" y="1"/>
                    </a:cubicBezTo>
                    <a:cubicBezTo>
                      <a:pt x="3" y="0"/>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390" name="Freeform 3252"/>
              <p:cNvSpPr>
                <a:spLocks/>
              </p:cNvSpPr>
              <p:nvPr userDrawn="1"/>
            </p:nvSpPr>
            <p:spPr bwMode="auto">
              <a:xfrm>
                <a:off x="6672" y="208"/>
                <a:ext cx="14" cy="14"/>
              </a:xfrm>
              <a:custGeom>
                <a:avLst/>
                <a:gdLst>
                  <a:gd name="T0" fmla="*/ 12 w 7"/>
                  <a:gd name="T1" fmla="*/ 0 h 7"/>
                  <a:gd name="T2" fmla="*/ 0 w 7"/>
                  <a:gd name="T3" fmla="*/ 16 h 7"/>
                  <a:gd name="T4" fmla="*/ 12 w 7"/>
                  <a:gd name="T5" fmla="*/ 28 h 7"/>
                  <a:gd name="T6" fmla="*/ 12 w 7"/>
                  <a:gd name="T7" fmla="*/ 28 h 7"/>
                  <a:gd name="T8" fmla="*/ 28 w 7"/>
                  <a:gd name="T9" fmla="*/ 16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1" y="0"/>
                      <a:pt x="0" y="1"/>
                      <a:pt x="0" y="4"/>
                    </a:cubicBezTo>
                    <a:cubicBezTo>
                      <a:pt x="0" y="6"/>
                      <a:pt x="1" y="7"/>
                      <a:pt x="3" y="7"/>
                    </a:cubicBezTo>
                    <a:cubicBezTo>
                      <a:pt x="3" y="7"/>
                      <a:pt x="3" y="7"/>
                      <a:pt x="3" y="7"/>
                    </a:cubicBezTo>
                    <a:cubicBezTo>
                      <a:pt x="6" y="7"/>
                      <a:pt x="7" y="6"/>
                      <a:pt x="7" y="4"/>
                    </a:cubicBezTo>
                    <a:cubicBezTo>
                      <a:pt x="7" y="1"/>
                      <a:pt x="6"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391" name="Freeform 3253"/>
              <p:cNvSpPr>
                <a:spLocks/>
              </p:cNvSpPr>
              <p:nvPr userDrawn="1"/>
            </p:nvSpPr>
            <p:spPr bwMode="auto">
              <a:xfrm>
                <a:off x="6752" y="300"/>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10"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92" name="Freeform 3254"/>
              <p:cNvSpPr>
                <a:spLocks/>
              </p:cNvSpPr>
              <p:nvPr userDrawn="1"/>
            </p:nvSpPr>
            <p:spPr bwMode="auto">
              <a:xfrm>
                <a:off x="6844" y="382"/>
                <a:ext cx="34" cy="32"/>
              </a:xfrm>
              <a:custGeom>
                <a:avLst/>
                <a:gdLst>
                  <a:gd name="T0" fmla="*/ 36 w 17"/>
                  <a:gd name="T1" fmla="*/ 0 h 16"/>
                  <a:gd name="T2" fmla="*/ 0 w 17"/>
                  <a:gd name="T3" fmla="*/ 32 h 16"/>
                  <a:gd name="T4" fmla="*/ 36 w 17"/>
                  <a:gd name="T5" fmla="*/ 64 h 16"/>
                  <a:gd name="T6" fmla="*/ 36 w 17"/>
                  <a:gd name="T7" fmla="*/ 64 h 16"/>
                  <a:gd name="T8" fmla="*/ 68 w 17"/>
                  <a:gd name="T9" fmla="*/ 32 h 16"/>
                  <a:gd name="T10" fmla="*/ 36 w 17"/>
                  <a:gd name="T11" fmla="*/ 0 h 16"/>
                  <a:gd name="T12" fmla="*/ 36 w 1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9" y="0"/>
                    </a:moveTo>
                    <a:cubicBezTo>
                      <a:pt x="4" y="0"/>
                      <a:pt x="0" y="4"/>
                      <a:pt x="0" y="8"/>
                    </a:cubicBezTo>
                    <a:cubicBezTo>
                      <a:pt x="0" y="12"/>
                      <a:pt x="4" y="16"/>
                      <a:pt x="9" y="16"/>
                    </a:cubicBezTo>
                    <a:cubicBezTo>
                      <a:pt x="9" y="16"/>
                      <a:pt x="9" y="16"/>
                      <a:pt x="9" y="16"/>
                    </a:cubicBezTo>
                    <a:cubicBezTo>
                      <a:pt x="13" y="16"/>
                      <a:pt x="17" y="12"/>
                      <a:pt x="17" y="8"/>
                    </a:cubicBezTo>
                    <a:cubicBezTo>
                      <a:pt x="17" y="4"/>
                      <a:pt x="13" y="0"/>
                      <a:pt x="9" y="0"/>
                    </a:cubicBezTo>
                    <a:cubicBezTo>
                      <a:pt x="9" y="0"/>
                      <a:pt x="9" y="0"/>
                      <a:pt x="9" y="0"/>
                    </a:cubicBezTo>
                  </a:path>
                </a:pathLst>
              </a:custGeom>
              <a:solidFill>
                <a:srgbClr val="E8E8E8"/>
              </a:solidFill>
              <a:ln w="9525">
                <a:solidFill>
                  <a:srgbClr val="E8E8E8"/>
                </a:solidFill>
                <a:round/>
                <a:headEnd/>
                <a:tailEnd/>
              </a:ln>
            </p:spPr>
            <p:txBody>
              <a:bodyPr/>
              <a:lstStyle/>
              <a:p>
                <a:endParaRPr lang="en-GB" dirty="0"/>
              </a:p>
            </p:txBody>
          </p:sp>
          <p:sp>
            <p:nvSpPr>
              <p:cNvPr id="1393" name="Freeform 3255"/>
              <p:cNvSpPr>
                <a:spLocks/>
              </p:cNvSpPr>
              <p:nvPr userDrawn="1"/>
            </p:nvSpPr>
            <p:spPr bwMode="auto">
              <a:xfrm>
                <a:off x="6926" y="474"/>
                <a:ext cx="42" cy="42"/>
              </a:xfrm>
              <a:custGeom>
                <a:avLst/>
                <a:gdLst>
                  <a:gd name="T0" fmla="*/ 40 w 21"/>
                  <a:gd name="T1" fmla="*/ 0 h 21"/>
                  <a:gd name="T2" fmla="*/ 0 w 21"/>
                  <a:gd name="T3" fmla="*/ 44 h 21"/>
                  <a:gd name="T4" fmla="*/ 40 w 21"/>
                  <a:gd name="T5" fmla="*/ 84 h 21"/>
                  <a:gd name="T6" fmla="*/ 40 w 21"/>
                  <a:gd name="T7" fmla="*/ 84 h 21"/>
                  <a:gd name="T8" fmla="*/ 84 w 21"/>
                  <a:gd name="T9" fmla="*/ 44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4" y="0"/>
                      <a:pt x="0" y="5"/>
                      <a:pt x="0" y="11"/>
                    </a:cubicBezTo>
                    <a:cubicBezTo>
                      <a:pt x="0" y="16"/>
                      <a:pt x="4" y="21"/>
                      <a:pt x="10" y="21"/>
                    </a:cubicBezTo>
                    <a:cubicBezTo>
                      <a:pt x="10" y="21"/>
                      <a:pt x="10" y="21"/>
                      <a:pt x="10" y="21"/>
                    </a:cubicBezTo>
                    <a:cubicBezTo>
                      <a:pt x="16" y="21"/>
                      <a:pt x="21" y="16"/>
                      <a:pt x="21" y="11"/>
                    </a:cubicBezTo>
                    <a:cubicBezTo>
                      <a:pt x="21"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394" name="Freeform 3256"/>
              <p:cNvSpPr>
                <a:spLocks/>
              </p:cNvSpPr>
              <p:nvPr userDrawn="1"/>
            </p:nvSpPr>
            <p:spPr bwMode="auto">
              <a:xfrm>
                <a:off x="7016" y="554"/>
                <a:ext cx="54" cy="55"/>
              </a:xfrm>
              <a:custGeom>
                <a:avLst/>
                <a:gdLst>
                  <a:gd name="T0" fmla="*/ 56 w 27"/>
                  <a:gd name="T1" fmla="*/ 0 h 27"/>
                  <a:gd name="T2" fmla="*/ 0 w 27"/>
                  <a:gd name="T3" fmla="*/ 59 h 27"/>
                  <a:gd name="T4" fmla="*/ 56 w 27"/>
                  <a:gd name="T5" fmla="*/ 112 h 27"/>
                  <a:gd name="T6" fmla="*/ 56 w 27"/>
                  <a:gd name="T7" fmla="*/ 112 h 27"/>
                  <a:gd name="T8" fmla="*/ 108 w 27"/>
                  <a:gd name="T9" fmla="*/ 59 h 27"/>
                  <a:gd name="T10" fmla="*/ 56 w 27"/>
                  <a:gd name="T11" fmla="*/ 0 h 27"/>
                  <a:gd name="T12" fmla="*/ 56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14" y="0"/>
                    </a:moveTo>
                    <a:cubicBezTo>
                      <a:pt x="6" y="0"/>
                      <a:pt x="0" y="6"/>
                      <a:pt x="0" y="14"/>
                    </a:cubicBezTo>
                    <a:cubicBezTo>
                      <a:pt x="0" y="21"/>
                      <a:pt x="6" y="27"/>
                      <a:pt x="14" y="27"/>
                    </a:cubicBezTo>
                    <a:cubicBezTo>
                      <a:pt x="14" y="27"/>
                      <a:pt x="14" y="27"/>
                      <a:pt x="14" y="27"/>
                    </a:cubicBezTo>
                    <a:cubicBezTo>
                      <a:pt x="21" y="27"/>
                      <a:pt x="27" y="21"/>
                      <a:pt x="27" y="14"/>
                    </a:cubicBezTo>
                    <a:cubicBezTo>
                      <a:pt x="27" y="6"/>
                      <a:pt x="21" y="0"/>
                      <a:pt x="14" y="0"/>
                    </a:cubicBezTo>
                    <a:cubicBezTo>
                      <a:pt x="14" y="0"/>
                      <a:pt x="14" y="0"/>
                      <a:pt x="14" y="0"/>
                    </a:cubicBezTo>
                  </a:path>
                </a:pathLst>
              </a:custGeom>
              <a:solidFill>
                <a:srgbClr val="E8E8E8"/>
              </a:solidFill>
              <a:ln w="9525">
                <a:solidFill>
                  <a:srgbClr val="E8E8E8"/>
                </a:solidFill>
                <a:round/>
                <a:headEnd/>
                <a:tailEnd/>
              </a:ln>
            </p:spPr>
            <p:txBody>
              <a:bodyPr/>
              <a:lstStyle/>
              <a:p>
                <a:endParaRPr lang="en-GB" dirty="0"/>
              </a:p>
            </p:txBody>
          </p:sp>
          <p:sp>
            <p:nvSpPr>
              <p:cNvPr id="1395" name="Freeform 3257"/>
              <p:cNvSpPr>
                <a:spLocks/>
              </p:cNvSpPr>
              <p:nvPr userDrawn="1"/>
            </p:nvSpPr>
            <p:spPr bwMode="auto">
              <a:xfrm>
                <a:off x="7096" y="647"/>
                <a:ext cx="60" cy="64"/>
              </a:xfrm>
              <a:custGeom>
                <a:avLst/>
                <a:gdLst>
                  <a:gd name="T0" fmla="*/ 68 w 30"/>
                  <a:gd name="T1" fmla="*/ 0 h 32"/>
                  <a:gd name="T2" fmla="*/ 0 w 30"/>
                  <a:gd name="T3" fmla="*/ 64 h 32"/>
                  <a:gd name="T4" fmla="*/ 64 w 30"/>
                  <a:gd name="T5" fmla="*/ 128 h 32"/>
                  <a:gd name="T6" fmla="*/ 68 w 30"/>
                  <a:gd name="T7" fmla="*/ 128 h 32"/>
                  <a:gd name="T8" fmla="*/ 120 w 30"/>
                  <a:gd name="T9" fmla="*/ 104 h 32"/>
                  <a:gd name="T10" fmla="*/ 120 w 30"/>
                  <a:gd name="T11" fmla="*/ 28 h 32"/>
                  <a:gd name="T12" fmla="*/ 68 w 30"/>
                  <a:gd name="T13" fmla="*/ 0 h 32"/>
                  <a:gd name="T14" fmla="*/ 68 w 30"/>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32">
                    <a:moveTo>
                      <a:pt x="17" y="0"/>
                    </a:moveTo>
                    <a:cubicBezTo>
                      <a:pt x="7" y="0"/>
                      <a:pt x="0" y="7"/>
                      <a:pt x="0" y="16"/>
                    </a:cubicBezTo>
                    <a:cubicBezTo>
                      <a:pt x="0" y="25"/>
                      <a:pt x="7" y="32"/>
                      <a:pt x="16" y="32"/>
                    </a:cubicBezTo>
                    <a:cubicBezTo>
                      <a:pt x="16" y="32"/>
                      <a:pt x="17" y="32"/>
                      <a:pt x="17" y="32"/>
                    </a:cubicBezTo>
                    <a:cubicBezTo>
                      <a:pt x="22" y="32"/>
                      <a:pt x="27" y="30"/>
                      <a:pt x="30" y="26"/>
                    </a:cubicBezTo>
                    <a:cubicBezTo>
                      <a:pt x="30" y="7"/>
                      <a:pt x="30" y="7"/>
                      <a:pt x="30" y="7"/>
                    </a:cubicBezTo>
                    <a:cubicBezTo>
                      <a:pt x="27" y="3"/>
                      <a:pt x="22" y="0"/>
                      <a:pt x="17" y="0"/>
                    </a:cubicBezTo>
                    <a:cubicBezTo>
                      <a:pt x="17" y="0"/>
                      <a:pt x="17" y="0"/>
                      <a:pt x="17" y="0"/>
                    </a:cubicBezTo>
                  </a:path>
                </a:pathLst>
              </a:custGeom>
              <a:solidFill>
                <a:srgbClr val="E8E8E8"/>
              </a:solidFill>
              <a:ln w="9525">
                <a:solidFill>
                  <a:srgbClr val="E8E8E8"/>
                </a:solidFill>
                <a:round/>
                <a:headEnd/>
                <a:tailEnd/>
              </a:ln>
            </p:spPr>
            <p:txBody>
              <a:bodyPr/>
              <a:lstStyle/>
              <a:p>
                <a:endParaRPr lang="en-GB" dirty="0"/>
              </a:p>
            </p:txBody>
          </p:sp>
          <p:sp>
            <p:nvSpPr>
              <p:cNvPr id="1396" name="Freeform 3258"/>
              <p:cNvSpPr>
                <a:spLocks/>
              </p:cNvSpPr>
              <p:nvPr userDrawn="1"/>
            </p:nvSpPr>
            <p:spPr bwMode="auto">
              <a:xfrm>
                <a:off x="6492" y="212"/>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2"/>
                      <a:pt x="1" y="3"/>
                      <a:pt x="2" y="3"/>
                    </a:cubicBezTo>
                    <a:cubicBezTo>
                      <a:pt x="2" y="3"/>
                      <a:pt x="2" y="3"/>
                      <a:pt x="2" y="3"/>
                    </a:cubicBezTo>
                    <a:cubicBezTo>
                      <a:pt x="3" y="3"/>
                      <a:pt x="4" y="2"/>
                      <a:pt x="4" y="1"/>
                    </a:cubicBezTo>
                    <a:cubicBezTo>
                      <a:pt x="4"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97" name="Freeform 3259"/>
              <p:cNvSpPr>
                <a:spLocks/>
              </p:cNvSpPr>
              <p:nvPr userDrawn="1"/>
            </p:nvSpPr>
            <p:spPr bwMode="auto">
              <a:xfrm>
                <a:off x="6574" y="304"/>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98" name="Freeform 3260"/>
              <p:cNvSpPr>
                <a:spLocks/>
              </p:cNvSpPr>
              <p:nvPr userDrawn="1"/>
            </p:nvSpPr>
            <p:spPr bwMode="auto">
              <a:xfrm>
                <a:off x="6666" y="386"/>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99" name="Freeform 3261"/>
              <p:cNvSpPr>
                <a:spLocks/>
              </p:cNvSpPr>
              <p:nvPr userDrawn="1"/>
            </p:nvSpPr>
            <p:spPr bwMode="auto">
              <a:xfrm>
                <a:off x="6748" y="478"/>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3"/>
                      <a:pt x="4"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00" name="Freeform 3262"/>
              <p:cNvSpPr>
                <a:spLocks/>
              </p:cNvSpPr>
              <p:nvPr userDrawn="1"/>
            </p:nvSpPr>
            <p:spPr bwMode="auto">
              <a:xfrm>
                <a:off x="6840" y="560"/>
                <a:ext cx="42" cy="43"/>
              </a:xfrm>
              <a:custGeom>
                <a:avLst/>
                <a:gdLst>
                  <a:gd name="T0" fmla="*/ 40 w 21"/>
                  <a:gd name="T1" fmla="*/ 0 h 21"/>
                  <a:gd name="T2" fmla="*/ 0 w 21"/>
                  <a:gd name="T3" fmla="*/ 41 h 21"/>
                  <a:gd name="T4" fmla="*/ 40 w 21"/>
                  <a:gd name="T5" fmla="*/ 88 h 21"/>
                  <a:gd name="T6" fmla="*/ 40 w 21"/>
                  <a:gd name="T7" fmla="*/ 88 h 21"/>
                  <a:gd name="T8" fmla="*/ 84 w 21"/>
                  <a:gd name="T9" fmla="*/ 41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4" y="0"/>
                      <a:pt x="0" y="5"/>
                      <a:pt x="0" y="10"/>
                    </a:cubicBezTo>
                    <a:cubicBezTo>
                      <a:pt x="0" y="16"/>
                      <a:pt x="4" y="21"/>
                      <a:pt x="10" y="21"/>
                    </a:cubicBezTo>
                    <a:cubicBezTo>
                      <a:pt x="10" y="21"/>
                      <a:pt x="10" y="21"/>
                      <a:pt x="10" y="21"/>
                    </a:cubicBezTo>
                    <a:cubicBezTo>
                      <a:pt x="16" y="21"/>
                      <a:pt x="21" y="16"/>
                      <a:pt x="21" y="10"/>
                    </a:cubicBezTo>
                    <a:cubicBezTo>
                      <a:pt x="21"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401" name="Freeform 3263"/>
              <p:cNvSpPr>
                <a:spLocks/>
              </p:cNvSpPr>
              <p:nvPr userDrawn="1"/>
            </p:nvSpPr>
            <p:spPr bwMode="auto">
              <a:xfrm>
                <a:off x="6920" y="651"/>
                <a:ext cx="54" cy="54"/>
              </a:xfrm>
              <a:custGeom>
                <a:avLst/>
                <a:gdLst>
                  <a:gd name="T0" fmla="*/ 52 w 27"/>
                  <a:gd name="T1" fmla="*/ 0 h 27"/>
                  <a:gd name="T2" fmla="*/ 0 w 27"/>
                  <a:gd name="T3" fmla="*/ 56 h 27"/>
                  <a:gd name="T4" fmla="*/ 52 w 27"/>
                  <a:gd name="T5" fmla="*/ 108 h 27"/>
                  <a:gd name="T6" fmla="*/ 52 w 27"/>
                  <a:gd name="T7" fmla="*/ 108 h 27"/>
                  <a:gd name="T8" fmla="*/ 108 w 27"/>
                  <a:gd name="T9" fmla="*/ 56 h 27"/>
                  <a:gd name="T10" fmla="*/ 52 w 27"/>
                  <a:gd name="T11" fmla="*/ 0 h 27"/>
                  <a:gd name="T12" fmla="*/ 52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13" y="0"/>
                    </a:moveTo>
                    <a:cubicBezTo>
                      <a:pt x="6" y="0"/>
                      <a:pt x="0" y="6"/>
                      <a:pt x="0" y="14"/>
                    </a:cubicBezTo>
                    <a:cubicBezTo>
                      <a:pt x="0" y="21"/>
                      <a:pt x="6" y="27"/>
                      <a:pt x="13" y="27"/>
                    </a:cubicBezTo>
                    <a:cubicBezTo>
                      <a:pt x="13" y="27"/>
                      <a:pt x="13" y="27"/>
                      <a:pt x="13" y="27"/>
                    </a:cubicBezTo>
                    <a:cubicBezTo>
                      <a:pt x="21" y="27"/>
                      <a:pt x="27" y="21"/>
                      <a:pt x="27" y="14"/>
                    </a:cubicBezTo>
                    <a:cubicBezTo>
                      <a:pt x="27" y="6"/>
                      <a:pt x="21"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02" name="Freeform 3264"/>
              <p:cNvSpPr>
                <a:spLocks/>
              </p:cNvSpPr>
              <p:nvPr userDrawn="1"/>
            </p:nvSpPr>
            <p:spPr bwMode="auto">
              <a:xfrm>
                <a:off x="7010" y="733"/>
                <a:ext cx="66" cy="64"/>
              </a:xfrm>
              <a:custGeom>
                <a:avLst/>
                <a:gdLst>
                  <a:gd name="T0" fmla="*/ 64 w 33"/>
                  <a:gd name="T1" fmla="*/ 0 h 32"/>
                  <a:gd name="T2" fmla="*/ 0 w 33"/>
                  <a:gd name="T3" fmla="*/ 64 h 32"/>
                  <a:gd name="T4" fmla="*/ 64 w 33"/>
                  <a:gd name="T5" fmla="*/ 128 h 32"/>
                  <a:gd name="T6" fmla="*/ 64 w 33"/>
                  <a:gd name="T7" fmla="*/ 128 h 32"/>
                  <a:gd name="T8" fmla="*/ 132 w 33"/>
                  <a:gd name="T9" fmla="*/ 64 h 32"/>
                  <a:gd name="T10" fmla="*/ 64 w 33"/>
                  <a:gd name="T11" fmla="*/ 0 h 32"/>
                  <a:gd name="T12" fmla="*/ 64 w 3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6" y="0"/>
                    </a:moveTo>
                    <a:cubicBezTo>
                      <a:pt x="7" y="0"/>
                      <a:pt x="0" y="7"/>
                      <a:pt x="0" y="16"/>
                    </a:cubicBezTo>
                    <a:cubicBezTo>
                      <a:pt x="0" y="25"/>
                      <a:pt x="7" y="32"/>
                      <a:pt x="16" y="32"/>
                    </a:cubicBezTo>
                    <a:cubicBezTo>
                      <a:pt x="16" y="32"/>
                      <a:pt x="16" y="32"/>
                      <a:pt x="16" y="32"/>
                    </a:cubicBezTo>
                    <a:cubicBezTo>
                      <a:pt x="26" y="32"/>
                      <a:pt x="33" y="25"/>
                      <a:pt x="33" y="16"/>
                    </a:cubicBezTo>
                    <a:cubicBezTo>
                      <a:pt x="33" y="7"/>
                      <a:pt x="26"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03" name="Freeform 3265"/>
              <p:cNvSpPr>
                <a:spLocks/>
              </p:cNvSpPr>
              <p:nvPr userDrawn="1"/>
            </p:nvSpPr>
            <p:spPr bwMode="auto">
              <a:xfrm>
                <a:off x="7090" y="823"/>
                <a:ext cx="64" cy="78"/>
              </a:xfrm>
              <a:custGeom>
                <a:avLst/>
                <a:gdLst>
                  <a:gd name="T0" fmla="*/ 76 w 32"/>
                  <a:gd name="T1" fmla="*/ 0 h 39"/>
                  <a:gd name="T2" fmla="*/ 0 w 32"/>
                  <a:gd name="T3" fmla="*/ 76 h 39"/>
                  <a:gd name="T4" fmla="*/ 76 w 32"/>
                  <a:gd name="T5" fmla="*/ 156 h 39"/>
                  <a:gd name="T6" fmla="*/ 76 w 32"/>
                  <a:gd name="T7" fmla="*/ 156 h 39"/>
                  <a:gd name="T8" fmla="*/ 128 w 32"/>
                  <a:gd name="T9" fmla="*/ 136 h 39"/>
                  <a:gd name="T10" fmla="*/ 128 w 32"/>
                  <a:gd name="T11" fmla="*/ 20 h 39"/>
                  <a:gd name="T12" fmla="*/ 76 w 32"/>
                  <a:gd name="T13" fmla="*/ 0 h 39"/>
                  <a:gd name="T14" fmla="*/ 76 w 32"/>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39">
                    <a:moveTo>
                      <a:pt x="19" y="0"/>
                    </a:moveTo>
                    <a:cubicBezTo>
                      <a:pt x="9" y="0"/>
                      <a:pt x="0" y="9"/>
                      <a:pt x="0" y="19"/>
                    </a:cubicBezTo>
                    <a:cubicBezTo>
                      <a:pt x="0" y="30"/>
                      <a:pt x="8" y="39"/>
                      <a:pt x="19" y="39"/>
                    </a:cubicBezTo>
                    <a:cubicBezTo>
                      <a:pt x="19" y="39"/>
                      <a:pt x="19" y="39"/>
                      <a:pt x="19" y="39"/>
                    </a:cubicBezTo>
                    <a:cubicBezTo>
                      <a:pt x="24" y="39"/>
                      <a:pt x="29" y="37"/>
                      <a:pt x="32" y="34"/>
                    </a:cubicBezTo>
                    <a:cubicBezTo>
                      <a:pt x="32" y="5"/>
                      <a:pt x="32" y="5"/>
                      <a:pt x="32" y="5"/>
                    </a:cubicBezTo>
                    <a:cubicBezTo>
                      <a:pt x="29" y="2"/>
                      <a:pt x="24"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04" name="Freeform 3266"/>
              <p:cNvSpPr>
                <a:spLocks/>
              </p:cNvSpPr>
              <p:nvPr userDrawn="1"/>
            </p:nvSpPr>
            <p:spPr bwMode="auto">
              <a:xfrm>
                <a:off x="6396" y="308"/>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0"/>
                      <a:pt x="0" y="2"/>
                    </a:cubicBezTo>
                    <a:cubicBezTo>
                      <a:pt x="0" y="3"/>
                      <a:pt x="1" y="3"/>
                      <a:pt x="2" y="3"/>
                    </a:cubicBezTo>
                    <a:cubicBezTo>
                      <a:pt x="3" y="3"/>
                      <a:pt x="3" y="3"/>
                      <a:pt x="3" y="2"/>
                    </a:cubicBezTo>
                    <a:cubicBezTo>
                      <a:pt x="3"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405" name="Freeform 3267"/>
              <p:cNvSpPr>
                <a:spLocks/>
              </p:cNvSpPr>
              <p:nvPr userDrawn="1"/>
            </p:nvSpPr>
            <p:spPr bwMode="auto">
              <a:xfrm>
                <a:off x="6488" y="390"/>
                <a:ext cx="16" cy="14"/>
              </a:xfrm>
              <a:custGeom>
                <a:avLst/>
                <a:gdLst>
                  <a:gd name="T0" fmla="*/ 16 w 8"/>
                  <a:gd name="T1" fmla="*/ 0 h 7"/>
                  <a:gd name="T2" fmla="*/ 0 w 8"/>
                  <a:gd name="T3" fmla="*/ 16 h 7"/>
                  <a:gd name="T4" fmla="*/ 16 w 8"/>
                  <a:gd name="T5" fmla="*/ 28 h 7"/>
                  <a:gd name="T6" fmla="*/ 16 w 8"/>
                  <a:gd name="T7" fmla="*/ 28 h 7"/>
                  <a:gd name="T8" fmla="*/ 32 w 8"/>
                  <a:gd name="T9" fmla="*/ 16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4"/>
                    </a:cubicBezTo>
                    <a:cubicBezTo>
                      <a:pt x="0" y="6"/>
                      <a:pt x="2" y="7"/>
                      <a:pt x="4" y="7"/>
                    </a:cubicBezTo>
                    <a:cubicBezTo>
                      <a:pt x="4" y="7"/>
                      <a:pt x="4" y="7"/>
                      <a:pt x="4" y="7"/>
                    </a:cubicBezTo>
                    <a:cubicBezTo>
                      <a:pt x="6" y="7"/>
                      <a:pt x="8" y="6"/>
                      <a:pt x="8" y="4"/>
                    </a:cubicBezTo>
                    <a:cubicBezTo>
                      <a:pt x="8"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06" name="Freeform 3268"/>
              <p:cNvSpPr>
                <a:spLocks/>
              </p:cNvSpPr>
              <p:nvPr userDrawn="1"/>
            </p:nvSpPr>
            <p:spPr bwMode="auto">
              <a:xfrm>
                <a:off x="6570" y="482"/>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2" y="0"/>
                      <a:pt x="0" y="3"/>
                      <a:pt x="0" y="6"/>
                    </a:cubicBezTo>
                    <a:cubicBezTo>
                      <a:pt x="0" y="9"/>
                      <a:pt x="2"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407" name="Freeform 3269"/>
              <p:cNvSpPr>
                <a:spLocks/>
              </p:cNvSpPr>
              <p:nvPr userDrawn="1"/>
            </p:nvSpPr>
            <p:spPr bwMode="auto">
              <a:xfrm>
                <a:off x="6662" y="564"/>
                <a:ext cx="32" cy="33"/>
              </a:xfrm>
              <a:custGeom>
                <a:avLst/>
                <a:gdLst>
                  <a:gd name="T0" fmla="*/ 32 w 16"/>
                  <a:gd name="T1" fmla="*/ 0 h 16"/>
                  <a:gd name="T2" fmla="*/ 0 w 16"/>
                  <a:gd name="T3" fmla="*/ 35 h 16"/>
                  <a:gd name="T4" fmla="*/ 32 w 16"/>
                  <a:gd name="T5" fmla="*/ 68 h 16"/>
                  <a:gd name="T6" fmla="*/ 32 w 16"/>
                  <a:gd name="T7" fmla="*/ 68 h 16"/>
                  <a:gd name="T8" fmla="*/ 64 w 16"/>
                  <a:gd name="T9" fmla="*/ 35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08" name="Freeform 3270"/>
              <p:cNvSpPr>
                <a:spLocks/>
              </p:cNvSpPr>
              <p:nvPr userDrawn="1"/>
            </p:nvSpPr>
            <p:spPr bwMode="auto">
              <a:xfrm>
                <a:off x="6744" y="657"/>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4" y="0"/>
                      <a:pt x="0" y="5"/>
                      <a:pt x="0" y="11"/>
                    </a:cubicBezTo>
                    <a:cubicBezTo>
                      <a:pt x="0" y="16"/>
                      <a:pt x="4"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409" name="Freeform 3271"/>
              <p:cNvSpPr>
                <a:spLocks/>
              </p:cNvSpPr>
              <p:nvPr userDrawn="1"/>
            </p:nvSpPr>
            <p:spPr bwMode="auto">
              <a:xfrm>
                <a:off x="6834" y="739"/>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10" name="Freeform 3272"/>
              <p:cNvSpPr>
                <a:spLocks/>
              </p:cNvSpPr>
              <p:nvPr userDrawn="1"/>
            </p:nvSpPr>
            <p:spPr bwMode="auto">
              <a:xfrm>
                <a:off x="6914" y="829"/>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11" name="Freeform 3273"/>
              <p:cNvSpPr>
                <a:spLocks/>
              </p:cNvSpPr>
              <p:nvPr userDrawn="1"/>
            </p:nvSpPr>
            <p:spPr bwMode="auto">
              <a:xfrm>
                <a:off x="7004" y="909"/>
                <a:ext cx="78" cy="78"/>
              </a:xfrm>
              <a:custGeom>
                <a:avLst/>
                <a:gdLst>
                  <a:gd name="T0" fmla="*/ 76 w 39"/>
                  <a:gd name="T1" fmla="*/ 0 h 39"/>
                  <a:gd name="T2" fmla="*/ 0 w 39"/>
                  <a:gd name="T3" fmla="*/ 76 h 39"/>
                  <a:gd name="T4" fmla="*/ 76 w 39"/>
                  <a:gd name="T5" fmla="*/ 156 h 39"/>
                  <a:gd name="T6" fmla="*/ 76 w 39"/>
                  <a:gd name="T7" fmla="*/ 156 h 39"/>
                  <a:gd name="T8" fmla="*/ 156 w 39"/>
                  <a:gd name="T9" fmla="*/ 76 h 39"/>
                  <a:gd name="T10" fmla="*/ 76 w 39"/>
                  <a:gd name="T11" fmla="*/ 0 h 39"/>
                  <a:gd name="T12" fmla="*/ 76 w 39"/>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19" y="0"/>
                    </a:moveTo>
                    <a:cubicBezTo>
                      <a:pt x="8" y="0"/>
                      <a:pt x="0" y="9"/>
                      <a:pt x="0" y="19"/>
                    </a:cubicBezTo>
                    <a:cubicBezTo>
                      <a:pt x="0" y="30"/>
                      <a:pt x="8" y="39"/>
                      <a:pt x="19" y="39"/>
                    </a:cubicBezTo>
                    <a:cubicBezTo>
                      <a:pt x="19" y="39"/>
                      <a:pt x="19" y="39"/>
                      <a:pt x="19" y="39"/>
                    </a:cubicBezTo>
                    <a:cubicBezTo>
                      <a:pt x="30" y="39"/>
                      <a:pt x="39" y="30"/>
                      <a:pt x="39" y="19"/>
                    </a:cubicBezTo>
                    <a:cubicBezTo>
                      <a:pt x="39" y="9"/>
                      <a:pt x="30"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12" name="Freeform 3274"/>
              <p:cNvSpPr>
                <a:spLocks/>
              </p:cNvSpPr>
              <p:nvPr userDrawn="1"/>
            </p:nvSpPr>
            <p:spPr bwMode="auto">
              <a:xfrm>
                <a:off x="7084" y="1001"/>
                <a:ext cx="70" cy="88"/>
              </a:xfrm>
              <a:custGeom>
                <a:avLst/>
                <a:gdLst>
                  <a:gd name="T0" fmla="*/ 88 w 35"/>
                  <a:gd name="T1" fmla="*/ 0 h 44"/>
                  <a:gd name="T2" fmla="*/ 0 w 35"/>
                  <a:gd name="T3" fmla="*/ 88 h 44"/>
                  <a:gd name="T4" fmla="*/ 88 w 35"/>
                  <a:gd name="T5" fmla="*/ 176 h 44"/>
                  <a:gd name="T6" fmla="*/ 88 w 35"/>
                  <a:gd name="T7" fmla="*/ 176 h 44"/>
                  <a:gd name="T8" fmla="*/ 140 w 35"/>
                  <a:gd name="T9" fmla="*/ 160 h 44"/>
                  <a:gd name="T10" fmla="*/ 140 w 35"/>
                  <a:gd name="T11" fmla="*/ 16 h 44"/>
                  <a:gd name="T12" fmla="*/ 88 w 35"/>
                  <a:gd name="T13" fmla="*/ 0 h 44"/>
                  <a:gd name="T14" fmla="*/ 88 w 35"/>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44">
                    <a:moveTo>
                      <a:pt x="22" y="0"/>
                    </a:moveTo>
                    <a:cubicBezTo>
                      <a:pt x="10" y="0"/>
                      <a:pt x="0" y="9"/>
                      <a:pt x="0" y="22"/>
                    </a:cubicBezTo>
                    <a:cubicBezTo>
                      <a:pt x="0" y="34"/>
                      <a:pt x="10" y="44"/>
                      <a:pt x="22" y="44"/>
                    </a:cubicBezTo>
                    <a:cubicBezTo>
                      <a:pt x="22" y="44"/>
                      <a:pt x="22" y="44"/>
                      <a:pt x="22" y="44"/>
                    </a:cubicBezTo>
                    <a:cubicBezTo>
                      <a:pt x="27" y="44"/>
                      <a:pt x="32" y="42"/>
                      <a:pt x="35" y="40"/>
                    </a:cubicBezTo>
                    <a:cubicBezTo>
                      <a:pt x="35" y="4"/>
                      <a:pt x="35" y="4"/>
                      <a:pt x="35" y="4"/>
                    </a:cubicBezTo>
                    <a:cubicBezTo>
                      <a:pt x="32" y="1"/>
                      <a:pt x="27"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13" name="Freeform 3275"/>
              <p:cNvSpPr>
                <a:spLocks/>
              </p:cNvSpPr>
              <p:nvPr userDrawn="1"/>
            </p:nvSpPr>
            <p:spPr bwMode="auto">
              <a:xfrm>
                <a:off x="6310" y="394"/>
                <a:ext cx="6" cy="6"/>
              </a:xfrm>
              <a:custGeom>
                <a:avLst/>
                <a:gdLst>
                  <a:gd name="T0" fmla="*/ 4 w 3"/>
                  <a:gd name="T1" fmla="*/ 0 h 3"/>
                  <a:gd name="T2" fmla="*/ 0 w 3"/>
                  <a:gd name="T3" fmla="*/ 4 h 3"/>
                  <a:gd name="T4" fmla="*/ 4 w 3"/>
                  <a:gd name="T5" fmla="*/ 12 h 3"/>
                  <a:gd name="T6" fmla="*/ 12 w 3"/>
                  <a:gd name="T7" fmla="*/ 4 h 3"/>
                  <a:gd name="T8" fmla="*/ 4 w 3"/>
                  <a:gd name="T9" fmla="*/ 0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0"/>
                      <a:pt x="0" y="1"/>
                    </a:cubicBezTo>
                    <a:cubicBezTo>
                      <a:pt x="0" y="2"/>
                      <a:pt x="0" y="3"/>
                      <a:pt x="1" y="3"/>
                    </a:cubicBezTo>
                    <a:cubicBezTo>
                      <a:pt x="3" y="3"/>
                      <a:pt x="3" y="2"/>
                      <a:pt x="3" y="1"/>
                    </a:cubicBezTo>
                    <a:cubicBezTo>
                      <a:pt x="3" y="0"/>
                      <a:pt x="3"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414" name="Freeform 3276"/>
              <p:cNvSpPr>
                <a:spLocks/>
              </p:cNvSpPr>
              <p:nvPr userDrawn="1"/>
            </p:nvSpPr>
            <p:spPr bwMode="auto">
              <a:xfrm>
                <a:off x="6392" y="486"/>
                <a:ext cx="14" cy="16"/>
              </a:xfrm>
              <a:custGeom>
                <a:avLst/>
                <a:gdLst>
                  <a:gd name="T0" fmla="*/ 12 w 7"/>
                  <a:gd name="T1" fmla="*/ 0 h 8"/>
                  <a:gd name="T2" fmla="*/ 0 w 7"/>
                  <a:gd name="T3" fmla="*/ 16 h 8"/>
                  <a:gd name="T4" fmla="*/ 12 w 7"/>
                  <a:gd name="T5" fmla="*/ 32 h 8"/>
                  <a:gd name="T6" fmla="*/ 12 w 7"/>
                  <a:gd name="T7" fmla="*/ 32 h 8"/>
                  <a:gd name="T8" fmla="*/ 28 w 7"/>
                  <a:gd name="T9" fmla="*/ 16 h 8"/>
                  <a:gd name="T10" fmla="*/ 12 w 7"/>
                  <a:gd name="T11" fmla="*/ 0 h 8"/>
                  <a:gd name="T12" fmla="*/ 12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3" y="0"/>
                    </a:moveTo>
                    <a:cubicBezTo>
                      <a:pt x="1" y="0"/>
                      <a:pt x="0" y="2"/>
                      <a:pt x="0" y="4"/>
                    </a:cubicBezTo>
                    <a:cubicBezTo>
                      <a:pt x="0" y="6"/>
                      <a:pt x="1" y="8"/>
                      <a:pt x="3" y="8"/>
                    </a:cubicBezTo>
                    <a:cubicBezTo>
                      <a:pt x="3" y="8"/>
                      <a:pt x="3" y="8"/>
                      <a:pt x="3" y="8"/>
                    </a:cubicBezTo>
                    <a:cubicBezTo>
                      <a:pt x="5" y="8"/>
                      <a:pt x="7" y="6"/>
                      <a:pt x="7" y="4"/>
                    </a:cubicBezTo>
                    <a:cubicBezTo>
                      <a:pt x="7" y="2"/>
                      <a:pt x="6"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415" name="Freeform 3277"/>
              <p:cNvSpPr>
                <a:spLocks/>
              </p:cNvSpPr>
              <p:nvPr userDrawn="1"/>
            </p:nvSpPr>
            <p:spPr bwMode="auto">
              <a:xfrm>
                <a:off x="6484" y="568"/>
                <a:ext cx="24" cy="25"/>
              </a:xfrm>
              <a:custGeom>
                <a:avLst/>
                <a:gdLst>
                  <a:gd name="T0" fmla="*/ 24 w 12"/>
                  <a:gd name="T1" fmla="*/ 0 h 12"/>
                  <a:gd name="T2" fmla="*/ 0 w 12"/>
                  <a:gd name="T3" fmla="*/ 27 h 12"/>
                  <a:gd name="T4" fmla="*/ 24 w 12"/>
                  <a:gd name="T5" fmla="*/ 52 h 12"/>
                  <a:gd name="T6" fmla="*/ 24 w 12"/>
                  <a:gd name="T7" fmla="*/ 52 h 12"/>
                  <a:gd name="T8" fmla="*/ 48 w 12"/>
                  <a:gd name="T9" fmla="*/ 27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2" y="0"/>
                      <a:pt x="0" y="3"/>
                      <a:pt x="0" y="6"/>
                    </a:cubicBezTo>
                    <a:cubicBezTo>
                      <a:pt x="0" y="9"/>
                      <a:pt x="2"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416" name="Freeform 3278"/>
              <p:cNvSpPr>
                <a:spLocks/>
              </p:cNvSpPr>
              <p:nvPr userDrawn="1"/>
            </p:nvSpPr>
            <p:spPr bwMode="auto">
              <a:xfrm>
                <a:off x="6564" y="661"/>
                <a:ext cx="34" cy="34"/>
              </a:xfrm>
              <a:custGeom>
                <a:avLst/>
                <a:gdLst>
                  <a:gd name="T0" fmla="*/ 32 w 17"/>
                  <a:gd name="T1" fmla="*/ 0 h 17"/>
                  <a:gd name="T2" fmla="*/ 0 w 17"/>
                  <a:gd name="T3" fmla="*/ 32 h 17"/>
                  <a:gd name="T4" fmla="*/ 32 w 17"/>
                  <a:gd name="T5" fmla="*/ 68 h 17"/>
                  <a:gd name="T6" fmla="*/ 32 w 17"/>
                  <a:gd name="T7" fmla="*/ 68 h 17"/>
                  <a:gd name="T8" fmla="*/ 68 w 17"/>
                  <a:gd name="T9" fmla="*/ 32 h 17"/>
                  <a:gd name="T10" fmla="*/ 32 w 17"/>
                  <a:gd name="T11" fmla="*/ 0 h 17"/>
                  <a:gd name="T12" fmla="*/ 32 w 17"/>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8" y="0"/>
                    </a:moveTo>
                    <a:cubicBezTo>
                      <a:pt x="4" y="0"/>
                      <a:pt x="0" y="4"/>
                      <a:pt x="0" y="8"/>
                    </a:cubicBezTo>
                    <a:cubicBezTo>
                      <a:pt x="0" y="13"/>
                      <a:pt x="4" y="17"/>
                      <a:pt x="8" y="17"/>
                    </a:cubicBezTo>
                    <a:cubicBezTo>
                      <a:pt x="8" y="17"/>
                      <a:pt x="8" y="17"/>
                      <a:pt x="8" y="17"/>
                    </a:cubicBezTo>
                    <a:cubicBezTo>
                      <a:pt x="13" y="17"/>
                      <a:pt x="17" y="13"/>
                      <a:pt x="17" y="8"/>
                    </a:cubicBezTo>
                    <a:cubicBezTo>
                      <a:pt x="17" y="4"/>
                      <a:pt x="13"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17" name="Freeform 3279"/>
              <p:cNvSpPr>
                <a:spLocks/>
              </p:cNvSpPr>
              <p:nvPr userDrawn="1"/>
            </p:nvSpPr>
            <p:spPr bwMode="auto">
              <a:xfrm>
                <a:off x="6656" y="743"/>
                <a:ext cx="42" cy="42"/>
              </a:xfrm>
              <a:custGeom>
                <a:avLst/>
                <a:gdLst>
                  <a:gd name="T0" fmla="*/ 44 w 21"/>
                  <a:gd name="T1" fmla="*/ 0 h 21"/>
                  <a:gd name="T2" fmla="*/ 4 w 21"/>
                  <a:gd name="T3" fmla="*/ 44 h 21"/>
                  <a:gd name="T4" fmla="*/ 44 w 21"/>
                  <a:gd name="T5" fmla="*/ 84 h 21"/>
                  <a:gd name="T6" fmla="*/ 44 w 21"/>
                  <a:gd name="T7" fmla="*/ 84 h 21"/>
                  <a:gd name="T8" fmla="*/ 84 w 21"/>
                  <a:gd name="T9" fmla="*/ 44 h 21"/>
                  <a:gd name="T10" fmla="*/ 44 w 21"/>
                  <a:gd name="T11" fmla="*/ 0 h 21"/>
                  <a:gd name="T12" fmla="*/ 44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1" y="0"/>
                    </a:moveTo>
                    <a:cubicBezTo>
                      <a:pt x="5" y="0"/>
                      <a:pt x="1" y="5"/>
                      <a:pt x="1" y="11"/>
                    </a:cubicBezTo>
                    <a:cubicBezTo>
                      <a:pt x="0" y="16"/>
                      <a:pt x="5" y="21"/>
                      <a:pt x="11" y="21"/>
                    </a:cubicBezTo>
                    <a:cubicBezTo>
                      <a:pt x="11" y="21"/>
                      <a:pt x="11" y="21"/>
                      <a:pt x="11" y="21"/>
                    </a:cubicBezTo>
                    <a:cubicBezTo>
                      <a:pt x="16" y="21"/>
                      <a:pt x="21" y="16"/>
                      <a:pt x="21" y="11"/>
                    </a:cubicBezTo>
                    <a:cubicBezTo>
                      <a:pt x="21" y="5"/>
                      <a:pt x="16"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418" name="Freeform 3280"/>
              <p:cNvSpPr>
                <a:spLocks/>
              </p:cNvSpPr>
              <p:nvPr userDrawn="1"/>
            </p:nvSpPr>
            <p:spPr bwMode="auto">
              <a:xfrm>
                <a:off x="6738" y="835"/>
                <a:ext cx="52" cy="52"/>
              </a:xfrm>
              <a:custGeom>
                <a:avLst/>
                <a:gdLst>
                  <a:gd name="T0" fmla="*/ 52 w 26"/>
                  <a:gd name="T1" fmla="*/ 0 h 26"/>
                  <a:gd name="T2" fmla="*/ 0 w 26"/>
                  <a:gd name="T3" fmla="*/ 52 h 26"/>
                  <a:gd name="T4" fmla="*/ 52 w 26"/>
                  <a:gd name="T5" fmla="*/ 104 h 26"/>
                  <a:gd name="T6" fmla="*/ 52 w 26"/>
                  <a:gd name="T7" fmla="*/ 104 h 26"/>
                  <a:gd name="T8" fmla="*/ 100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5" y="20"/>
                      <a:pt x="25"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19" name="Freeform 3281"/>
              <p:cNvSpPr>
                <a:spLocks/>
              </p:cNvSpPr>
              <p:nvPr userDrawn="1"/>
            </p:nvSpPr>
            <p:spPr bwMode="auto">
              <a:xfrm>
                <a:off x="6828" y="915"/>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20" name="Freeform 3282"/>
              <p:cNvSpPr>
                <a:spLocks/>
              </p:cNvSpPr>
              <p:nvPr userDrawn="1"/>
            </p:nvSpPr>
            <p:spPr bwMode="auto">
              <a:xfrm>
                <a:off x="6908" y="1007"/>
                <a:ext cx="76" cy="74"/>
              </a:xfrm>
              <a:custGeom>
                <a:avLst/>
                <a:gdLst>
                  <a:gd name="T0" fmla="*/ 76 w 38"/>
                  <a:gd name="T1" fmla="*/ 0 h 37"/>
                  <a:gd name="T2" fmla="*/ 0 w 38"/>
                  <a:gd name="T3" fmla="*/ 76 h 37"/>
                  <a:gd name="T4" fmla="*/ 76 w 38"/>
                  <a:gd name="T5" fmla="*/ 148 h 37"/>
                  <a:gd name="T6" fmla="*/ 76 w 38"/>
                  <a:gd name="T7" fmla="*/ 148 h 37"/>
                  <a:gd name="T8" fmla="*/ 152 w 38"/>
                  <a:gd name="T9" fmla="*/ 76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9"/>
                    </a:cubicBezTo>
                    <a:cubicBezTo>
                      <a:pt x="0" y="29"/>
                      <a:pt x="8" y="37"/>
                      <a:pt x="19" y="37"/>
                    </a:cubicBezTo>
                    <a:cubicBezTo>
                      <a:pt x="19" y="37"/>
                      <a:pt x="19" y="37"/>
                      <a:pt x="19" y="37"/>
                    </a:cubicBezTo>
                    <a:cubicBezTo>
                      <a:pt x="29" y="37"/>
                      <a:pt x="37" y="29"/>
                      <a:pt x="38" y="19"/>
                    </a:cubicBezTo>
                    <a:cubicBezTo>
                      <a:pt x="38"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21" name="Freeform 3283"/>
              <p:cNvSpPr>
                <a:spLocks/>
              </p:cNvSpPr>
              <p:nvPr userDrawn="1"/>
            </p:nvSpPr>
            <p:spPr bwMode="auto">
              <a:xfrm>
                <a:off x="6998" y="1087"/>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9"/>
                      <a:pt x="0" y="22"/>
                    </a:cubicBezTo>
                    <a:cubicBezTo>
                      <a:pt x="0" y="34"/>
                      <a:pt x="10" y="44"/>
                      <a:pt x="22" y="44"/>
                    </a:cubicBezTo>
                    <a:cubicBezTo>
                      <a:pt x="22" y="44"/>
                      <a:pt x="22" y="44"/>
                      <a:pt x="22" y="44"/>
                    </a:cubicBezTo>
                    <a:cubicBezTo>
                      <a:pt x="34" y="44"/>
                      <a:pt x="44" y="34"/>
                      <a:pt x="44" y="22"/>
                    </a:cubicBezTo>
                    <a:cubicBezTo>
                      <a:pt x="44" y="9"/>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22" name="Freeform 3284"/>
              <p:cNvSpPr>
                <a:spLocks/>
              </p:cNvSpPr>
              <p:nvPr userDrawn="1"/>
            </p:nvSpPr>
            <p:spPr bwMode="auto">
              <a:xfrm>
                <a:off x="7076" y="1175"/>
                <a:ext cx="78" cy="105"/>
              </a:xfrm>
              <a:custGeom>
                <a:avLst/>
                <a:gdLst>
                  <a:gd name="T0" fmla="*/ 104 w 39"/>
                  <a:gd name="T1" fmla="*/ 0 h 52"/>
                  <a:gd name="T2" fmla="*/ 0 w 39"/>
                  <a:gd name="T3" fmla="*/ 107 h 52"/>
                  <a:gd name="T4" fmla="*/ 104 w 39"/>
                  <a:gd name="T5" fmla="*/ 212 h 52"/>
                  <a:gd name="T6" fmla="*/ 104 w 39"/>
                  <a:gd name="T7" fmla="*/ 212 h 52"/>
                  <a:gd name="T8" fmla="*/ 156 w 39"/>
                  <a:gd name="T9" fmla="*/ 196 h 52"/>
                  <a:gd name="T10" fmla="*/ 156 w 39"/>
                  <a:gd name="T11" fmla="*/ 16 h 52"/>
                  <a:gd name="T12" fmla="*/ 104 w 39"/>
                  <a:gd name="T13" fmla="*/ 0 h 52"/>
                  <a:gd name="T14" fmla="*/ 104 w 39"/>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2">
                    <a:moveTo>
                      <a:pt x="26" y="0"/>
                    </a:moveTo>
                    <a:cubicBezTo>
                      <a:pt x="12" y="0"/>
                      <a:pt x="0" y="12"/>
                      <a:pt x="0" y="26"/>
                    </a:cubicBezTo>
                    <a:cubicBezTo>
                      <a:pt x="0" y="40"/>
                      <a:pt x="12" y="52"/>
                      <a:pt x="26" y="52"/>
                    </a:cubicBezTo>
                    <a:cubicBezTo>
                      <a:pt x="26" y="52"/>
                      <a:pt x="26" y="52"/>
                      <a:pt x="26" y="52"/>
                    </a:cubicBezTo>
                    <a:cubicBezTo>
                      <a:pt x="31" y="52"/>
                      <a:pt x="35" y="51"/>
                      <a:pt x="39" y="48"/>
                    </a:cubicBezTo>
                    <a:cubicBezTo>
                      <a:pt x="39" y="4"/>
                      <a:pt x="39" y="4"/>
                      <a:pt x="39" y="4"/>
                    </a:cubicBezTo>
                    <a:cubicBezTo>
                      <a:pt x="35" y="2"/>
                      <a:pt x="31" y="0"/>
                      <a:pt x="26" y="0"/>
                    </a:cubicBezTo>
                    <a:cubicBezTo>
                      <a:pt x="26" y="0"/>
                      <a:pt x="26" y="0"/>
                      <a:pt x="26" y="0"/>
                    </a:cubicBezTo>
                  </a:path>
                </a:pathLst>
              </a:custGeom>
              <a:solidFill>
                <a:srgbClr val="E8E8E8"/>
              </a:solidFill>
              <a:ln w="9525">
                <a:solidFill>
                  <a:srgbClr val="E8E8E8"/>
                </a:solidFill>
                <a:round/>
                <a:headEnd/>
                <a:tailEnd/>
              </a:ln>
            </p:spPr>
            <p:txBody>
              <a:bodyPr/>
              <a:lstStyle/>
              <a:p>
                <a:endParaRPr lang="en-GB" dirty="0"/>
              </a:p>
            </p:txBody>
          </p:sp>
          <p:sp>
            <p:nvSpPr>
              <p:cNvPr id="1423" name="Freeform 3285"/>
              <p:cNvSpPr>
                <a:spLocks/>
              </p:cNvSpPr>
              <p:nvPr userDrawn="1"/>
            </p:nvSpPr>
            <p:spPr bwMode="auto">
              <a:xfrm>
                <a:off x="6212" y="490"/>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1"/>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424" name="Freeform 3286"/>
              <p:cNvSpPr>
                <a:spLocks/>
              </p:cNvSpPr>
              <p:nvPr userDrawn="1"/>
            </p:nvSpPr>
            <p:spPr bwMode="auto">
              <a:xfrm>
                <a:off x="6304" y="572"/>
                <a:ext cx="16" cy="17"/>
              </a:xfrm>
              <a:custGeom>
                <a:avLst/>
                <a:gdLst>
                  <a:gd name="T0" fmla="*/ 16 w 8"/>
                  <a:gd name="T1" fmla="*/ 0 h 8"/>
                  <a:gd name="T2" fmla="*/ 0 w 8"/>
                  <a:gd name="T3" fmla="*/ 19 h 8"/>
                  <a:gd name="T4" fmla="*/ 16 w 8"/>
                  <a:gd name="T5" fmla="*/ 36 h 8"/>
                  <a:gd name="T6" fmla="*/ 16 w 8"/>
                  <a:gd name="T7" fmla="*/ 36 h 8"/>
                  <a:gd name="T8" fmla="*/ 32 w 8"/>
                  <a:gd name="T9" fmla="*/ 19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1"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25" name="Freeform 3287"/>
              <p:cNvSpPr>
                <a:spLocks/>
              </p:cNvSpPr>
              <p:nvPr userDrawn="1"/>
            </p:nvSpPr>
            <p:spPr bwMode="auto">
              <a:xfrm>
                <a:off x="6388" y="667"/>
                <a:ext cx="20" cy="22"/>
              </a:xfrm>
              <a:custGeom>
                <a:avLst/>
                <a:gdLst>
                  <a:gd name="T0" fmla="*/ 20 w 10"/>
                  <a:gd name="T1" fmla="*/ 0 h 11"/>
                  <a:gd name="T2" fmla="*/ 0 w 10"/>
                  <a:gd name="T3" fmla="*/ 20 h 11"/>
                  <a:gd name="T4" fmla="*/ 20 w 10"/>
                  <a:gd name="T5" fmla="*/ 44 h 11"/>
                  <a:gd name="T6" fmla="*/ 20 w 10"/>
                  <a:gd name="T7" fmla="*/ 44 h 11"/>
                  <a:gd name="T8" fmla="*/ 40 w 10"/>
                  <a:gd name="T9" fmla="*/ 20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5"/>
                    </a:cubicBezTo>
                    <a:cubicBezTo>
                      <a:pt x="0" y="8"/>
                      <a:pt x="2" y="11"/>
                      <a:pt x="5" y="11"/>
                    </a:cubicBezTo>
                    <a:cubicBezTo>
                      <a:pt x="5" y="11"/>
                      <a:pt x="5" y="11"/>
                      <a:pt x="5" y="11"/>
                    </a:cubicBezTo>
                    <a:cubicBezTo>
                      <a:pt x="8" y="11"/>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426" name="Freeform 3288"/>
              <p:cNvSpPr>
                <a:spLocks/>
              </p:cNvSpPr>
              <p:nvPr userDrawn="1"/>
            </p:nvSpPr>
            <p:spPr bwMode="auto">
              <a:xfrm>
                <a:off x="6478" y="747"/>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3"/>
                      <a:pt x="4" y="16"/>
                      <a:pt x="8" y="16"/>
                    </a:cubicBezTo>
                    <a:cubicBezTo>
                      <a:pt x="8" y="16"/>
                      <a:pt x="8" y="16"/>
                      <a:pt x="8" y="16"/>
                    </a:cubicBezTo>
                    <a:cubicBezTo>
                      <a:pt x="13" y="16"/>
                      <a:pt x="16" y="13"/>
                      <a:pt x="16" y="8"/>
                    </a:cubicBezTo>
                    <a:cubicBezTo>
                      <a:pt x="16" y="4"/>
                      <a:pt x="13"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27" name="Freeform 3289"/>
              <p:cNvSpPr>
                <a:spLocks/>
              </p:cNvSpPr>
              <p:nvPr userDrawn="1"/>
            </p:nvSpPr>
            <p:spPr bwMode="auto">
              <a:xfrm>
                <a:off x="6558" y="839"/>
                <a:ext cx="44" cy="44"/>
              </a:xfrm>
              <a:custGeom>
                <a:avLst/>
                <a:gdLst>
                  <a:gd name="T0" fmla="*/ 44 w 22"/>
                  <a:gd name="T1" fmla="*/ 0 h 22"/>
                  <a:gd name="T2" fmla="*/ 0 w 22"/>
                  <a:gd name="T3" fmla="*/ 44 h 22"/>
                  <a:gd name="T4" fmla="*/ 44 w 22"/>
                  <a:gd name="T5" fmla="*/ 88 h 22"/>
                  <a:gd name="T6" fmla="*/ 44 w 22"/>
                  <a:gd name="T7" fmla="*/ 88 h 22"/>
                  <a:gd name="T8" fmla="*/ 88 w 22"/>
                  <a:gd name="T9" fmla="*/ 44 h 22"/>
                  <a:gd name="T10" fmla="*/ 44 w 22"/>
                  <a:gd name="T11" fmla="*/ 0 h 22"/>
                  <a:gd name="T12" fmla="*/ 44 w 22"/>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2">
                    <a:moveTo>
                      <a:pt x="11" y="0"/>
                    </a:moveTo>
                    <a:cubicBezTo>
                      <a:pt x="5" y="0"/>
                      <a:pt x="1" y="5"/>
                      <a:pt x="0" y="11"/>
                    </a:cubicBezTo>
                    <a:cubicBezTo>
                      <a:pt x="0" y="17"/>
                      <a:pt x="5" y="22"/>
                      <a:pt x="11" y="22"/>
                    </a:cubicBezTo>
                    <a:cubicBezTo>
                      <a:pt x="11" y="22"/>
                      <a:pt x="11" y="22"/>
                      <a:pt x="11" y="22"/>
                    </a:cubicBezTo>
                    <a:cubicBezTo>
                      <a:pt x="17" y="22"/>
                      <a:pt x="22" y="17"/>
                      <a:pt x="22" y="11"/>
                    </a:cubicBezTo>
                    <a:cubicBezTo>
                      <a:pt x="22" y="5"/>
                      <a:pt x="17"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428" name="Freeform 3290"/>
              <p:cNvSpPr>
                <a:spLocks/>
              </p:cNvSpPr>
              <p:nvPr userDrawn="1"/>
            </p:nvSpPr>
            <p:spPr bwMode="auto">
              <a:xfrm>
                <a:off x="6652" y="921"/>
                <a:ext cx="50" cy="52"/>
              </a:xfrm>
              <a:custGeom>
                <a:avLst/>
                <a:gdLst>
                  <a:gd name="T0" fmla="*/ 48 w 25"/>
                  <a:gd name="T1" fmla="*/ 0 h 26"/>
                  <a:gd name="T2" fmla="*/ 0 w 25"/>
                  <a:gd name="T3" fmla="*/ 52 h 26"/>
                  <a:gd name="T4" fmla="*/ 48 w 25"/>
                  <a:gd name="T5" fmla="*/ 104 h 26"/>
                  <a:gd name="T6" fmla="*/ 48 w 25"/>
                  <a:gd name="T7" fmla="*/ 104 h 26"/>
                  <a:gd name="T8" fmla="*/ 100 w 25"/>
                  <a:gd name="T9" fmla="*/ 52 h 26"/>
                  <a:gd name="T10" fmla="*/ 52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6" y="0"/>
                      <a:pt x="0" y="6"/>
                      <a:pt x="0" y="13"/>
                    </a:cubicBezTo>
                    <a:cubicBezTo>
                      <a:pt x="0" y="20"/>
                      <a:pt x="5" y="26"/>
                      <a:pt x="12" y="26"/>
                    </a:cubicBezTo>
                    <a:cubicBezTo>
                      <a:pt x="12" y="26"/>
                      <a:pt x="12" y="26"/>
                      <a:pt x="12" y="26"/>
                    </a:cubicBezTo>
                    <a:cubicBezTo>
                      <a:pt x="19" y="26"/>
                      <a:pt x="25" y="20"/>
                      <a:pt x="25" y="13"/>
                    </a:cubicBezTo>
                    <a:cubicBezTo>
                      <a:pt x="25" y="6"/>
                      <a:pt x="20" y="0"/>
                      <a:pt x="13" y="0"/>
                    </a:cubicBezTo>
                    <a:cubicBezTo>
                      <a:pt x="13"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429" name="Freeform 3291"/>
              <p:cNvSpPr>
                <a:spLocks/>
              </p:cNvSpPr>
              <p:nvPr userDrawn="1"/>
            </p:nvSpPr>
            <p:spPr bwMode="auto">
              <a:xfrm>
                <a:off x="6730" y="1011"/>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6"/>
                      <a:pt x="32" y="16"/>
                    </a:cubicBezTo>
                    <a:cubicBezTo>
                      <a:pt x="32" y="7"/>
                      <a:pt x="26"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30" name="Freeform 3292"/>
              <p:cNvSpPr>
                <a:spLocks/>
              </p:cNvSpPr>
              <p:nvPr userDrawn="1"/>
            </p:nvSpPr>
            <p:spPr bwMode="auto">
              <a:xfrm>
                <a:off x="6822" y="1093"/>
                <a:ext cx="74" cy="74"/>
              </a:xfrm>
              <a:custGeom>
                <a:avLst/>
                <a:gdLst>
                  <a:gd name="T0" fmla="*/ 76 w 37"/>
                  <a:gd name="T1" fmla="*/ 0 h 37"/>
                  <a:gd name="T2" fmla="*/ 0 w 37"/>
                  <a:gd name="T3" fmla="*/ 72 h 37"/>
                  <a:gd name="T4" fmla="*/ 76 w 37"/>
                  <a:gd name="T5" fmla="*/ 148 h 37"/>
                  <a:gd name="T6" fmla="*/ 76 w 37"/>
                  <a:gd name="T7" fmla="*/ 148 h 37"/>
                  <a:gd name="T8" fmla="*/ 148 w 37"/>
                  <a:gd name="T9" fmla="*/ 76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8" y="0"/>
                      <a:pt x="0" y="8"/>
                      <a:pt x="0" y="18"/>
                    </a:cubicBezTo>
                    <a:cubicBezTo>
                      <a:pt x="0" y="29"/>
                      <a:pt x="8" y="37"/>
                      <a:pt x="19" y="37"/>
                    </a:cubicBezTo>
                    <a:cubicBezTo>
                      <a:pt x="19" y="37"/>
                      <a:pt x="19" y="37"/>
                      <a:pt x="19" y="37"/>
                    </a:cubicBezTo>
                    <a:cubicBezTo>
                      <a:pt x="29" y="37"/>
                      <a:pt x="37" y="29"/>
                      <a:pt x="37" y="19"/>
                    </a:cubicBezTo>
                    <a:cubicBezTo>
                      <a:pt x="37"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31" name="Freeform 3293"/>
              <p:cNvSpPr>
                <a:spLocks/>
              </p:cNvSpPr>
              <p:nvPr userDrawn="1"/>
            </p:nvSpPr>
            <p:spPr bwMode="auto">
              <a:xfrm>
                <a:off x="6900" y="1183"/>
                <a:ext cx="90" cy="89"/>
              </a:xfrm>
              <a:custGeom>
                <a:avLst/>
                <a:gdLst>
                  <a:gd name="T0" fmla="*/ 88 w 45"/>
                  <a:gd name="T1" fmla="*/ 0 h 44"/>
                  <a:gd name="T2" fmla="*/ 0 w 45"/>
                  <a:gd name="T3" fmla="*/ 91 h 44"/>
                  <a:gd name="T4" fmla="*/ 88 w 45"/>
                  <a:gd name="T5" fmla="*/ 180 h 44"/>
                  <a:gd name="T6" fmla="*/ 88 w 45"/>
                  <a:gd name="T7" fmla="*/ 180 h 44"/>
                  <a:gd name="T8" fmla="*/ 180 w 45"/>
                  <a:gd name="T9" fmla="*/ 91 h 44"/>
                  <a:gd name="T10" fmla="*/ 92 w 45"/>
                  <a:gd name="T11" fmla="*/ 0 h 44"/>
                  <a:gd name="T12" fmla="*/ 88 w 45"/>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44">
                    <a:moveTo>
                      <a:pt x="22" y="0"/>
                    </a:moveTo>
                    <a:cubicBezTo>
                      <a:pt x="10" y="0"/>
                      <a:pt x="0" y="10"/>
                      <a:pt x="0" y="22"/>
                    </a:cubicBezTo>
                    <a:cubicBezTo>
                      <a:pt x="0" y="34"/>
                      <a:pt x="10" y="44"/>
                      <a:pt x="22" y="44"/>
                    </a:cubicBezTo>
                    <a:cubicBezTo>
                      <a:pt x="22" y="44"/>
                      <a:pt x="22" y="44"/>
                      <a:pt x="22" y="44"/>
                    </a:cubicBezTo>
                    <a:cubicBezTo>
                      <a:pt x="35" y="44"/>
                      <a:pt x="44" y="34"/>
                      <a:pt x="45" y="22"/>
                    </a:cubicBezTo>
                    <a:cubicBezTo>
                      <a:pt x="45" y="10"/>
                      <a:pt x="35" y="0"/>
                      <a:pt x="23" y="0"/>
                    </a:cubicBezTo>
                    <a:cubicBezTo>
                      <a:pt x="23"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32" name="Freeform 3294"/>
              <p:cNvSpPr>
                <a:spLocks/>
              </p:cNvSpPr>
              <p:nvPr userDrawn="1"/>
            </p:nvSpPr>
            <p:spPr bwMode="auto">
              <a:xfrm>
                <a:off x="6990" y="1264"/>
                <a:ext cx="102" cy="100"/>
              </a:xfrm>
              <a:custGeom>
                <a:avLst/>
                <a:gdLst>
                  <a:gd name="T0" fmla="*/ 104 w 51"/>
                  <a:gd name="T1" fmla="*/ 0 h 50"/>
                  <a:gd name="T2" fmla="*/ 0 w 51"/>
                  <a:gd name="T3" fmla="*/ 100 h 50"/>
                  <a:gd name="T4" fmla="*/ 104 w 51"/>
                  <a:gd name="T5" fmla="*/ 200 h 50"/>
                  <a:gd name="T6" fmla="*/ 104 w 51"/>
                  <a:gd name="T7" fmla="*/ 200 h 50"/>
                  <a:gd name="T8" fmla="*/ 204 w 51"/>
                  <a:gd name="T9" fmla="*/ 100 h 50"/>
                  <a:gd name="T10" fmla="*/ 104 w 51"/>
                  <a:gd name="T11" fmla="*/ 0 h 50"/>
                  <a:gd name="T12" fmla="*/ 104 w 5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0">
                    <a:moveTo>
                      <a:pt x="26" y="0"/>
                    </a:moveTo>
                    <a:cubicBezTo>
                      <a:pt x="12" y="0"/>
                      <a:pt x="1" y="11"/>
                      <a:pt x="0" y="25"/>
                    </a:cubicBezTo>
                    <a:cubicBezTo>
                      <a:pt x="0" y="39"/>
                      <a:pt x="12" y="50"/>
                      <a:pt x="26" y="50"/>
                    </a:cubicBezTo>
                    <a:cubicBezTo>
                      <a:pt x="26" y="50"/>
                      <a:pt x="26" y="50"/>
                      <a:pt x="26" y="50"/>
                    </a:cubicBezTo>
                    <a:cubicBezTo>
                      <a:pt x="40" y="50"/>
                      <a:pt x="51" y="39"/>
                      <a:pt x="51" y="25"/>
                    </a:cubicBezTo>
                    <a:cubicBezTo>
                      <a:pt x="51" y="11"/>
                      <a:pt x="40" y="0"/>
                      <a:pt x="26" y="0"/>
                    </a:cubicBezTo>
                    <a:cubicBezTo>
                      <a:pt x="26" y="0"/>
                      <a:pt x="26" y="0"/>
                      <a:pt x="26" y="0"/>
                    </a:cubicBezTo>
                  </a:path>
                </a:pathLst>
              </a:custGeom>
              <a:solidFill>
                <a:srgbClr val="E8E8E8"/>
              </a:solidFill>
              <a:ln w="9525">
                <a:solidFill>
                  <a:srgbClr val="E8E8E8"/>
                </a:solidFill>
                <a:round/>
                <a:headEnd/>
                <a:tailEnd/>
              </a:ln>
            </p:spPr>
            <p:txBody>
              <a:bodyPr/>
              <a:lstStyle/>
              <a:p>
                <a:endParaRPr lang="en-GB" dirty="0"/>
              </a:p>
            </p:txBody>
          </p:sp>
          <p:sp>
            <p:nvSpPr>
              <p:cNvPr id="1433" name="Freeform 3295"/>
              <p:cNvSpPr>
                <a:spLocks/>
              </p:cNvSpPr>
              <p:nvPr userDrawn="1"/>
            </p:nvSpPr>
            <p:spPr bwMode="auto">
              <a:xfrm>
                <a:off x="7070" y="1354"/>
                <a:ext cx="84" cy="114"/>
              </a:xfrm>
              <a:custGeom>
                <a:avLst/>
                <a:gdLst>
                  <a:gd name="T0" fmla="*/ 116 w 42"/>
                  <a:gd name="T1" fmla="*/ 0 h 57"/>
                  <a:gd name="T2" fmla="*/ 0 w 42"/>
                  <a:gd name="T3" fmla="*/ 112 h 57"/>
                  <a:gd name="T4" fmla="*/ 116 w 42"/>
                  <a:gd name="T5" fmla="*/ 228 h 57"/>
                  <a:gd name="T6" fmla="*/ 116 w 42"/>
                  <a:gd name="T7" fmla="*/ 228 h 57"/>
                  <a:gd name="T8" fmla="*/ 168 w 42"/>
                  <a:gd name="T9" fmla="*/ 216 h 57"/>
                  <a:gd name="T10" fmla="*/ 168 w 42"/>
                  <a:gd name="T11" fmla="*/ 12 h 57"/>
                  <a:gd name="T12" fmla="*/ 116 w 42"/>
                  <a:gd name="T13" fmla="*/ 0 h 57"/>
                  <a:gd name="T14" fmla="*/ 116 w 42"/>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57">
                    <a:moveTo>
                      <a:pt x="29" y="0"/>
                    </a:moveTo>
                    <a:cubicBezTo>
                      <a:pt x="13" y="0"/>
                      <a:pt x="0" y="13"/>
                      <a:pt x="0" y="28"/>
                    </a:cubicBezTo>
                    <a:cubicBezTo>
                      <a:pt x="0" y="44"/>
                      <a:pt x="13" y="57"/>
                      <a:pt x="29" y="57"/>
                    </a:cubicBezTo>
                    <a:cubicBezTo>
                      <a:pt x="29" y="57"/>
                      <a:pt x="29" y="57"/>
                      <a:pt x="29" y="57"/>
                    </a:cubicBezTo>
                    <a:cubicBezTo>
                      <a:pt x="33" y="57"/>
                      <a:pt x="38" y="56"/>
                      <a:pt x="42" y="54"/>
                    </a:cubicBezTo>
                    <a:cubicBezTo>
                      <a:pt x="42" y="3"/>
                      <a:pt x="42" y="3"/>
                      <a:pt x="42" y="3"/>
                    </a:cubicBezTo>
                    <a:cubicBezTo>
                      <a:pt x="38" y="1"/>
                      <a:pt x="33"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434" name="Freeform 3296"/>
              <p:cNvSpPr>
                <a:spLocks/>
              </p:cNvSpPr>
              <p:nvPr userDrawn="1"/>
            </p:nvSpPr>
            <p:spPr bwMode="auto">
              <a:xfrm>
                <a:off x="6126" y="576"/>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2"/>
                    </a:cubicBezTo>
                    <a:cubicBezTo>
                      <a:pt x="0" y="3"/>
                      <a:pt x="1" y="3"/>
                      <a:pt x="2" y="3"/>
                    </a:cubicBezTo>
                    <a:cubicBezTo>
                      <a:pt x="2" y="3"/>
                      <a:pt x="2" y="3"/>
                      <a:pt x="2" y="3"/>
                    </a:cubicBezTo>
                    <a:cubicBezTo>
                      <a:pt x="3" y="3"/>
                      <a:pt x="4" y="3"/>
                      <a:pt x="4" y="2"/>
                    </a:cubicBezTo>
                    <a:cubicBezTo>
                      <a:pt x="4"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435" name="Freeform 3297"/>
              <p:cNvSpPr>
                <a:spLocks/>
              </p:cNvSpPr>
              <p:nvPr userDrawn="1"/>
            </p:nvSpPr>
            <p:spPr bwMode="auto">
              <a:xfrm>
                <a:off x="6208" y="669"/>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36" name="Freeform 3298"/>
              <p:cNvSpPr>
                <a:spLocks/>
              </p:cNvSpPr>
              <p:nvPr userDrawn="1"/>
            </p:nvSpPr>
            <p:spPr bwMode="auto">
              <a:xfrm>
                <a:off x="6302" y="753"/>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437" name="Freeform 3299"/>
              <p:cNvSpPr>
                <a:spLocks/>
              </p:cNvSpPr>
              <p:nvPr userDrawn="1"/>
            </p:nvSpPr>
            <p:spPr bwMode="auto">
              <a:xfrm>
                <a:off x="6382" y="845"/>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38" name="Freeform 3300"/>
              <p:cNvSpPr>
                <a:spLocks/>
              </p:cNvSpPr>
              <p:nvPr userDrawn="1"/>
            </p:nvSpPr>
            <p:spPr bwMode="auto">
              <a:xfrm>
                <a:off x="6474" y="925"/>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1"/>
                    </a:cubicBezTo>
                    <a:cubicBezTo>
                      <a:pt x="0" y="16"/>
                      <a:pt x="5" y="21"/>
                      <a:pt x="10" y="21"/>
                    </a:cubicBezTo>
                    <a:cubicBezTo>
                      <a:pt x="10" y="21"/>
                      <a:pt x="10" y="21"/>
                      <a:pt x="10" y="21"/>
                    </a:cubicBezTo>
                    <a:cubicBezTo>
                      <a:pt x="15" y="21"/>
                      <a:pt x="20" y="16"/>
                      <a:pt x="20" y="11"/>
                    </a:cubicBezTo>
                    <a:cubicBezTo>
                      <a:pt x="20"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439" name="Freeform 3301"/>
              <p:cNvSpPr>
                <a:spLocks/>
              </p:cNvSpPr>
              <p:nvPr userDrawn="1"/>
            </p:nvSpPr>
            <p:spPr bwMode="auto">
              <a:xfrm>
                <a:off x="6554" y="1017"/>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40" name="Freeform 3302"/>
              <p:cNvSpPr>
                <a:spLocks/>
              </p:cNvSpPr>
              <p:nvPr userDrawn="1"/>
            </p:nvSpPr>
            <p:spPr bwMode="auto">
              <a:xfrm>
                <a:off x="6644" y="1097"/>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41" name="Freeform 3303"/>
              <p:cNvSpPr>
                <a:spLocks/>
              </p:cNvSpPr>
              <p:nvPr userDrawn="1"/>
            </p:nvSpPr>
            <p:spPr bwMode="auto">
              <a:xfrm>
                <a:off x="6724" y="1189"/>
                <a:ext cx="76" cy="77"/>
              </a:xfrm>
              <a:custGeom>
                <a:avLst/>
                <a:gdLst>
                  <a:gd name="T0" fmla="*/ 76 w 38"/>
                  <a:gd name="T1" fmla="*/ 0 h 38"/>
                  <a:gd name="T2" fmla="*/ 0 w 38"/>
                  <a:gd name="T3" fmla="*/ 79 h 38"/>
                  <a:gd name="T4" fmla="*/ 76 w 38"/>
                  <a:gd name="T5" fmla="*/ 156 h 38"/>
                  <a:gd name="T6" fmla="*/ 76 w 38"/>
                  <a:gd name="T7" fmla="*/ 156 h 38"/>
                  <a:gd name="T8" fmla="*/ 152 w 38"/>
                  <a:gd name="T9" fmla="*/ 79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8"/>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42" name="Freeform 3304"/>
              <p:cNvSpPr>
                <a:spLocks/>
              </p:cNvSpPr>
              <p:nvPr userDrawn="1"/>
            </p:nvSpPr>
            <p:spPr bwMode="auto">
              <a:xfrm>
                <a:off x="6814" y="1270"/>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9"/>
                      <a:pt x="0" y="22"/>
                    </a:cubicBezTo>
                    <a:cubicBezTo>
                      <a:pt x="0" y="34"/>
                      <a:pt x="10" y="44"/>
                      <a:pt x="22" y="44"/>
                    </a:cubicBezTo>
                    <a:cubicBezTo>
                      <a:pt x="22" y="44"/>
                      <a:pt x="22" y="44"/>
                      <a:pt x="22" y="44"/>
                    </a:cubicBezTo>
                    <a:cubicBezTo>
                      <a:pt x="35" y="44"/>
                      <a:pt x="44" y="34"/>
                      <a:pt x="44" y="22"/>
                    </a:cubicBezTo>
                    <a:cubicBezTo>
                      <a:pt x="44" y="10"/>
                      <a:pt x="35"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43" name="Freeform 3305"/>
              <p:cNvSpPr>
                <a:spLocks/>
              </p:cNvSpPr>
              <p:nvPr userDrawn="1"/>
            </p:nvSpPr>
            <p:spPr bwMode="auto">
              <a:xfrm>
                <a:off x="6894" y="1360"/>
                <a:ext cx="102" cy="102"/>
              </a:xfrm>
              <a:custGeom>
                <a:avLst/>
                <a:gdLst>
                  <a:gd name="T0" fmla="*/ 100 w 51"/>
                  <a:gd name="T1" fmla="*/ 0 h 51"/>
                  <a:gd name="T2" fmla="*/ 0 w 51"/>
                  <a:gd name="T3" fmla="*/ 100 h 51"/>
                  <a:gd name="T4" fmla="*/ 100 w 51"/>
                  <a:gd name="T5" fmla="*/ 204 h 51"/>
                  <a:gd name="T6" fmla="*/ 100 w 51"/>
                  <a:gd name="T7" fmla="*/ 204 h 51"/>
                  <a:gd name="T8" fmla="*/ 200 w 51"/>
                  <a:gd name="T9" fmla="*/ 100 h 51"/>
                  <a:gd name="T10" fmla="*/ 100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1" y="0"/>
                      <a:pt x="0" y="11"/>
                      <a:pt x="0" y="25"/>
                    </a:cubicBezTo>
                    <a:cubicBezTo>
                      <a:pt x="0" y="39"/>
                      <a:pt x="11" y="51"/>
                      <a:pt x="25" y="51"/>
                    </a:cubicBezTo>
                    <a:cubicBezTo>
                      <a:pt x="25" y="51"/>
                      <a:pt x="25" y="51"/>
                      <a:pt x="25" y="51"/>
                    </a:cubicBezTo>
                    <a:cubicBezTo>
                      <a:pt x="39" y="51"/>
                      <a:pt x="50" y="39"/>
                      <a:pt x="50" y="25"/>
                    </a:cubicBezTo>
                    <a:cubicBezTo>
                      <a:pt x="51" y="11"/>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444" name="Freeform 3306"/>
              <p:cNvSpPr>
                <a:spLocks/>
              </p:cNvSpPr>
              <p:nvPr userDrawn="1"/>
            </p:nvSpPr>
            <p:spPr bwMode="auto">
              <a:xfrm>
                <a:off x="6984" y="1440"/>
                <a:ext cx="114" cy="114"/>
              </a:xfrm>
              <a:custGeom>
                <a:avLst/>
                <a:gdLst>
                  <a:gd name="T0" fmla="*/ 116 w 57"/>
                  <a:gd name="T1" fmla="*/ 0 h 57"/>
                  <a:gd name="T2" fmla="*/ 0 w 57"/>
                  <a:gd name="T3" fmla="*/ 112 h 57"/>
                  <a:gd name="T4" fmla="*/ 112 w 57"/>
                  <a:gd name="T5" fmla="*/ 228 h 57"/>
                  <a:gd name="T6" fmla="*/ 112 w 57"/>
                  <a:gd name="T7" fmla="*/ 228 h 57"/>
                  <a:gd name="T8" fmla="*/ 228 w 57"/>
                  <a:gd name="T9" fmla="*/ 112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8"/>
                    </a:cubicBezTo>
                    <a:cubicBezTo>
                      <a:pt x="0" y="44"/>
                      <a:pt x="13" y="57"/>
                      <a:pt x="28" y="57"/>
                    </a:cubicBezTo>
                    <a:cubicBezTo>
                      <a:pt x="28" y="57"/>
                      <a:pt x="28" y="57"/>
                      <a:pt x="28" y="57"/>
                    </a:cubicBezTo>
                    <a:cubicBezTo>
                      <a:pt x="44" y="57"/>
                      <a:pt x="57" y="44"/>
                      <a:pt x="57" y="28"/>
                    </a:cubicBezTo>
                    <a:cubicBezTo>
                      <a:pt x="57" y="13"/>
                      <a:pt x="44"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445" name="Freeform 3307"/>
              <p:cNvSpPr>
                <a:spLocks/>
              </p:cNvSpPr>
              <p:nvPr userDrawn="1"/>
            </p:nvSpPr>
            <p:spPr bwMode="auto">
              <a:xfrm>
                <a:off x="7064" y="1530"/>
                <a:ext cx="90" cy="128"/>
              </a:xfrm>
              <a:custGeom>
                <a:avLst/>
                <a:gdLst>
                  <a:gd name="T0" fmla="*/ 124 w 45"/>
                  <a:gd name="T1" fmla="*/ 0 h 64"/>
                  <a:gd name="T2" fmla="*/ 0 w 45"/>
                  <a:gd name="T3" fmla="*/ 128 h 64"/>
                  <a:gd name="T4" fmla="*/ 16 w 45"/>
                  <a:gd name="T5" fmla="*/ 188 h 64"/>
                  <a:gd name="T6" fmla="*/ 64 w 45"/>
                  <a:gd name="T7" fmla="*/ 236 h 64"/>
                  <a:gd name="T8" fmla="*/ 124 w 45"/>
                  <a:gd name="T9" fmla="*/ 256 h 64"/>
                  <a:gd name="T10" fmla="*/ 124 w 45"/>
                  <a:gd name="T11" fmla="*/ 256 h 64"/>
                  <a:gd name="T12" fmla="*/ 176 w 45"/>
                  <a:gd name="T13" fmla="*/ 244 h 64"/>
                  <a:gd name="T14" fmla="*/ 180 w 45"/>
                  <a:gd name="T15" fmla="*/ 12 h 64"/>
                  <a:gd name="T16" fmla="*/ 124 w 45"/>
                  <a:gd name="T17" fmla="*/ 0 h 64"/>
                  <a:gd name="T18" fmla="*/ 124 w 45"/>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64">
                    <a:moveTo>
                      <a:pt x="31" y="0"/>
                    </a:moveTo>
                    <a:cubicBezTo>
                      <a:pt x="14" y="0"/>
                      <a:pt x="0" y="15"/>
                      <a:pt x="0" y="32"/>
                    </a:cubicBezTo>
                    <a:cubicBezTo>
                      <a:pt x="0" y="37"/>
                      <a:pt x="1" y="43"/>
                      <a:pt x="4" y="47"/>
                    </a:cubicBezTo>
                    <a:cubicBezTo>
                      <a:pt x="9" y="50"/>
                      <a:pt x="13" y="54"/>
                      <a:pt x="16" y="59"/>
                    </a:cubicBezTo>
                    <a:cubicBezTo>
                      <a:pt x="20" y="62"/>
                      <a:pt x="26" y="64"/>
                      <a:pt x="31" y="64"/>
                    </a:cubicBezTo>
                    <a:cubicBezTo>
                      <a:pt x="31" y="64"/>
                      <a:pt x="31" y="64"/>
                      <a:pt x="31" y="64"/>
                    </a:cubicBezTo>
                    <a:cubicBezTo>
                      <a:pt x="36" y="64"/>
                      <a:pt x="40" y="63"/>
                      <a:pt x="44" y="61"/>
                    </a:cubicBezTo>
                    <a:cubicBezTo>
                      <a:pt x="45" y="3"/>
                      <a:pt x="45" y="3"/>
                      <a:pt x="45" y="3"/>
                    </a:cubicBezTo>
                    <a:cubicBezTo>
                      <a:pt x="41" y="1"/>
                      <a:pt x="36"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446" name="Freeform 3308"/>
              <p:cNvSpPr>
                <a:spLocks/>
              </p:cNvSpPr>
              <p:nvPr userDrawn="1"/>
            </p:nvSpPr>
            <p:spPr bwMode="auto">
              <a:xfrm>
                <a:off x="6030" y="673"/>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447" name="Freeform 3309"/>
              <p:cNvSpPr>
                <a:spLocks/>
              </p:cNvSpPr>
              <p:nvPr userDrawn="1"/>
            </p:nvSpPr>
            <p:spPr bwMode="auto">
              <a:xfrm>
                <a:off x="6122" y="755"/>
                <a:ext cx="14" cy="16"/>
              </a:xfrm>
              <a:custGeom>
                <a:avLst/>
                <a:gdLst>
                  <a:gd name="T0" fmla="*/ 16 w 7"/>
                  <a:gd name="T1" fmla="*/ 0 h 8"/>
                  <a:gd name="T2" fmla="*/ 0 w 7"/>
                  <a:gd name="T3" fmla="*/ 16 h 8"/>
                  <a:gd name="T4" fmla="*/ 16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2" y="0"/>
                      <a:pt x="0" y="2"/>
                      <a:pt x="0" y="4"/>
                    </a:cubicBezTo>
                    <a:cubicBezTo>
                      <a:pt x="0" y="6"/>
                      <a:pt x="2" y="8"/>
                      <a:pt x="4" y="8"/>
                    </a:cubicBezTo>
                    <a:cubicBezTo>
                      <a:pt x="4" y="8"/>
                      <a:pt x="4" y="8"/>
                      <a:pt x="4" y="8"/>
                    </a:cubicBezTo>
                    <a:cubicBezTo>
                      <a:pt x="6" y="8"/>
                      <a:pt x="7" y="6"/>
                      <a:pt x="7" y="4"/>
                    </a:cubicBezTo>
                    <a:cubicBezTo>
                      <a:pt x="7"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48" name="Freeform 3310"/>
              <p:cNvSpPr>
                <a:spLocks/>
              </p:cNvSpPr>
              <p:nvPr userDrawn="1"/>
            </p:nvSpPr>
            <p:spPr bwMode="auto">
              <a:xfrm>
                <a:off x="6204" y="849"/>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2"/>
                      <a:pt x="0" y="5"/>
                    </a:cubicBezTo>
                    <a:cubicBezTo>
                      <a:pt x="0" y="9"/>
                      <a:pt x="2" y="11"/>
                      <a:pt x="6" y="11"/>
                    </a:cubicBezTo>
                    <a:cubicBezTo>
                      <a:pt x="6" y="11"/>
                      <a:pt x="6" y="11"/>
                      <a:pt x="6" y="11"/>
                    </a:cubicBezTo>
                    <a:cubicBezTo>
                      <a:pt x="9" y="11"/>
                      <a:pt x="11" y="9"/>
                      <a:pt x="11" y="5"/>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449" name="Freeform 3311"/>
              <p:cNvSpPr>
                <a:spLocks/>
              </p:cNvSpPr>
              <p:nvPr userDrawn="1"/>
            </p:nvSpPr>
            <p:spPr bwMode="auto">
              <a:xfrm>
                <a:off x="6296" y="929"/>
                <a:ext cx="32" cy="34"/>
              </a:xfrm>
              <a:custGeom>
                <a:avLst/>
                <a:gdLst>
                  <a:gd name="T0" fmla="*/ 32 w 16"/>
                  <a:gd name="T1" fmla="*/ 0 h 17"/>
                  <a:gd name="T2" fmla="*/ 0 w 16"/>
                  <a:gd name="T3" fmla="*/ 32 h 17"/>
                  <a:gd name="T4" fmla="*/ 32 w 16"/>
                  <a:gd name="T5" fmla="*/ 68 h 17"/>
                  <a:gd name="T6" fmla="*/ 32 w 16"/>
                  <a:gd name="T7" fmla="*/ 68 h 17"/>
                  <a:gd name="T8" fmla="*/ 64 w 16"/>
                  <a:gd name="T9" fmla="*/ 32 h 17"/>
                  <a:gd name="T10" fmla="*/ 32 w 16"/>
                  <a:gd name="T11" fmla="*/ 0 h 17"/>
                  <a:gd name="T12" fmla="*/ 32 w 16"/>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8" y="0"/>
                    </a:moveTo>
                    <a:cubicBezTo>
                      <a:pt x="3" y="0"/>
                      <a:pt x="0" y="4"/>
                      <a:pt x="0" y="8"/>
                    </a:cubicBezTo>
                    <a:cubicBezTo>
                      <a:pt x="0" y="13"/>
                      <a:pt x="3" y="16"/>
                      <a:pt x="8" y="17"/>
                    </a:cubicBezTo>
                    <a:cubicBezTo>
                      <a:pt x="8" y="17"/>
                      <a:pt x="8" y="17"/>
                      <a:pt x="8" y="17"/>
                    </a:cubicBezTo>
                    <a:cubicBezTo>
                      <a:pt x="12" y="17"/>
                      <a:pt x="16" y="13"/>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50" name="Freeform 3312"/>
              <p:cNvSpPr>
                <a:spLocks/>
              </p:cNvSpPr>
              <p:nvPr userDrawn="1"/>
            </p:nvSpPr>
            <p:spPr bwMode="auto">
              <a:xfrm>
                <a:off x="6376" y="1023"/>
                <a:ext cx="42" cy="40"/>
              </a:xfrm>
              <a:custGeom>
                <a:avLst/>
                <a:gdLst>
                  <a:gd name="T0" fmla="*/ 44 w 21"/>
                  <a:gd name="T1" fmla="*/ 0 h 20"/>
                  <a:gd name="T2" fmla="*/ 0 w 21"/>
                  <a:gd name="T3" fmla="*/ 40 h 20"/>
                  <a:gd name="T4" fmla="*/ 44 w 21"/>
                  <a:gd name="T5" fmla="*/ 80 h 20"/>
                  <a:gd name="T6" fmla="*/ 44 w 21"/>
                  <a:gd name="T7" fmla="*/ 80 h 20"/>
                  <a:gd name="T8" fmla="*/ 84 w 21"/>
                  <a:gd name="T9" fmla="*/ 40 h 20"/>
                  <a:gd name="T10" fmla="*/ 44 w 21"/>
                  <a:gd name="T11" fmla="*/ 0 h 20"/>
                  <a:gd name="T12" fmla="*/ 44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1" y="0"/>
                    </a:moveTo>
                    <a:cubicBezTo>
                      <a:pt x="5" y="0"/>
                      <a:pt x="0" y="5"/>
                      <a:pt x="0" y="10"/>
                    </a:cubicBezTo>
                    <a:cubicBezTo>
                      <a:pt x="0" y="15"/>
                      <a:pt x="5" y="20"/>
                      <a:pt x="11" y="20"/>
                    </a:cubicBezTo>
                    <a:cubicBezTo>
                      <a:pt x="11" y="20"/>
                      <a:pt x="11" y="20"/>
                      <a:pt x="11" y="20"/>
                    </a:cubicBezTo>
                    <a:cubicBezTo>
                      <a:pt x="16" y="20"/>
                      <a:pt x="21" y="15"/>
                      <a:pt x="21" y="10"/>
                    </a:cubicBezTo>
                    <a:cubicBezTo>
                      <a:pt x="21" y="5"/>
                      <a:pt x="16"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451" name="Freeform 3313"/>
              <p:cNvSpPr>
                <a:spLocks/>
              </p:cNvSpPr>
              <p:nvPr userDrawn="1"/>
            </p:nvSpPr>
            <p:spPr bwMode="auto">
              <a:xfrm>
                <a:off x="6468" y="1103"/>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52" name="Freeform 3314"/>
              <p:cNvSpPr>
                <a:spLocks/>
              </p:cNvSpPr>
              <p:nvPr userDrawn="1"/>
            </p:nvSpPr>
            <p:spPr bwMode="auto">
              <a:xfrm>
                <a:off x="6548" y="1193"/>
                <a:ext cx="64" cy="67"/>
              </a:xfrm>
              <a:custGeom>
                <a:avLst/>
                <a:gdLst>
                  <a:gd name="T0" fmla="*/ 64 w 32"/>
                  <a:gd name="T1" fmla="*/ 0 h 33"/>
                  <a:gd name="T2" fmla="*/ 0 w 32"/>
                  <a:gd name="T3" fmla="*/ 65 h 33"/>
                  <a:gd name="T4" fmla="*/ 64 w 32"/>
                  <a:gd name="T5" fmla="*/ 136 h 33"/>
                  <a:gd name="T6" fmla="*/ 64 w 32"/>
                  <a:gd name="T7" fmla="*/ 136 h 33"/>
                  <a:gd name="T8" fmla="*/ 128 w 32"/>
                  <a:gd name="T9" fmla="*/ 71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6"/>
                    </a:cubicBezTo>
                    <a:cubicBezTo>
                      <a:pt x="0" y="26"/>
                      <a:pt x="7" y="33"/>
                      <a:pt x="16" y="33"/>
                    </a:cubicBezTo>
                    <a:cubicBezTo>
                      <a:pt x="16" y="33"/>
                      <a:pt x="16" y="33"/>
                      <a:pt x="16" y="33"/>
                    </a:cubicBezTo>
                    <a:cubicBezTo>
                      <a:pt x="25" y="33"/>
                      <a:pt x="32" y="26"/>
                      <a:pt x="32" y="17"/>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53" name="Freeform 3315"/>
              <p:cNvSpPr>
                <a:spLocks/>
              </p:cNvSpPr>
              <p:nvPr userDrawn="1"/>
            </p:nvSpPr>
            <p:spPr bwMode="auto">
              <a:xfrm>
                <a:off x="6638" y="1276"/>
                <a:ext cx="76" cy="74"/>
              </a:xfrm>
              <a:custGeom>
                <a:avLst/>
                <a:gdLst>
                  <a:gd name="T0" fmla="*/ 76 w 38"/>
                  <a:gd name="T1" fmla="*/ 0 h 37"/>
                  <a:gd name="T2" fmla="*/ 0 w 38"/>
                  <a:gd name="T3" fmla="*/ 76 h 37"/>
                  <a:gd name="T4" fmla="*/ 76 w 38"/>
                  <a:gd name="T5" fmla="*/ 148 h 37"/>
                  <a:gd name="T6" fmla="*/ 76 w 38"/>
                  <a:gd name="T7" fmla="*/ 148 h 37"/>
                  <a:gd name="T8" fmla="*/ 152 w 38"/>
                  <a:gd name="T9" fmla="*/ 76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9"/>
                    </a:cubicBezTo>
                    <a:cubicBezTo>
                      <a:pt x="0" y="29"/>
                      <a:pt x="9" y="37"/>
                      <a:pt x="19" y="37"/>
                    </a:cubicBezTo>
                    <a:cubicBezTo>
                      <a:pt x="19" y="37"/>
                      <a:pt x="19" y="37"/>
                      <a:pt x="19" y="37"/>
                    </a:cubicBezTo>
                    <a:cubicBezTo>
                      <a:pt x="29" y="37"/>
                      <a:pt x="38" y="29"/>
                      <a:pt x="38" y="19"/>
                    </a:cubicBezTo>
                    <a:cubicBezTo>
                      <a:pt x="38"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54" name="Freeform 3316"/>
              <p:cNvSpPr>
                <a:spLocks/>
              </p:cNvSpPr>
              <p:nvPr userDrawn="1"/>
            </p:nvSpPr>
            <p:spPr bwMode="auto">
              <a:xfrm>
                <a:off x="6718" y="1366"/>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9" y="44"/>
                      <a:pt x="22" y="44"/>
                    </a:cubicBezTo>
                    <a:cubicBezTo>
                      <a:pt x="22" y="44"/>
                      <a:pt x="22" y="44"/>
                      <a:pt x="22" y="44"/>
                    </a:cubicBezTo>
                    <a:cubicBezTo>
                      <a:pt x="34" y="44"/>
                      <a:pt x="44" y="34"/>
                      <a:pt x="44" y="22"/>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55" name="Freeform 3317"/>
              <p:cNvSpPr>
                <a:spLocks/>
              </p:cNvSpPr>
              <p:nvPr userDrawn="1"/>
            </p:nvSpPr>
            <p:spPr bwMode="auto">
              <a:xfrm>
                <a:off x="6808" y="1446"/>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0" y="11"/>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456" name="Freeform 3318"/>
              <p:cNvSpPr>
                <a:spLocks/>
              </p:cNvSpPr>
              <p:nvPr userDrawn="1"/>
            </p:nvSpPr>
            <p:spPr bwMode="auto">
              <a:xfrm>
                <a:off x="6886" y="1536"/>
                <a:ext cx="116" cy="114"/>
              </a:xfrm>
              <a:custGeom>
                <a:avLst/>
                <a:gdLst>
                  <a:gd name="T0" fmla="*/ 116 w 58"/>
                  <a:gd name="T1" fmla="*/ 0 h 57"/>
                  <a:gd name="T2" fmla="*/ 4 w 58"/>
                  <a:gd name="T3" fmla="*/ 116 h 57"/>
                  <a:gd name="T4" fmla="*/ 116 w 58"/>
                  <a:gd name="T5" fmla="*/ 228 h 57"/>
                  <a:gd name="T6" fmla="*/ 116 w 58"/>
                  <a:gd name="T7" fmla="*/ 228 h 57"/>
                  <a:gd name="T8" fmla="*/ 228 w 58"/>
                  <a:gd name="T9" fmla="*/ 116 h 57"/>
                  <a:gd name="T10" fmla="*/ 116 w 58"/>
                  <a:gd name="T11" fmla="*/ 0 h 57"/>
                  <a:gd name="T12" fmla="*/ 116 w 58"/>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57">
                    <a:moveTo>
                      <a:pt x="29" y="0"/>
                    </a:moveTo>
                    <a:cubicBezTo>
                      <a:pt x="13" y="0"/>
                      <a:pt x="1" y="13"/>
                      <a:pt x="1" y="29"/>
                    </a:cubicBezTo>
                    <a:cubicBezTo>
                      <a:pt x="0" y="44"/>
                      <a:pt x="13" y="57"/>
                      <a:pt x="29" y="57"/>
                    </a:cubicBezTo>
                    <a:cubicBezTo>
                      <a:pt x="29" y="57"/>
                      <a:pt x="29" y="57"/>
                      <a:pt x="29" y="57"/>
                    </a:cubicBezTo>
                    <a:cubicBezTo>
                      <a:pt x="45" y="57"/>
                      <a:pt x="57" y="44"/>
                      <a:pt x="57" y="29"/>
                    </a:cubicBezTo>
                    <a:cubicBezTo>
                      <a:pt x="58" y="13"/>
                      <a:pt x="45"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457" name="Freeform 3319"/>
              <p:cNvSpPr>
                <a:spLocks/>
              </p:cNvSpPr>
              <p:nvPr userDrawn="1"/>
            </p:nvSpPr>
            <p:spPr bwMode="auto">
              <a:xfrm>
                <a:off x="6978" y="1616"/>
                <a:ext cx="126" cy="126"/>
              </a:xfrm>
              <a:custGeom>
                <a:avLst/>
                <a:gdLst>
                  <a:gd name="T0" fmla="*/ 124 w 63"/>
                  <a:gd name="T1" fmla="*/ 0 h 63"/>
                  <a:gd name="T2" fmla="*/ 0 w 63"/>
                  <a:gd name="T3" fmla="*/ 128 h 63"/>
                  <a:gd name="T4" fmla="*/ 124 w 63"/>
                  <a:gd name="T5" fmla="*/ 252 h 63"/>
                  <a:gd name="T6" fmla="*/ 124 w 63"/>
                  <a:gd name="T7" fmla="*/ 252 h 63"/>
                  <a:gd name="T8" fmla="*/ 184 w 63"/>
                  <a:gd name="T9" fmla="*/ 240 h 63"/>
                  <a:gd name="T10" fmla="*/ 228 w 63"/>
                  <a:gd name="T11" fmla="*/ 200 h 63"/>
                  <a:gd name="T12" fmla="*/ 252 w 63"/>
                  <a:gd name="T13" fmla="*/ 128 h 63"/>
                  <a:gd name="T14" fmla="*/ 236 w 63"/>
                  <a:gd name="T15" fmla="*/ 64 h 63"/>
                  <a:gd name="T16" fmla="*/ 188 w 63"/>
                  <a:gd name="T17" fmla="*/ 16 h 63"/>
                  <a:gd name="T18" fmla="*/ 124 w 63"/>
                  <a:gd name="T19" fmla="*/ 0 h 63"/>
                  <a:gd name="T20" fmla="*/ 124 w 63"/>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3">
                    <a:moveTo>
                      <a:pt x="31" y="0"/>
                    </a:moveTo>
                    <a:cubicBezTo>
                      <a:pt x="14" y="0"/>
                      <a:pt x="0" y="15"/>
                      <a:pt x="0" y="32"/>
                    </a:cubicBezTo>
                    <a:cubicBezTo>
                      <a:pt x="0" y="49"/>
                      <a:pt x="14" y="63"/>
                      <a:pt x="31" y="63"/>
                    </a:cubicBezTo>
                    <a:cubicBezTo>
                      <a:pt x="31" y="63"/>
                      <a:pt x="31" y="63"/>
                      <a:pt x="31" y="63"/>
                    </a:cubicBezTo>
                    <a:cubicBezTo>
                      <a:pt x="36" y="63"/>
                      <a:pt x="41" y="62"/>
                      <a:pt x="46" y="60"/>
                    </a:cubicBezTo>
                    <a:cubicBezTo>
                      <a:pt x="49" y="56"/>
                      <a:pt x="53" y="52"/>
                      <a:pt x="57" y="50"/>
                    </a:cubicBezTo>
                    <a:cubicBezTo>
                      <a:pt x="61" y="45"/>
                      <a:pt x="63" y="38"/>
                      <a:pt x="63" y="32"/>
                    </a:cubicBezTo>
                    <a:cubicBezTo>
                      <a:pt x="63" y="26"/>
                      <a:pt x="61" y="21"/>
                      <a:pt x="59" y="16"/>
                    </a:cubicBezTo>
                    <a:cubicBezTo>
                      <a:pt x="56" y="11"/>
                      <a:pt x="52" y="7"/>
                      <a:pt x="47" y="4"/>
                    </a:cubicBezTo>
                    <a:cubicBezTo>
                      <a:pt x="42" y="2"/>
                      <a:pt x="37"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458" name="Freeform 3320"/>
              <p:cNvSpPr>
                <a:spLocks/>
              </p:cNvSpPr>
              <p:nvPr userDrawn="1"/>
            </p:nvSpPr>
            <p:spPr bwMode="auto">
              <a:xfrm>
                <a:off x="7056" y="1706"/>
                <a:ext cx="96" cy="140"/>
              </a:xfrm>
              <a:custGeom>
                <a:avLst/>
                <a:gdLst>
                  <a:gd name="T0" fmla="*/ 140 w 48"/>
                  <a:gd name="T1" fmla="*/ 0 h 70"/>
                  <a:gd name="T2" fmla="*/ 72 w 48"/>
                  <a:gd name="T3" fmla="*/ 20 h 70"/>
                  <a:gd name="T4" fmla="*/ 28 w 48"/>
                  <a:gd name="T5" fmla="*/ 60 h 70"/>
                  <a:gd name="T6" fmla="*/ 0 w 48"/>
                  <a:gd name="T7" fmla="*/ 140 h 70"/>
                  <a:gd name="T8" fmla="*/ 4 w 48"/>
                  <a:gd name="T9" fmla="*/ 176 h 70"/>
                  <a:gd name="T10" fmla="*/ 104 w 48"/>
                  <a:gd name="T11" fmla="*/ 276 h 70"/>
                  <a:gd name="T12" fmla="*/ 140 w 48"/>
                  <a:gd name="T13" fmla="*/ 280 h 70"/>
                  <a:gd name="T14" fmla="*/ 140 w 48"/>
                  <a:gd name="T15" fmla="*/ 280 h 70"/>
                  <a:gd name="T16" fmla="*/ 192 w 48"/>
                  <a:gd name="T17" fmla="*/ 272 h 70"/>
                  <a:gd name="T18" fmla="*/ 192 w 48"/>
                  <a:gd name="T19" fmla="*/ 12 h 70"/>
                  <a:gd name="T20" fmla="*/ 140 w 48"/>
                  <a:gd name="T21" fmla="*/ 0 h 70"/>
                  <a:gd name="T22" fmla="*/ 140 w 4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70">
                    <a:moveTo>
                      <a:pt x="35" y="0"/>
                    </a:moveTo>
                    <a:cubicBezTo>
                      <a:pt x="29" y="0"/>
                      <a:pt x="23" y="2"/>
                      <a:pt x="18" y="5"/>
                    </a:cubicBezTo>
                    <a:cubicBezTo>
                      <a:pt x="14" y="7"/>
                      <a:pt x="10" y="11"/>
                      <a:pt x="7" y="15"/>
                    </a:cubicBezTo>
                    <a:cubicBezTo>
                      <a:pt x="3" y="21"/>
                      <a:pt x="0" y="28"/>
                      <a:pt x="0" y="35"/>
                    </a:cubicBezTo>
                    <a:cubicBezTo>
                      <a:pt x="0" y="38"/>
                      <a:pt x="1" y="41"/>
                      <a:pt x="1" y="44"/>
                    </a:cubicBezTo>
                    <a:cubicBezTo>
                      <a:pt x="13" y="48"/>
                      <a:pt x="23" y="57"/>
                      <a:pt x="26" y="69"/>
                    </a:cubicBezTo>
                    <a:cubicBezTo>
                      <a:pt x="29" y="70"/>
                      <a:pt x="32" y="70"/>
                      <a:pt x="35" y="70"/>
                    </a:cubicBezTo>
                    <a:cubicBezTo>
                      <a:pt x="35" y="70"/>
                      <a:pt x="35" y="70"/>
                      <a:pt x="35" y="70"/>
                    </a:cubicBezTo>
                    <a:cubicBezTo>
                      <a:pt x="40" y="70"/>
                      <a:pt x="44" y="69"/>
                      <a:pt x="48" y="68"/>
                    </a:cubicBezTo>
                    <a:cubicBezTo>
                      <a:pt x="48" y="3"/>
                      <a:pt x="48" y="3"/>
                      <a:pt x="48" y="3"/>
                    </a:cubicBezTo>
                    <a:cubicBezTo>
                      <a:pt x="44" y="1"/>
                      <a:pt x="40"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459" name="Freeform 3321"/>
              <p:cNvSpPr>
                <a:spLocks/>
              </p:cNvSpPr>
              <p:nvPr userDrawn="1"/>
            </p:nvSpPr>
            <p:spPr bwMode="auto">
              <a:xfrm>
                <a:off x="5944" y="759"/>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460" name="Freeform 3322"/>
              <p:cNvSpPr>
                <a:spLocks/>
              </p:cNvSpPr>
              <p:nvPr userDrawn="1"/>
            </p:nvSpPr>
            <p:spPr bwMode="auto">
              <a:xfrm>
                <a:off x="6024" y="851"/>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61" name="Freeform 3323"/>
              <p:cNvSpPr>
                <a:spLocks/>
              </p:cNvSpPr>
              <p:nvPr userDrawn="1"/>
            </p:nvSpPr>
            <p:spPr bwMode="auto">
              <a:xfrm>
                <a:off x="6118" y="935"/>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9" y="11"/>
                      <a:pt x="11" y="8"/>
                      <a:pt x="11" y="5"/>
                    </a:cubicBezTo>
                    <a:cubicBezTo>
                      <a:pt x="11" y="2"/>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462" name="Freeform 3324"/>
              <p:cNvSpPr>
                <a:spLocks/>
              </p:cNvSpPr>
              <p:nvPr userDrawn="1"/>
            </p:nvSpPr>
            <p:spPr bwMode="auto">
              <a:xfrm>
                <a:off x="6198" y="1027"/>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3" y="16"/>
                      <a:pt x="16" y="12"/>
                      <a:pt x="16" y="8"/>
                    </a:cubicBezTo>
                    <a:cubicBezTo>
                      <a:pt x="16" y="3"/>
                      <a:pt x="13"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63" name="Freeform 3325"/>
              <p:cNvSpPr>
                <a:spLocks/>
              </p:cNvSpPr>
              <p:nvPr userDrawn="1"/>
            </p:nvSpPr>
            <p:spPr bwMode="auto">
              <a:xfrm>
                <a:off x="6290" y="1109"/>
                <a:ext cx="42" cy="40"/>
              </a:xfrm>
              <a:custGeom>
                <a:avLst/>
                <a:gdLst>
                  <a:gd name="T0" fmla="*/ 44 w 21"/>
                  <a:gd name="T1" fmla="*/ 0 h 20"/>
                  <a:gd name="T2" fmla="*/ 0 w 21"/>
                  <a:gd name="T3" fmla="*/ 40 h 20"/>
                  <a:gd name="T4" fmla="*/ 44 w 21"/>
                  <a:gd name="T5" fmla="*/ 80 h 20"/>
                  <a:gd name="T6" fmla="*/ 44 w 21"/>
                  <a:gd name="T7" fmla="*/ 80 h 20"/>
                  <a:gd name="T8" fmla="*/ 84 w 21"/>
                  <a:gd name="T9" fmla="*/ 40 h 20"/>
                  <a:gd name="T10" fmla="*/ 44 w 21"/>
                  <a:gd name="T11" fmla="*/ 0 h 20"/>
                  <a:gd name="T12" fmla="*/ 44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1" y="0"/>
                    </a:moveTo>
                    <a:cubicBezTo>
                      <a:pt x="5" y="0"/>
                      <a:pt x="0" y="4"/>
                      <a:pt x="0" y="10"/>
                    </a:cubicBezTo>
                    <a:cubicBezTo>
                      <a:pt x="0" y="15"/>
                      <a:pt x="5" y="20"/>
                      <a:pt x="11" y="20"/>
                    </a:cubicBezTo>
                    <a:cubicBezTo>
                      <a:pt x="11" y="20"/>
                      <a:pt x="11" y="20"/>
                      <a:pt x="11" y="20"/>
                    </a:cubicBezTo>
                    <a:cubicBezTo>
                      <a:pt x="16" y="20"/>
                      <a:pt x="21" y="15"/>
                      <a:pt x="21" y="10"/>
                    </a:cubicBezTo>
                    <a:cubicBezTo>
                      <a:pt x="21" y="4"/>
                      <a:pt x="16"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464" name="Freeform 3326"/>
              <p:cNvSpPr>
                <a:spLocks/>
              </p:cNvSpPr>
              <p:nvPr userDrawn="1"/>
            </p:nvSpPr>
            <p:spPr bwMode="auto">
              <a:xfrm>
                <a:off x="6372" y="1199"/>
                <a:ext cx="50" cy="53"/>
              </a:xfrm>
              <a:custGeom>
                <a:avLst/>
                <a:gdLst>
                  <a:gd name="T0" fmla="*/ 48 w 25"/>
                  <a:gd name="T1" fmla="*/ 0 h 26"/>
                  <a:gd name="T2" fmla="*/ 0 w 25"/>
                  <a:gd name="T3" fmla="*/ 55 h 26"/>
                  <a:gd name="T4" fmla="*/ 48 w 25"/>
                  <a:gd name="T5" fmla="*/ 108 h 26"/>
                  <a:gd name="T6" fmla="*/ 48 w 25"/>
                  <a:gd name="T7" fmla="*/ 108 h 26"/>
                  <a:gd name="T8" fmla="*/ 100 w 25"/>
                  <a:gd name="T9" fmla="*/ 55 h 26"/>
                  <a:gd name="T10" fmla="*/ 48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5" y="0"/>
                      <a:pt x="0" y="6"/>
                      <a:pt x="0" y="13"/>
                    </a:cubicBezTo>
                    <a:cubicBezTo>
                      <a:pt x="0" y="20"/>
                      <a:pt x="5" y="26"/>
                      <a:pt x="12" y="26"/>
                    </a:cubicBezTo>
                    <a:cubicBezTo>
                      <a:pt x="12" y="26"/>
                      <a:pt x="12" y="26"/>
                      <a:pt x="12" y="26"/>
                    </a:cubicBezTo>
                    <a:cubicBezTo>
                      <a:pt x="19" y="26"/>
                      <a:pt x="25" y="20"/>
                      <a:pt x="25" y="13"/>
                    </a:cubicBezTo>
                    <a:cubicBezTo>
                      <a:pt x="25" y="6"/>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465" name="Freeform 3327"/>
              <p:cNvSpPr>
                <a:spLocks/>
              </p:cNvSpPr>
              <p:nvPr userDrawn="1"/>
            </p:nvSpPr>
            <p:spPr bwMode="auto">
              <a:xfrm>
                <a:off x="6462" y="1280"/>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6" y="32"/>
                      <a:pt x="16" y="32"/>
                    </a:cubicBezTo>
                    <a:cubicBezTo>
                      <a:pt x="16" y="32"/>
                      <a:pt x="16" y="32"/>
                      <a:pt x="16" y="32"/>
                    </a:cubicBezTo>
                    <a:cubicBezTo>
                      <a:pt x="25" y="32"/>
                      <a:pt x="32" y="26"/>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66" name="Freeform 3328"/>
              <p:cNvSpPr>
                <a:spLocks/>
              </p:cNvSpPr>
              <p:nvPr userDrawn="1"/>
            </p:nvSpPr>
            <p:spPr bwMode="auto">
              <a:xfrm>
                <a:off x="6542" y="1372"/>
                <a:ext cx="74" cy="76"/>
              </a:xfrm>
              <a:custGeom>
                <a:avLst/>
                <a:gdLst>
                  <a:gd name="T0" fmla="*/ 76 w 37"/>
                  <a:gd name="T1" fmla="*/ 0 h 38"/>
                  <a:gd name="T2" fmla="*/ 0 w 37"/>
                  <a:gd name="T3" fmla="*/ 76 h 38"/>
                  <a:gd name="T4" fmla="*/ 72 w 37"/>
                  <a:gd name="T5" fmla="*/ 152 h 38"/>
                  <a:gd name="T6" fmla="*/ 76 w 37"/>
                  <a:gd name="T7" fmla="*/ 152 h 38"/>
                  <a:gd name="T8" fmla="*/ 148 w 37"/>
                  <a:gd name="T9" fmla="*/ 76 h 38"/>
                  <a:gd name="T10" fmla="*/ 76 w 37"/>
                  <a:gd name="T11" fmla="*/ 0 h 38"/>
                  <a:gd name="T12" fmla="*/ 76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9" y="0"/>
                    </a:moveTo>
                    <a:cubicBezTo>
                      <a:pt x="8" y="0"/>
                      <a:pt x="0" y="9"/>
                      <a:pt x="0" y="19"/>
                    </a:cubicBezTo>
                    <a:cubicBezTo>
                      <a:pt x="0" y="29"/>
                      <a:pt x="8" y="38"/>
                      <a:pt x="18" y="38"/>
                    </a:cubicBezTo>
                    <a:cubicBezTo>
                      <a:pt x="19" y="38"/>
                      <a:pt x="19" y="38"/>
                      <a:pt x="19" y="38"/>
                    </a:cubicBezTo>
                    <a:cubicBezTo>
                      <a:pt x="29" y="38"/>
                      <a:pt x="37" y="29"/>
                      <a:pt x="37" y="19"/>
                    </a:cubicBezTo>
                    <a:cubicBezTo>
                      <a:pt x="37"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67" name="Freeform 3329"/>
              <p:cNvSpPr>
                <a:spLocks/>
              </p:cNvSpPr>
              <p:nvPr userDrawn="1"/>
            </p:nvSpPr>
            <p:spPr bwMode="auto">
              <a:xfrm>
                <a:off x="6632" y="1452"/>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4"/>
                      <a:pt x="9" y="44"/>
                      <a:pt x="22" y="44"/>
                    </a:cubicBezTo>
                    <a:cubicBezTo>
                      <a:pt x="22" y="44"/>
                      <a:pt x="22" y="44"/>
                      <a:pt x="22" y="44"/>
                    </a:cubicBezTo>
                    <a:cubicBezTo>
                      <a:pt x="34" y="44"/>
                      <a:pt x="44" y="34"/>
                      <a:pt x="44" y="22"/>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68" name="Freeform 3330"/>
              <p:cNvSpPr>
                <a:spLocks/>
              </p:cNvSpPr>
              <p:nvPr userDrawn="1"/>
            </p:nvSpPr>
            <p:spPr bwMode="auto">
              <a:xfrm>
                <a:off x="6710" y="1542"/>
                <a:ext cx="102" cy="102"/>
              </a:xfrm>
              <a:custGeom>
                <a:avLst/>
                <a:gdLst>
                  <a:gd name="T0" fmla="*/ 104 w 51"/>
                  <a:gd name="T1" fmla="*/ 0 h 51"/>
                  <a:gd name="T2" fmla="*/ 0 w 51"/>
                  <a:gd name="T3" fmla="*/ 100 h 51"/>
                  <a:gd name="T4" fmla="*/ 104 w 51"/>
                  <a:gd name="T5" fmla="*/ 204 h 51"/>
                  <a:gd name="T6" fmla="*/ 104 w 51"/>
                  <a:gd name="T7" fmla="*/ 204 h 51"/>
                  <a:gd name="T8" fmla="*/ 204 w 51"/>
                  <a:gd name="T9" fmla="*/ 100 h 51"/>
                  <a:gd name="T10" fmla="*/ 104 w 51"/>
                  <a:gd name="T11" fmla="*/ 0 h 51"/>
                  <a:gd name="T12" fmla="*/ 104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6" y="0"/>
                    </a:moveTo>
                    <a:cubicBezTo>
                      <a:pt x="12" y="0"/>
                      <a:pt x="0" y="11"/>
                      <a:pt x="0" y="25"/>
                    </a:cubicBezTo>
                    <a:cubicBezTo>
                      <a:pt x="0" y="39"/>
                      <a:pt x="12" y="51"/>
                      <a:pt x="26" y="51"/>
                    </a:cubicBezTo>
                    <a:cubicBezTo>
                      <a:pt x="26" y="51"/>
                      <a:pt x="26" y="51"/>
                      <a:pt x="26" y="51"/>
                    </a:cubicBezTo>
                    <a:cubicBezTo>
                      <a:pt x="40" y="51"/>
                      <a:pt x="51" y="39"/>
                      <a:pt x="51" y="25"/>
                    </a:cubicBezTo>
                    <a:cubicBezTo>
                      <a:pt x="51" y="12"/>
                      <a:pt x="40" y="0"/>
                      <a:pt x="26" y="0"/>
                    </a:cubicBezTo>
                    <a:cubicBezTo>
                      <a:pt x="26" y="0"/>
                      <a:pt x="26" y="0"/>
                      <a:pt x="26" y="0"/>
                    </a:cubicBezTo>
                  </a:path>
                </a:pathLst>
              </a:custGeom>
              <a:solidFill>
                <a:srgbClr val="E8E8E8"/>
              </a:solidFill>
              <a:ln w="9525">
                <a:solidFill>
                  <a:srgbClr val="E8E8E8"/>
                </a:solidFill>
                <a:round/>
                <a:headEnd/>
                <a:tailEnd/>
              </a:ln>
            </p:spPr>
            <p:txBody>
              <a:bodyPr/>
              <a:lstStyle/>
              <a:p>
                <a:endParaRPr lang="en-GB" dirty="0"/>
              </a:p>
            </p:txBody>
          </p:sp>
          <p:sp>
            <p:nvSpPr>
              <p:cNvPr id="1469" name="Freeform 3331"/>
              <p:cNvSpPr>
                <a:spLocks/>
              </p:cNvSpPr>
              <p:nvPr userDrawn="1"/>
            </p:nvSpPr>
            <p:spPr bwMode="auto">
              <a:xfrm>
                <a:off x="6800" y="1622"/>
                <a:ext cx="114" cy="114"/>
              </a:xfrm>
              <a:custGeom>
                <a:avLst/>
                <a:gdLst>
                  <a:gd name="T0" fmla="*/ 116 w 57"/>
                  <a:gd name="T1" fmla="*/ 0 h 57"/>
                  <a:gd name="T2" fmla="*/ 0 w 57"/>
                  <a:gd name="T3" fmla="*/ 112 h 57"/>
                  <a:gd name="T4" fmla="*/ 116 w 57"/>
                  <a:gd name="T5" fmla="*/ 228 h 57"/>
                  <a:gd name="T6" fmla="*/ 116 w 57"/>
                  <a:gd name="T7" fmla="*/ 228 h 57"/>
                  <a:gd name="T8" fmla="*/ 228 w 57"/>
                  <a:gd name="T9" fmla="*/ 116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8"/>
                    </a:cubicBezTo>
                    <a:cubicBezTo>
                      <a:pt x="0" y="44"/>
                      <a:pt x="13" y="57"/>
                      <a:pt x="29" y="57"/>
                    </a:cubicBezTo>
                    <a:cubicBezTo>
                      <a:pt x="29" y="57"/>
                      <a:pt x="29" y="57"/>
                      <a:pt x="29" y="57"/>
                    </a:cubicBezTo>
                    <a:cubicBezTo>
                      <a:pt x="44" y="57"/>
                      <a:pt x="57" y="44"/>
                      <a:pt x="57" y="29"/>
                    </a:cubicBezTo>
                    <a:cubicBezTo>
                      <a:pt x="57" y="13"/>
                      <a:pt x="45"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470" name="Freeform 3332"/>
              <p:cNvSpPr>
                <a:spLocks/>
              </p:cNvSpPr>
              <p:nvPr userDrawn="1"/>
            </p:nvSpPr>
            <p:spPr bwMode="auto">
              <a:xfrm>
                <a:off x="6880" y="1712"/>
                <a:ext cx="128" cy="128"/>
              </a:xfrm>
              <a:custGeom>
                <a:avLst/>
                <a:gdLst>
                  <a:gd name="T0" fmla="*/ 128 w 64"/>
                  <a:gd name="T1" fmla="*/ 0 h 64"/>
                  <a:gd name="T2" fmla="*/ 0 w 64"/>
                  <a:gd name="T3" fmla="*/ 128 h 64"/>
                  <a:gd name="T4" fmla="*/ 16 w 64"/>
                  <a:gd name="T5" fmla="*/ 188 h 64"/>
                  <a:gd name="T6" fmla="*/ 64 w 64"/>
                  <a:gd name="T7" fmla="*/ 240 h 64"/>
                  <a:gd name="T8" fmla="*/ 128 w 64"/>
                  <a:gd name="T9" fmla="*/ 256 h 64"/>
                  <a:gd name="T10" fmla="*/ 128 w 64"/>
                  <a:gd name="T11" fmla="*/ 256 h 64"/>
                  <a:gd name="T12" fmla="*/ 196 w 64"/>
                  <a:gd name="T13" fmla="*/ 232 h 64"/>
                  <a:gd name="T14" fmla="*/ 240 w 64"/>
                  <a:gd name="T15" fmla="*/ 188 h 64"/>
                  <a:gd name="T16" fmla="*/ 252 w 64"/>
                  <a:gd name="T17" fmla="*/ 128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0" y="15"/>
                      <a:pt x="0" y="32"/>
                    </a:cubicBezTo>
                    <a:cubicBezTo>
                      <a:pt x="0" y="37"/>
                      <a:pt x="2" y="43"/>
                      <a:pt x="4" y="47"/>
                    </a:cubicBezTo>
                    <a:cubicBezTo>
                      <a:pt x="9" y="50"/>
                      <a:pt x="13" y="54"/>
                      <a:pt x="16" y="60"/>
                    </a:cubicBezTo>
                    <a:cubicBezTo>
                      <a:pt x="21" y="62"/>
                      <a:pt x="26" y="64"/>
                      <a:pt x="32" y="64"/>
                    </a:cubicBezTo>
                    <a:cubicBezTo>
                      <a:pt x="32" y="64"/>
                      <a:pt x="32" y="64"/>
                      <a:pt x="32" y="64"/>
                    </a:cubicBezTo>
                    <a:cubicBezTo>
                      <a:pt x="38" y="64"/>
                      <a:pt x="44" y="62"/>
                      <a:pt x="49" y="58"/>
                    </a:cubicBezTo>
                    <a:cubicBezTo>
                      <a:pt x="52" y="54"/>
                      <a:pt x="56" y="50"/>
                      <a:pt x="60" y="47"/>
                    </a:cubicBezTo>
                    <a:cubicBezTo>
                      <a:pt x="62" y="42"/>
                      <a:pt x="63" y="37"/>
                      <a:pt x="63" y="32"/>
                    </a:cubicBezTo>
                    <a:cubicBezTo>
                      <a:pt x="64" y="15"/>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471" name="Freeform 3333"/>
              <p:cNvSpPr>
                <a:spLocks/>
              </p:cNvSpPr>
              <p:nvPr userDrawn="1"/>
            </p:nvSpPr>
            <p:spPr bwMode="auto">
              <a:xfrm>
                <a:off x="6970" y="1792"/>
                <a:ext cx="140" cy="141"/>
              </a:xfrm>
              <a:custGeom>
                <a:avLst/>
                <a:gdLst>
                  <a:gd name="T0" fmla="*/ 140 w 70"/>
                  <a:gd name="T1" fmla="*/ 0 h 70"/>
                  <a:gd name="T2" fmla="*/ 60 w 70"/>
                  <a:gd name="T3" fmla="*/ 28 h 70"/>
                  <a:gd name="T4" fmla="*/ 16 w 70"/>
                  <a:gd name="T5" fmla="*/ 73 h 70"/>
                  <a:gd name="T6" fmla="*/ 0 w 70"/>
                  <a:gd name="T7" fmla="*/ 143 h 70"/>
                  <a:gd name="T8" fmla="*/ 24 w 70"/>
                  <a:gd name="T9" fmla="*/ 220 h 70"/>
                  <a:gd name="T10" fmla="*/ 64 w 70"/>
                  <a:gd name="T11" fmla="*/ 260 h 70"/>
                  <a:gd name="T12" fmla="*/ 140 w 70"/>
                  <a:gd name="T13" fmla="*/ 284 h 70"/>
                  <a:gd name="T14" fmla="*/ 140 w 70"/>
                  <a:gd name="T15" fmla="*/ 284 h 70"/>
                  <a:gd name="T16" fmla="*/ 168 w 70"/>
                  <a:gd name="T17" fmla="*/ 280 h 70"/>
                  <a:gd name="T18" fmla="*/ 272 w 70"/>
                  <a:gd name="T19" fmla="*/ 187 h 70"/>
                  <a:gd name="T20" fmla="*/ 280 w 70"/>
                  <a:gd name="T21" fmla="*/ 143 h 70"/>
                  <a:gd name="T22" fmla="*/ 276 w 70"/>
                  <a:gd name="T23" fmla="*/ 105 h 70"/>
                  <a:gd name="T24" fmla="*/ 176 w 70"/>
                  <a:gd name="T25" fmla="*/ 4 h 70"/>
                  <a:gd name="T26" fmla="*/ 140 w 70"/>
                  <a:gd name="T27" fmla="*/ 0 h 70"/>
                  <a:gd name="T28" fmla="*/ 140 w 70"/>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0">
                    <a:moveTo>
                      <a:pt x="35" y="0"/>
                    </a:moveTo>
                    <a:cubicBezTo>
                      <a:pt x="27" y="0"/>
                      <a:pt x="20" y="3"/>
                      <a:pt x="15" y="7"/>
                    </a:cubicBezTo>
                    <a:cubicBezTo>
                      <a:pt x="11" y="10"/>
                      <a:pt x="7" y="14"/>
                      <a:pt x="4" y="18"/>
                    </a:cubicBezTo>
                    <a:cubicBezTo>
                      <a:pt x="2" y="23"/>
                      <a:pt x="0" y="29"/>
                      <a:pt x="0" y="35"/>
                    </a:cubicBezTo>
                    <a:cubicBezTo>
                      <a:pt x="0" y="42"/>
                      <a:pt x="2" y="49"/>
                      <a:pt x="6" y="54"/>
                    </a:cubicBezTo>
                    <a:cubicBezTo>
                      <a:pt x="10" y="57"/>
                      <a:pt x="13" y="60"/>
                      <a:pt x="16" y="64"/>
                    </a:cubicBezTo>
                    <a:cubicBezTo>
                      <a:pt x="21" y="68"/>
                      <a:pt x="28" y="70"/>
                      <a:pt x="35" y="70"/>
                    </a:cubicBezTo>
                    <a:cubicBezTo>
                      <a:pt x="35" y="70"/>
                      <a:pt x="35" y="70"/>
                      <a:pt x="35" y="70"/>
                    </a:cubicBezTo>
                    <a:cubicBezTo>
                      <a:pt x="37" y="70"/>
                      <a:pt x="40" y="70"/>
                      <a:pt x="42" y="69"/>
                    </a:cubicBezTo>
                    <a:cubicBezTo>
                      <a:pt x="46" y="58"/>
                      <a:pt x="56" y="49"/>
                      <a:pt x="68" y="46"/>
                    </a:cubicBezTo>
                    <a:cubicBezTo>
                      <a:pt x="69" y="43"/>
                      <a:pt x="70" y="39"/>
                      <a:pt x="70" y="35"/>
                    </a:cubicBezTo>
                    <a:cubicBezTo>
                      <a:pt x="70" y="32"/>
                      <a:pt x="70" y="29"/>
                      <a:pt x="69" y="26"/>
                    </a:cubicBezTo>
                    <a:cubicBezTo>
                      <a:pt x="66" y="14"/>
                      <a:pt x="56" y="5"/>
                      <a:pt x="44" y="1"/>
                    </a:cubicBezTo>
                    <a:cubicBezTo>
                      <a:pt x="41" y="1"/>
                      <a:pt x="38"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472" name="Freeform 3334"/>
              <p:cNvSpPr>
                <a:spLocks/>
              </p:cNvSpPr>
              <p:nvPr userDrawn="1"/>
            </p:nvSpPr>
            <p:spPr bwMode="auto">
              <a:xfrm>
                <a:off x="7048" y="1882"/>
                <a:ext cx="104" cy="155"/>
              </a:xfrm>
              <a:custGeom>
                <a:avLst/>
                <a:gdLst>
                  <a:gd name="T0" fmla="*/ 156 w 52"/>
                  <a:gd name="T1" fmla="*/ 0 h 77"/>
                  <a:gd name="T2" fmla="*/ 116 w 52"/>
                  <a:gd name="T3" fmla="*/ 4 h 77"/>
                  <a:gd name="T4" fmla="*/ 12 w 52"/>
                  <a:gd name="T5" fmla="*/ 97 h 77"/>
                  <a:gd name="T6" fmla="*/ 0 w 52"/>
                  <a:gd name="T7" fmla="*/ 153 h 77"/>
                  <a:gd name="T8" fmla="*/ 4 w 52"/>
                  <a:gd name="T9" fmla="*/ 179 h 77"/>
                  <a:gd name="T10" fmla="*/ 136 w 52"/>
                  <a:gd name="T11" fmla="*/ 312 h 77"/>
                  <a:gd name="T12" fmla="*/ 156 w 52"/>
                  <a:gd name="T13" fmla="*/ 312 h 77"/>
                  <a:gd name="T14" fmla="*/ 156 w 52"/>
                  <a:gd name="T15" fmla="*/ 312 h 77"/>
                  <a:gd name="T16" fmla="*/ 208 w 52"/>
                  <a:gd name="T17" fmla="*/ 304 h 77"/>
                  <a:gd name="T18" fmla="*/ 208 w 52"/>
                  <a:gd name="T19" fmla="*/ 8 h 77"/>
                  <a:gd name="T20" fmla="*/ 156 w 52"/>
                  <a:gd name="T21" fmla="*/ 0 h 77"/>
                  <a:gd name="T22" fmla="*/ 156 w 52"/>
                  <a:gd name="T23" fmla="*/ 0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 h="77">
                    <a:moveTo>
                      <a:pt x="39" y="0"/>
                    </a:moveTo>
                    <a:cubicBezTo>
                      <a:pt x="36" y="0"/>
                      <a:pt x="32" y="0"/>
                      <a:pt x="29" y="1"/>
                    </a:cubicBezTo>
                    <a:cubicBezTo>
                      <a:pt x="17" y="4"/>
                      <a:pt x="7" y="13"/>
                      <a:pt x="3" y="24"/>
                    </a:cubicBezTo>
                    <a:cubicBezTo>
                      <a:pt x="1" y="29"/>
                      <a:pt x="0" y="34"/>
                      <a:pt x="0" y="38"/>
                    </a:cubicBezTo>
                    <a:cubicBezTo>
                      <a:pt x="0" y="40"/>
                      <a:pt x="0" y="42"/>
                      <a:pt x="1" y="44"/>
                    </a:cubicBezTo>
                    <a:cubicBezTo>
                      <a:pt x="18" y="46"/>
                      <a:pt x="32" y="60"/>
                      <a:pt x="34" y="77"/>
                    </a:cubicBezTo>
                    <a:cubicBezTo>
                      <a:pt x="35" y="77"/>
                      <a:pt x="37" y="77"/>
                      <a:pt x="39" y="77"/>
                    </a:cubicBezTo>
                    <a:cubicBezTo>
                      <a:pt x="39" y="77"/>
                      <a:pt x="39" y="77"/>
                      <a:pt x="39" y="77"/>
                    </a:cubicBezTo>
                    <a:cubicBezTo>
                      <a:pt x="43" y="77"/>
                      <a:pt x="48" y="77"/>
                      <a:pt x="52" y="75"/>
                    </a:cubicBezTo>
                    <a:cubicBezTo>
                      <a:pt x="52" y="2"/>
                      <a:pt x="52" y="2"/>
                      <a:pt x="52" y="2"/>
                    </a:cubicBezTo>
                    <a:cubicBezTo>
                      <a:pt x="48" y="1"/>
                      <a:pt x="44" y="0"/>
                      <a:pt x="39" y="0"/>
                    </a:cubicBezTo>
                    <a:cubicBezTo>
                      <a:pt x="39" y="0"/>
                      <a:pt x="39" y="0"/>
                      <a:pt x="39" y="0"/>
                    </a:cubicBezTo>
                  </a:path>
                </a:pathLst>
              </a:custGeom>
              <a:solidFill>
                <a:srgbClr val="E8E8E8"/>
              </a:solidFill>
              <a:ln w="9525">
                <a:solidFill>
                  <a:srgbClr val="E8E8E8"/>
                </a:solidFill>
                <a:round/>
                <a:headEnd/>
                <a:tailEnd/>
              </a:ln>
            </p:spPr>
            <p:txBody>
              <a:bodyPr/>
              <a:lstStyle/>
              <a:p>
                <a:endParaRPr lang="en-GB" dirty="0"/>
              </a:p>
            </p:txBody>
          </p:sp>
          <p:sp>
            <p:nvSpPr>
              <p:cNvPr id="1473" name="Freeform 3335"/>
              <p:cNvSpPr>
                <a:spLocks/>
              </p:cNvSpPr>
              <p:nvPr userDrawn="1"/>
            </p:nvSpPr>
            <p:spPr bwMode="auto">
              <a:xfrm>
                <a:off x="5846" y="855"/>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1"/>
                      <a:pt x="0" y="2"/>
                    </a:cubicBezTo>
                    <a:cubicBezTo>
                      <a:pt x="0" y="3"/>
                      <a:pt x="1" y="3"/>
                      <a:pt x="2" y="3"/>
                    </a:cubicBezTo>
                    <a:cubicBezTo>
                      <a:pt x="2" y="3"/>
                      <a:pt x="2" y="3"/>
                      <a:pt x="2" y="3"/>
                    </a:cubicBezTo>
                    <a:cubicBezTo>
                      <a:pt x="3" y="3"/>
                      <a:pt x="3" y="3"/>
                      <a:pt x="3" y="2"/>
                    </a:cubicBezTo>
                    <a:cubicBezTo>
                      <a:pt x="3"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474" name="Freeform 3336"/>
              <p:cNvSpPr>
                <a:spLocks/>
              </p:cNvSpPr>
              <p:nvPr userDrawn="1"/>
            </p:nvSpPr>
            <p:spPr bwMode="auto">
              <a:xfrm>
                <a:off x="5938" y="937"/>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75" name="Freeform 3337"/>
              <p:cNvSpPr>
                <a:spLocks/>
              </p:cNvSpPr>
              <p:nvPr userDrawn="1"/>
            </p:nvSpPr>
            <p:spPr bwMode="auto">
              <a:xfrm>
                <a:off x="6022" y="1031"/>
                <a:ext cx="20" cy="22"/>
              </a:xfrm>
              <a:custGeom>
                <a:avLst/>
                <a:gdLst>
                  <a:gd name="T0" fmla="*/ 20 w 10"/>
                  <a:gd name="T1" fmla="*/ 0 h 11"/>
                  <a:gd name="T2" fmla="*/ 0 w 10"/>
                  <a:gd name="T3" fmla="*/ 20 h 11"/>
                  <a:gd name="T4" fmla="*/ 20 w 10"/>
                  <a:gd name="T5" fmla="*/ 44 h 11"/>
                  <a:gd name="T6" fmla="*/ 20 w 10"/>
                  <a:gd name="T7" fmla="*/ 44 h 11"/>
                  <a:gd name="T8" fmla="*/ 40 w 10"/>
                  <a:gd name="T9" fmla="*/ 20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5"/>
                    </a:cubicBezTo>
                    <a:cubicBezTo>
                      <a:pt x="0" y="9"/>
                      <a:pt x="2" y="11"/>
                      <a:pt x="5" y="11"/>
                    </a:cubicBezTo>
                    <a:cubicBezTo>
                      <a:pt x="5" y="11"/>
                      <a:pt x="5" y="11"/>
                      <a:pt x="5" y="11"/>
                    </a:cubicBezTo>
                    <a:cubicBezTo>
                      <a:pt x="8" y="11"/>
                      <a:pt x="10" y="9"/>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476" name="Freeform 3338"/>
              <p:cNvSpPr>
                <a:spLocks/>
              </p:cNvSpPr>
              <p:nvPr userDrawn="1"/>
            </p:nvSpPr>
            <p:spPr bwMode="auto">
              <a:xfrm>
                <a:off x="6112" y="1113"/>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3"/>
                      <a:pt x="13"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77" name="Freeform 3339"/>
              <p:cNvSpPr>
                <a:spLocks/>
              </p:cNvSpPr>
              <p:nvPr userDrawn="1"/>
            </p:nvSpPr>
            <p:spPr bwMode="auto">
              <a:xfrm>
                <a:off x="6194" y="1205"/>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478" name="Freeform 3340"/>
              <p:cNvSpPr>
                <a:spLocks/>
              </p:cNvSpPr>
              <p:nvPr userDrawn="1"/>
            </p:nvSpPr>
            <p:spPr bwMode="auto">
              <a:xfrm>
                <a:off x="6284" y="1286"/>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79" name="Freeform 3341"/>
              <p:cNvSpPr>
                <a:spLocks/>
              </p:cNvSpPr>
              <p:nvPr userDrawn="1"/>
            </p:nvSpPr>
            <p:spPr bwMode="auto">
              <a:xfrm>
                <a:off x="6364" y="1376"/>
                <a:ext cx="64" cy="66"/>
              </a:xfrm>
              <a:custGeom>
                <a:avLst/>
                <a:gdLst>
                  <a:gd name="T0" fmla="*/ 64 w 32"/>
                  <a:gd name="T1" fmla="*/ 0 h 33"/>
                  <a:gd name="T2" fmla="*/ 0 w 32"/>
                  <a:gd name="T3" fmla="*/ 68 h 33"/>
                  <a:gd name="T4" fmla="*/ 64 w 32"/>
                  <a:gd name="T5" fmla="*/ 132 h 33"/>
                  <a:gd name="T6" fmla="*/ 64 w 32"/>
                  <a:gd name="T7" fmla="*/ 132 h 33"/>
                  <a:gd name="T8" fmla="*/ 128 w 32"/>
                  <a:gd name="T9" fmla="*/ 68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7"/>
                    </a:cubicBezTo>
                    <a:cubicBezTo>
                      <a:pt x="0" y="26"/>
                      <a:pt x="7" y="33"/>
                      <a:pt x="16" y="33"/>
                    </a:cubicBezTo>
                    <a:cubicBezTo>
                      <a:pt x="16" y="33"/>
                      <a:pt x="16" y="33"/>
                      <a:pt x="16" y="33"/>
                    </a:cubicBezTo>
                    <a:cubicBezTo>
                      <a:pt x="25" y="33"/>
                      <a:pt x="32" y="26"/>
                      <a:pt x="32" y="17"/>
                    </a:cubicBezTo>
                    <a:cubicBezTo>
                      <a:pt x="32" y="8"/>
                      <a:pt x="25" y="1"/>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80" name="Freeform 3342"/>
              <p:cNvSpPr>
                <a:spLocks/>
              </p:cNvSpPr>
              <p:nvPr userDrawn="1"/>
            </p:nvSpPr>
            <p:spPr bwMode="auto">
              <a:xfrm>
                <a:off x="6456" y="1458"/>
                <a:ext cx="74" cy="76"/>
              </a:xfrm>
              <a:custGeom>
                <a:avLst/>
                <a:gdLst>
                  <a:gd name="T0" fmla="*/ 72 w 37"/>
                  <a:gd name="T1" fmla="*/ 0 h 38"/>
                  <a:gd name="T2" fmla="*/ 0 w 37"/>
                  <a:gd name="T3" fmla="*/ 76 h 38"/>
                  <a:gd name="T4" fmla="*/ 72 w 37"/>
                  <a:gd name="T5" fmla="*/ 152 h 38"/>
                  <a:gd name="T6" fmla="*/ 72 w 37"/>
                  <a:gd name="T7" fmla="*/ 152 h 38"/>
                  <a:gd name="T8" fmla="*/ 148 w 37"/>
                  <a:gd name="T9" fmla="*/ 76 h 38"/>
                  <a:gd name="T10" fmla="*/ 72 w 37"/>
                  <a:gd name="T11" fmla="*/ 0 h 38"/>
                  <a:gd name="T12" fmla="*/ 72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8" y="0"/>
                    </a:moveTo>
                    <a:cubicBezTo>
                      <a:pt x="8" y="0"/>
                      <a:pt x="0" y="8"/>
                      <a:pt x="0" y="19"/>
                    </a:cubicBezTo>
                    <a:cubicBezTo>
                      <a:pt x="0" y="29"/>
                      <a:pt x="8" y="38"/>
                      <a:pt x="18" y="38"/>
                    </a:cubicBezTo>
                    <a:cubicBezTo>
                      <a:pt x="18" y="38"/>
                      <a:pt x="18" y="38"/>
                      <a:pt x="18" y="38"/>
                    </a:cubicBezTo>
                    <a:cubicBezTo>
                      <a:pt x="29" y="38"/>
                      <a:pt x="37" y="29"/>
                      <a:pt x="37" y="19"/>
                    </a:cubicBezTo>
                    <a:cubicBezTo>
                      <a:pt x="37" y="9"/>
                      <a:pt x="29"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481" name="Freeform 3343"/>
              <p:cNvSpPr>
                <a:spLocks/>
              </p:cNvSpPr>
              <p:nvPr userDrawn="1"/>
            </p:nvSpPr>
            <p:spPr bwMode="auto">
              <a:xfrm>
                <a:off x="6534" y="1548"/>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10" y="44"/>
                      <a:pt x="22" y="44"/>
                    </a:cubicBezTo>
                    <a:cubicBezTo>
                      <a:pt x="22" y="44"/>
                      <a:pt x="22" y="44"/>
                      <a:pt x="22" y="44"/>
                    </a:cubicBezTo>
                    <a:cubicBezTo>
                      <a:pt x="35" y="44"/>
                      <a:pt x="44" y="35"/>
                      <a:pt x="44" y="22"/>
                    </a:cubicBezTo>
                    <a:cubicBezTo>
                      <a:pt x="44" y="10"/>
                      <a:pt x="35"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82" name="Freeform 3344"/>
              <p:cNvSpPr>
                <a:spLocks/>
              </p:cNvSpPr>
              <p:nvPr userDrawn="1"/>
            </p:nvSpPr>
            <p:spPr bwMode="auto">
              <a:xfrm>
                <a:off x="6624" y="1628"/>
                <a:ext cx="102" cy="102"/>
              </a:xfrm>
              <a:custGeom>
                <a:avLst/>
                <a:gdLst>
                  <a:gd name="T0" fmla="*/ 104 w 51"/>
                  <a:gd name="T1" fmla="*/ 0 h 51"/>
                  <a:gd name="T2" fmla="*/ 0 w 51"/>
                  <a:gd name="T3" fmla="*/ 100 h 51"/>
                  <a:gd name="T4" fmla="*/ 100 w 51"/>
                  <a:gd name="T5" fmla="*/ 204 h 51"/>
                  <a:gd name="T6" fmla="*/ 104 w 51"/>
                  <a:gd name="T7" fmla="*/ 204 h 51"/>
                  <a:gd name="T8" fmla="*/ 204 w 51"/>
                  <a:gd name="T9" fmla="*/ 100 h 51"/>
                  <a:gd name="T10" fmla="*/ 104 w 51"/>
                  <a:gd name="T11" fmla="*/ 0 h 51"/>
                  <a:gd name="T12" fmla="*/ 104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6" y="0"/>
                    </a:moveTo>
                    <a:cubicBezTo>
                      <a:pt x="12" y="0"/>
                      <a:pt x="0" y="11"/>
                      <a:pt x="0" y="25"/>
                    </a:cubicBezTo>
                    <a:cubicBezTo>
                      <a:pt x="0" y="39"/>
                      <a:pt x="12" y="51"/>
                      <a:pt x="25" y="51"/>
                    </a:cubicBezTo>
                    <a:cubicBezTo>
                      <a:pt x="26" y="51"/>
                      <a:pt x="26" y="51"/>
                      <a:pt x="26" y="51"/>
                    </a:cubicBezTo>
                    <a:cubicBezTo>
                      <a:pt x="40" y="51"/>
                      <a:pt x="51" y="39"/>
                      <a:pt x="51" y="25"/>
                    </a:cubicBezTo>
                    <a:cubicBezTo>
                      <a:pt x="51" y="11"/>
                      <a:pt x="40" y="0"/>
                      <a:pt x="26" y="0"/>
                    </a:cubicBezTo>
                    <a:cubicBezTo>
                      <a:pt x="26" y="0"/>
                      <a:pt x="26" y="0"/>
                      <a:pt x="26" y="0"/>
                    </a:cubicBezTo>
                  </a:path>
                </a:pathLst>
              </a:custGeom>
              <a:solidFill>
                <a:srgbClr val="E8E8E8"/>
              </a:solidFill>
              <a:ln w="9525">
                <a:solidFill>
                  <a:srgbClr val="E8E8E8"/>
                </a:solidFill>
                <a:round/>
                <a:headEnd/>
                <a:tailEnd/>
              </a:ln>
            </p:spPr>
            <p:txBody>
              <a:bodyPr/>
              <a:lstStyle/>
              <a:p>
                <a:endParaRPr lang="en-GB" dirty="0"/>
              </a:p>
            </p:txBody>
          </p:sp>
          <p:sp>
            <p:nvSpPr>
              <p:cNvPr id="1483" name="Freeform 3345"/>
              <p:cNvSpPr>
                <a:spLocks/>
              </p:cNvSpPr>
              <p:nvPr userDrawn="1"/>
            </p:nvSpPr>
            <p:spPr bwMode="auto">
              <a:xfrm>
                <a:off x="6704" y="1718"/>
                <a:ext cx="114" cy="114"/>
              </a:xfrm>
              <a:custGeom>
                <a:avLst/>
                <a:gdLst>
                  <a:gd name="T0" fmla="*/ 112 w 57"/>
                  <a:gd name="T1" fmla="*/ 0 h 57"/>
                  <a:gd name="T2" fmla="*/ 0 w 57"/>
                  <a:gd name="T3" fmla="*/ 116 h 57"/>
                  <a:gd name="T4" fmla="*/ 112 w 57"/>
                  <a:gd name="T5" fmla="*/ 228 h 57"/>
                  <a:gd name="T6" fmla="*/ 112 w 57"/>
                  <a:gd name="T7" fmla="*/ 228 h 57"/>
                  <a:gd name="T8" fmla="*/ 228 w 57"/>
                  <a:gd name="T9" fmla="*/ 116 h 57"/>
                  <a:gd name="T10" fmla="*/ 116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4"/>
                      <a:pt x="57" y="29"/>
                    </a:cubicBezTo>
                    <a:cubicBezTo>
                      <a:pt x="57" y="13"/>
                      <a:pt x="44" y="0"/>
                      <a:pt x="29"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484" name="Freeform 3346"/>
              <p:cNvSpPr>
                <a:spLocks/>
              </p:cNvSpPr>
              <p:nvPr userDrawn="1"/>
            </p:nvSpPr>
            <p:spPr bwMode="auto">
              <a:xfrm>
                <a:off x="6794" y="1798"/>
                <a:ext cx="126" cy="129"/>
              </a:xfrm>
              <a:custGeom>
                <a:avLst/>
                <a:gdLst>
                  <a:gd name="T0" fmla="*/ 128 w 63"/>
                  <a:gd name="T1" fmla="*/ 0 h 64"/>
                  <a:gd name="T2" fmla="*/ 0 w 63"/>
                  <a:gd name="T3" fmla="*/ 131 h 64"/>
                  <a:gd name="T4" fmla="*/ 128 w 63"/>
                  <a:gd name="T5" fmla="*/ 260 h 64"/>
                  <a:gd name="T6" fmla="*/ 128 w 63"/>
                  <a:gd name="T7" fmla="*/ 260 h 64"/>
                  <a:gd name="T8" fmla="*/ 184 w 63"/>
                  <a:gd name="T9" fmla="*/ 244 h 64"/>
                  <a:gd name="T10" fmla="*/ 232 w 63"/>
                  <a:gd name="T11" fmla="*/ 204 h 64"/>
                  <a:gd name="T12" fmla="*/ 252 w 63"/>
                  <a:gd name="T13" fmla="*/ 131 h 64"/>
                  <a:gd name="T14" fmla="*/ 236 w 63"/>
                  <a:gd name="T15" fmla="*/ 69 h 64"/>
                  <a:gd name="T16" fmla="*/ 188 w 63"/>
                  <a:gd name="T17" fmla="*/ 16 h 64"/>
                  <a:gd name="T18" fmla="*/ 128 w 63"/>
                  <a:gd name="T19" fmla="*/ 0 h 64"/>
                  <a:gd name="T20" fmla="*/ 128 w 63"/>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4">
                    <a:moveTo>
                      <a:pt x="32" y="0"/>
                    </a:moveTo>
                    <a:cubicBezTo>
                      <a:pt x="15" y="0"/>
                      <a:pt x="0" y="15"/>
                      <a:pt x="0" y="32"/>
                    </a:cubicBezTo>
                    <a:cubicBezTo>
                      <a:pt x="0" y="49"/>
                      <a:pt x="14" y="64"/>
                      <a:pt x="32" y="64"/>
                    </a:cubicBezTo>
                    <a:cubicBezTo>
                      <a:pt x="32" y="64"/>
                      <a:pt x="32" y="64"/>
                      <a:pt x="32" y="64"/>
                    </a:cubicBezTo>
                    <a:cubicBezTo>
                      <a:pt x="37" y="64"/>
                      <a:pt x="42" y="62"/>
                      <a:pt x="46" y="60"/>
                    </a:cubicBezTo>
                    <a:cubicBezTo>
                      <a:pt x="49" y="56"/>
                      <a:pt x="53" y="52"/>
                      <a:pt x="58" y="50"/>
                    </a:cubicBezTo>
                    <a:cubicBezTo>
                      <a:pt x="61" y="45"/>
                      <a:pt x="63" y="38"/>
                      <a:pt x="63" y="32"/>
                    </a:cubicBezTo>
                    <a:cubicBezTo>
                      <a:pt x="63" y="26"/>
                      <a:pt x="62" y="21"/>
                      <a:pt x="59" y="17"/>
                    </a:cubicBezTo>
                    <a:cubicBezTo>
                      <a:pt x="56" y="11"/>
                      <a:pt x="52" y="7"/>
                      <a:pt x="47" y="4"/>
                    </a:cubicBezTo>
                    <a:cubicBezTo>
                      <a:pt x="43" y="2"/>
                      <a:pt x="37"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485" name="Freeform 3347"/>
              <p:cNvSpPr>
                <a:spLocks/>
              </p:cNvSpPr>
              <p:nvPr userDrawn="1"/>
            </p:nvSpPr>
            <p:spPr bwMode="auto">
              <a:xfrm>
                <a:off x="6874" y="1888"/>
                <a:ext cx="138" cy="141"/>
              </a:xfrm>
              <a:custGeom>
                <a:avLst/>
                <a:gdLst>
                  <a:gd name="T0" fmla="*/ 140 w 69"/>
                  <a:gd name="T1" fmla="*/ 0 h 70"/>
                  <a:gd name="T2" fmla="*/ 72 w 69"/>
                  <a:gd name="T3" fmla="*/ 20 h 70"/>
                  <a:gd name="T4" fmla="*/ 24 w 69"/>
                  <a:gd name="T5" fmla="*/ 60 h 70"/>
                  <a:gd name="T6" fmla="*/ 0 w 69"/>
                  <a:gd name="T7" fmla="*/ 143 h 70"/>
                  <a:gd name="T8" fmla="*/ 4 w 69"/>
                  <a:gd name="T9" fmla="*/ 183 h 70"/>
                  <a:gd name="T10" fmla="*/ 100 w 69"/>
                  <a:gd name="T11" fmla="*/ 280 h 70"/>
                  <a:gd name="T12" fmla="*/ 136 w 69"/>
                  <a:gd name="T13" fmla="*/ 284 h 70"/>
                  <a:gd name="T14" fmla="*/ 140 w 69"/>
                  <a:gd name="T15" fmla="*/ 284 h 70"/>
                  <a:gd name="T16" fmla="*/ 184 w 69"/>
                  <a:gd name="T17" fmla="*/ 276 h 70"/>
                  <a:gd name="T18" fmla="*/ 276 w 69"/>
                  <a:gd name="T19" fmla="*/ 175 h 70"/>
                  <a:gd name="T20" fmla="*/ 276 w 69"/>
                  <a:gd name="T21" fmla="*/ 143 h 70"/>
                  <a:gd name="T22" fmla="*/ 256 w 69"/>
                  <a:gd name="T23" fmla="*/ 64 h 70"/>
                  <a:gd name="T24" fmla="*/ 216 w 69"/>
                  <a:gd name="T25" fmla="*/ 24 h 70"/>
                  <a:gd name="T26" fmla="*/ 140 w 69"/>
                  <a:gd name="T27" fmla="*/ 0 h 70"/>
                  <a:gd name="T28" fmla="*/ 140 w 6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70">
                    <a:moveTo>
                      <a:pt x="35" y="0"/>
                    </a:moveTo>
                    <a:cubicBezTo>
                      <a:pt x="28" y="0"/>
                      <a:pt x="23" y="2"/>
                      <a:pt x="18" y="5"/>
                    </a:cubicBezTo>
                    <a:cubicBezTo>
                      <a:pt x="13" y="7"/>
                      <a:pt x="9" y="11"/>
                      <a:pt x="6" y="15"/>
                    </a:cubicBezTo>
                    <a:cubicBezTo>
                      <a:pt x="2" y="21"/>
                      <a:pt x="0" y="28"/>
                      <a:pt x="0" y="35"/>
                    </a:cubicBezTo>
                    <a:cubicBezTo>
                      <a:pt x="0" y="38"/>
                      <a:pt x="0" y="42"/>
                      <a:pt x="1" y="45"/>
                    </a:cubicBezTo>
                    <a:cubicBezTo>
                      <a:pt x="13" y="48"/>
                      <a:pt x="22" y="57"/>
                      <a:pt x="25" y="69"/>
                    </a:cubicBezTo>
                    <a:cubicBezTo>
                      <a:pt x="28" y="70"/>
                      <a:pt x="31" y="70"/>
                      <a:pt x="34" y="70"/>
                    </a:cubicBezTo>
                    <a:cubicBezTo>
                      <a:pt x="34" y="70"/>
                      <a:pt x="35" y="70"/>
                      <a:pt x="35" y="70"/>
                    </a:cubicBezTo>
                    <a:cubicBezTo>
                      <a:pt x="39" y="70"/>
                      <a:pt x="42" y="70"/>
                      <a:pt x="46" y="68"/>
                    </a:cubicBezTo>
                    <a:cubicBezTo>
                      <a:pt x="49" y="57"/>
                      <a:pt x="58" y="47"/>
                      <a:pt x="69" y="43"/>
                    </a:cubicBezTo>
                    <a:cubicBezTo>
                      <a:pt x="69" y="41"/>
                      <a:pt x="69" y="38"/>
                      <a:pt x="69" y="35"/>
                    </a:cubicBezTo>
                    <a:cubicBezTo>
                      <a:pt x="69" y="28"/>
                      <a:pt x="67" y="22"/>
                      <a:pt x="64" y="16"/>
                    </a:cubicBezTo>
                    <a:cubicBezTo>
                      <a:pt x="61" y="12"/>
                      <a:pt x="58" y="9"/>
                      <a:pt x="54" y="6"/>
                    </a:cubicBezTo>
                    <a:cubicBezTo>
                      <a:pt x="48" y="3"/>
                      <a:pt x="42"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486" name="Freeform 3348"/>
              <p:cNvSpPr>
                <a:spLocks/>
              </p:cNvSpPr>
              <p:nvPr userDrawn="1"/>
            </p:nvSpPr>
            <p:spPr bwMode="auto">
              <a:xfrm>
                <a:off x="6964" y="1969"/>
                <a:ext cx="152" cy="154"/>
              </a:xfrm>
              <a:custGeom>
                <a:avLst/>
                <a:gdLst>
                  <a:gd name="T0" fmla="*/ 152 w 76"/>
                  <a:gd name="T1" fmla="*/ 0 h 77"/>
                  <a:gd name="T2" fmla="*/ 96 w 76"/>
                  <a:gd name="T3" fmla="*/ 12 h 77"/>
                  <a:gd name="T4" fmla="*/ 4 w 76"/>
                  <a:gd name="T5" fmla="*/ 112 h 77"/>
                  <a:gd name="T6" fmla="*/ 0 w 76"/>
                  <a:gd name="T7" fmla="*/ 152 h 77"/>
                  <a:gd name="T8" fmla="*/ 8 w 76"/>
                  <a:gd name="T9" fmla="*/ 204 h 77"/>
                  <a:gd name="T10" fmla="*/ 100 w 76"/>
                  <a:gd name="T11" fmla="*/ 300 h 77"/>
                  <a:gd name="T12" fmla="*/ 152 w 76"/>
                  <a:gd name="T13" fmla="*/ 308 h 77"/>
                  <a:gd name="T14" fmla="*/ 152 w 76"/>
                  <a:gd name="T15" fmla="*/ 308 h 77"/>
                  <a:gd name="T16" fmla="*/ 164 w 76"/>
                  <a:gd name="T17" fmla="*/ 308 h 77"/>
                  <a:gd name="T18" fmla="*/ 300 w 76"/>
                  <a:gd name="T19" fmla="*/ 184 h 77"/>
                  <a:gd name="T20" fmla="*/ 304 w 76"/>
                  <a:gd name="T21" fmla="*/ 156 h 77"/>
                  <a:gd name="T22" fmla="*/ 304 w 76"/>
                  <a:gd name="T23" fmla="*/ 136 h 77"/>
                  <a:gd name="T24" fmla="*/ 172 w 76"/>
                  <a:gd name="T25" fmla="*/ 4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3" y="0"/>
                      <a:pt x="28" y="1"/>
                      <a:pt x="24" y="3"/>
                    </a:cubicBezTo>
                    <a:cubicBezTo>
                      <a:pt x="13" y="7"/>
                      <a:pt x="4" y="17"/>
                      <a:pt x="1" y="28"/>
                    </a:cubicBezTo>
                    <a:cubicBezTo>
                      <a:pt x="0" y="32"/>
                      <a:pt x="0" y="35"/>
                      <a:pt x="0" y="38"/>
                    </a:cubicBezTo>
                    <a:cubicBezTo>
                      <a:pt x="0" y="43"/>
                      <a:pt x="0" y="47"/>
                      <a:pt x="2" y="51"/>
                    </a:cubicBezTo>
                    <a:cubicBezTo>
                      <a:pt x="13" y="54"/>
                      <a:pt x="22" y="63"/>
                      <a:pt x="25" y="75"/>
                    </a:cubicBezTo>
                    <a:cubicBezTo>
                      <a:pt x="29" y="76"/>
                      <a:pt x="33" y="77"/>
                      <a:pt x="38" y="77"/>
                    </a:cubicBezTo>
                    <a:cubicBezTo>
                      <a:pt x="38" y="77"/>
                      <a:pt x="38" y="77"/>
                      <a:pt x="38" y="77"/>
                    </a:cubicBezTo>
                    <a:cubicBezTo>
                      <a:pt x="39" y="77"/>
                      <a:pt x="40" y="77"/>
                      <a:pt x="41" y="77"/>
                    </a:cubicBezTo>
                    <a:cubicBezTo>
                      <a:pt x="45" y="61"/>
                      <a:pt x="59" y="48"/>
                      <a:pt x="75" y="46"/>
                    </a:cubicBezTo>
                    <a:cubicBezTo>
                      <a:pt x="76" y="44"/>
                      <a:pt x="76" y="41"/>
                      <a:pt x="76" y="39"/>
                    </a:cubicBezTo>
                    <a:cubicBezTo>
                      <a:pt x="76" y="37"/>
                      <a:pt x="76" y="35"/>
                      <a:pt x="76" y="34"/>
                    </a:cubicBezTo>
                    <a:cubicBezTo>
                      <a:pt x="74" y="17"/>
                      <a:pt x="60" y="3"/>
                      <a:pt x="43" y="1"/>
                    </a:cubicBezTo>
                    <a:cubicBezTo>
                      <a:pt x="41" y="0"/>
                      <a:pt x="39"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487" name="Freeform 3349"/>
              <p:cNvSpPr>
                <a:spLocks/>
              </p:cNvSpPr>
              <p:nvPr userDrawn="1"/>
            </p:nvSpPr>
            <p:spPr bwMode="auto">
              <a:xfrm>
                <a:off x="7042" y="2061"/>
                <a:ext cx="110" cy="164"/>
              </a:xfrm>
              <a:custGeom>
                <a:avLst/>
                <a:gdLst>
                  <a:gd name="T0" fmla="*/ 168 w 55"/>
                  <a:gd name="T1" fmla="*/ 0 h 82"/>
                  <a:gd name="T2" fmla="*/ 144 w 55"/>
                  <a:gd name="T3" fmla="*/ 0 h 82"/>
                  <a:gd name="T4" fmla="*/ 8 w 55"/>
                  <a:gd name="T5" fmla="*/ 124 h 82"/>
                  <a:gd name="T6" fmla="*/ 0 w 55"/>
                  <a:gd name="T7" fmla="*/ 164 h 82"/>
                  <a:gd name="T8" fmla="*/ 0 w 55"/>
                  <a:gd name="T9" fmla="*/ 168 h 82"/>
                  <a:gd name="T10" fmla="*/ 160 w 55"/>
                  <a:gd name="T11" fmla="*/ 328 h 82"/>
                  <a:gd name="T12" fmla="*/ 168 w 55"/>
                  <a:gd name="T13" fmla="*/ 328 h 82"/>
                  <a:gd name="T14" fmla="*/ 168 w 55"/>
                  <a:gd name="T15" fmla="*/ 328 h 82"/>
                  <a:gd name="T16" fmla="*/ 168 w 55"/>
                  <a:gd name="T17" fmla="*/ 328 h 82"/>
                  <a:gd name="T18" fmla="*/ 168 w 55"/>
                  <a:gd name="T19" fmla="*/ 328 h 82"/>
                  <a:gd name="T20" fmla="*/ 220 w 55"/>
                  <a:gd name="T21" fmla="*/ 320 h 82"/>
                  <a:gd name="T22" fmla="*/ 220 w 55"/>
                  <a:gd name="T23" fmla="*/ 8 h 82"/>
                  <a:gd name="T24" fmla="*/ 168 w 55"/>
                  <a:gd name="T25" fmla="*/ 0 h 82"/>
                  <a:gd name="T26" fmla="*/ 168 w 55"/>
                  <a:gd name="T27" fmla="*/ 0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82">
                    <a:moveTo>
                      <a:pt x="42" y="0"/>
                    </a:moveTo>
                    <a:cubicBezTo>
                      <a:pt x="40" y="0"/>
                      <a:pt x="38" y="0"/>
                      <a:pt x="36" y="0"/>
                    </a:cubicBezTo>
                    <a:cubicBezTo>
                      <a:pt x="20" y="2"/>
                      <a:pt x="6" y="15"/>
                      <a:pt x="2" y="31"/>
                    </a:cubicBezTo>
                    <a:cubicBezTo>
                      <a:pt x="1" y="34"/>
                      <a:pt x="0" y="37"/>
                      <a:pt x="0" y="41"/>
                    </a:cubicBezTo>
                    <a:cubicBezTo>
                      <a:pt x="0" y="41"/>
                      <a:pt x="0" y="42"/>
                      <a:pt x="0" y="42"/>
                    </a:cubicBezTo>
                    <a:cubicBezTo>
                      <a:pt x="22" y="43"/>
                      <a:pt x="39" y="61"/>
                      <a:pt x="40" y="82"/>
                    </a:cubicBezTo>
                    <a:cubicBezTo>
                      <a:pt x="40" y="82"/>
                      <a:pt x="41" y="82"/>
                      <a:pt x="42" y="82"/>
                    </a:cubicBezTo>
                    <a:cubicBezTo>
                      <a:pt x="42" y="82"/>
                      <a:pt x="42" y="82"/>
                      <a:pt x="42" y="82"/>
                    </a:cubicBezTo>
                    <a:cubicBezTo>
                      <a:pt x="42" y="82"/>
                      <a:pt x="42" y="82"/>
                      <a:pt x="42" y="82"/>
                    </a:cubicBezTo>
                    <a:cubicBezTo>
                      <a:pt x="42" y="82"/>
                      <a:pt x="42" y="82"/>
                      <a:pt x="42" y="82"/>
                    </a:cubicBezTo>
                    <a:cubicBezTo>
                      <a:pt x="46" y="82"/>
                      <a:pt x="51" y="82"/>
                      <a:pt x="55" y="80"/>
                    </a:cubicBezTo>
                    <a:cubicBezTo>
                      <a:pt x="55" y="2"/>
                      <a:pt x="55" y="2"/>
                      <a:pt x="55" y="2"/>
                    </a:cubicBezTo>
                    <a:cubicBezTo>
                      <a:pt x="51" y="0"/>
                      <a:pt x="46" y="0"/>
                      <a:pt x="42" y="0"/>
                    </a:cubicBezTo>
                    <a:cubicBezTo>
                      <a:pt x="42" y="0"/>
                      <a:pt x="42" y="0"/>
                      <a:pt x="42" y="0"/>
                    </a:cubicBezTo>
                  </a:path>
                </a:pathLst>
              </a:custGeom>
              <a:solidFill>
                <a:srgbClr val="E8E8E8"/>
              </a:solidFill>
              <a:ln w="9525">
                <a:solidFill>
                  <a:srgbClr val="E8E8E8"/>
                </a:solidFill>
                <a:round/>
                <a:headEnd/>
                <a:tailEnd/>
              </a:ln>
            </p:spPr>
            <p:txBody>
              <a:bodyPr/>
              <a:lstStyle/>
              <a:p>
                <a:endParaRPr lang="en-GB" dirty="0"/>
              </a:p>
            </p:txBody>
          </p:sp>
          <p:sp>
            <p:nvSpPr>
              <p:cNvPr id="1488" name="Freeform 3350"/>
              <p:cNvSpPr>
                <a:spLocks/>
              </p:cNvSpPr>
              <p:nvPr userDrawn="1"/>
            </p:nvSpPr>
            <p:spPr bwMode="auto">
              <a:xfrm>
                <a:off x="5760" y="941"/>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1"/>
                      <a:pt x="0" y="2"/>
                    </a:cubicBezTo>
                    <a:cubicBezTo>
                      <a:pt x="0" y="3"/>
                      <a:pt x="1" y="3"/>
                      <a:pt x="2" y="3"/>
                    </a:cubicBezTo>
                    <a:cubicBezTo>
                      <a:pt x="2" y="3"/>
                      <a:pt x="2" y="3"/>
                      <a:pt x="2" y="3"/>
                    </a:cubicBezTo>
                    <a:cubicBezTo>
                      <a:pt x="3" y="3"/>
                      <a:pt x="3" y="3"/>
                      <a:pt x="3" y="2"/>
                    </a:cubicBezTo>
                    <a:cubicBezTo>
                      <a:pt x="3"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489" name="Freeform 3351"/>
              <p:cNvSpPr>
                <a:spLocks/>
              </p:cNvSpPr>
              <p:nvPr userDrawn="1"/>
            </p:nvSpPr>
            <p:spPr bwMode="auto">
              <a:xfrm>
                <a:off x="5842" y="1033"/>
                <a:ext cx="14" cy="16"/>
              </a:xfrm>
              <a:custGeom>
                <a:avLst/>
                <a:gdLst>
                  <a:gd name="T0" fmla="*/ 16 w 7"/>
                  <a:gd name="T1" fmla="*/ 0 h 8"/>
                  <a:gd name="T2" fmla="*/ 0 w 7"/>
                  <a:gd name="T3" fmla="*/ 16 h 8"/>
                  <a:gd name="T4" fmla="*/ 16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1" y="0"/>
                      <a:pt x="0" y="2"/>
                      <a:pt x="0" y="4"/>
                    </a:cubicBezTo>
                    <a:cubicBezTo>
                      <a:pt x="0" y="6"/>
                      <a:pt x="1" y="8"/>
                      <a:pt x="4" y="8"/>
                    </a:cubicBezTo>
                    <a:cubicBezTo>
                      <a:pt x="4" y="8"/>
                      <a:pt x="4" y="8"/>
                      <a:pt x="4" y="8"/>
                    </a:cubicBezTo>
                    <a:cubicBezTo>
                      <a:pt x="6" y="8"/>
                      <a:pt x="7" y="6"/>
                      <a:pt x="7" y="4"/>
                    </a:cubicBezTo>
                    <a:cubicBezTo>
                      <a:pt x="7"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490" name="Freeform 3352"/>
              <p:cNvSpPr>
                <a:spLocks/>
              </p:cNvSpPr>
              <p:nvPr userDrawn="1"/>
            </p:nvSpPr>
            <p:spPr bwMode="auto">
              <a:xfrm>
                <a:off x="5934" y="1117"/>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5"/>
                    </a:cubicBezTo>
                    <a:cubicBezTo>
                      <a:pt x="0" y="9"/>
                      <a:pt x="3" y="11"/>
                      <a:pt x="6" y="11"/>
                    </a:cubicBezTo>
                    <a:cubicBezTo>
                      <a:pt x="6" y="11"/>
                      <a:pt x="6" y="11"/>
                      <a:pt x="6" y="11"/>
                    </a:cubicBezTo>
                    <a:cubicBezTo>
                      <a:pt x="9" y="11"/>
                      <a:pt x="11" y="9"/>
                      <a:pt x="11" y="5"/>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491" name="Freeform 3353"/>
              <p:cNvSpPr>
                <a:spLocks/>
              </p:cNvSpPr>
              <p:nvPr userDrawn="1"/>
            </p:nvSpPr>
            <p:spPr bwMode="auto">
              <a:xfrm>
                <a:off x="6016" y="1209"/>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3"/>
                      <a:pt x="0" y="8"/>
                    </a:cubicBezTo>
                    <a:cubicBezTo>
                      <a:pt x="0" y="12"/>
                      <a:pt x="3"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492" name="Freeform 3354"/>
              <p:cNvSpPr>
                <a:spLocks/>
              </p:cNvSpPr>
              <p:nvPr userDrawn="1"/>
            </p:nvSpPr>
            <p:spPr bwMode="auto">
              <a:xfrm>
                <a:off x="6108" y="1292"/>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493" name="Freeform 3355"/>
              <p:cNvSpPr>
                <a:spLocks/>
              </p:cNvSpPr>
              <p:nvPr userDrawn="1"/>
            </p:nvSpPr>
            <p:spPr bwMode="auto">
              <a:xfrm>
                <a:off x="6188" y="1382"/>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1"/>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494" name="Freeform 3356"/>
              <p:cNvSpPr>
                <a:spLocks/>
              </p:cNvSpPr>
              <p:nvPr userDrawn="1"/>
            </p:nvSpPr>
            <p:spPr bwMode="auto">
              <a:xfrm>
                <a:off x="6278" y="1462"/>
                <a:ext cx="64" cy="66"/>
              </a:xfrm>
              <a:custGeom>
                <a:avLst/>
                <a:gdLst>
                  <a:gd name="T0" fmla="*/ 64 w 32"/>
                  <a:gd name="T1" fmla="*/ 0 h 33"/>
                  <a:gd name="T2" fmla="*/ 0 w 32"/>
                  <a:gd name="T3" fmla="*/ 64 h 33"/>
                  <a:gd name="T4" fmla="*/ 64 w 32"/>
                  <a:gd name="T5" fmla="*/ 132 h 33"/>
                  <a:gd name="T6" fmla="*/ 64 w 32"/>
                  <a:gd name="T7" fmla="*/ 132 h 33"/>
                  <a:gd name="T8" fmla="*/ 128 w 32"/>
                  <a:gd name="T9" fmla="*/ 68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6"/>
                    </a:cubicBezTo>
                    <a:cubicBezTo>
                      <a:pt x="0" y="26"/>
                      <a:pt x="7" y="33"/>
                      <a:pt x="16" y="33"/>
                    </a:cubicBezTo>
                    <a:cubicBezTo>
                      <a:pt x="16" y="33"/>
                      <a:pt x="16" y="33"/>
                      <a:pt x="16" y="33"/>
                    </a:cubicBezTo>
                    <a:cubicBezTo>
                      <a:pt x="25" y="33"/>
                      <a:pt x="32" y="26"/>
                      <a:pt x="32" y="17"/>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495" name="Freeform 3357"/>
              <p:cNvSpPr>
                <a:spLocks/>
              </p:cNvSpPr>
              <p:nvPr userDrawn="1"/>
            </p:nvSpPr>
            <p:spPr bwMode="auto">
              <a:xfrm>
                <a:off x="6358" y="1554"/>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496" name="Freeform 3358"/>
              <p:cNvSpPr>
                <a:spLocks/>
              </p:cNvSpPr>
              <p:nvPr userDrawn="1"/>
            </p:nvSpPr>
            <p:spPr bwMode="auto">
              <a:xfrm>
                <a:off x="6448" y="1634"/>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10" y="44"/>
                      <a:pt x="22" y="44"/>
                    </a:cubicBezTo>
                    <a:cubicBezTo>
                      <a:pt x="22" y="44"/>
                      <a:pt x="22" y="44"/>
                      <a:pt x="22" y="44"/>
                    </a:cubicBezTo>
                    <a:cubicBezTo>
                      <a:pt x="35" y="44"/>
                      <a:pt x="44" y="34"/>
                      <a:pt x="44" y="22"/>
                    </a:cubicBezTo>
                    <a:cubicBezTo>
                      <a:pt x="44" y="10"/>
                      <a:pt x="35"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497" name="Freeform 3359"/>
              <p:cNvSpPr>
                <a:spLocks/>
              </p:cNvSpPr>
              <p:nvPr userDrawn="1"/>
            </p:nvSpPr>
            <p:spPr bwMode="auto">
              <a:xfrm>
                <a:off x="6528" y="1724"/>
                <a:ext cx="100" cy="102"/>
              </a:xfrm>
              <a:custGeom>
                <a:avLst/>
                <a:gdLst>
                  <a:gd name="T0" fmla="*/ 100 w 50"/>
                  <a:gd name="T1" fmla="*/ 0 h 51"/>
                  <a:gd name="T2" fmla="*/ 0 w 50"/>
                  <a:gd name="T3" fmla="*/ 100 h 51"/>
                  <a:gd name="T4" fmla="*/ 100 w 50"/>
                  <a:gd name="T5" fmla="*/ 204 h 51"/>
                  <a:gd name="T6" fmla="*/ 100 w 50"/>
                  <a:gd name="T7" fmla="*/ 204 h 51"/>
                  <a:gd name="T8" fmla="*/ 200 w 50"/>
                  <a:gd name="T9" fmla="*/ 104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2"/>
                      <a:pt x="0" y="25"/>
                    </a:cubicBezTo>
                    <a:cubicBezTo>
                      <a:pt x="0" y="39"/>
                      <a:pt x="11" y="51"/>
                      <a:pt x="25" y="51"/>
                    </a:cubicBezTo>
                    <a:cubicBezTo>
                      <a:pt x="25" y="51"/>
                      <a:pt x="25" y="51"/>
                      <a:pt x="25" y="51"/>
                    </a:cubicBezTo>
                    <a:cubicBezTo>
                      <a:pt x="39" y="51"/>
                      <a:pt x="50" y="40"/>
                      <a:pt x="50" y="26"/>
                    </a:cubicBezTo>
                    <a:cubicBezTo>
                      <a:pt x="50"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498" name="Freeform 3360"/>
              <p:cNvSpPr>
                <a:spLocks/>
              </p:cNvSpPr>
              <p:nvPr userDrawn="1"/>
            </p:nvSpPr>
            <p:spPr bwMode="auto">
              <a:xfrm>
                <a:off x="6618" y="1804"/>
                <a:ext cx="114" cy="115"/>
              </a:xfrm>
              <a:custGeom>
                <a:avLst/>
                <a:gdLst>
                  <a:gd name="T0" fmla="*/ 112 w 57"/>
                  <a:gd name="T1" fmla="*/ 0 h 57"/>
                  <a:gd name="T2" fmla="*/ 0 w 57"/>
                  <a:gd name="T3" fmla="*/ 119 h 57"/>
                  <a:gd name="T4" fmla="*/ 112 w 57"/>
                  <a:gd name="T5" fmla="*/ 232 h 57"/>
                  <a:gd name="T6" fmla="*/ 112 w 57"/>
                  <a:gd name="T7" fmla="*/ 232 h 57"/>
                  <a:gd name="T8" fmla="*/ 228 w 57"/>
                  <a:gd name="T9" fmla="*/ 119 h 57"/>
                  <a:gd name="T10" fmla="*/ 112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4"/>
                      <a:pt x="57" y="29"/>
                    </a:cubicBezTo>
                    <a:cubicBezTo>
                      <a:pt x="57"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499" name="Freeform 3361"/>
              <p:cNvSpPr>
                <a:spLocks/>
              </p:cNvSpPr>
              <p:nvPr userDrawn="1"/>
            </p:nvSpPr>
            <p:spPr bwMode="auto">
              <a:xfrm>
                <a:off x="6696" y="1894"/>
                <a:ext cx="128" cy="129"/>
              </a:xfrm>
              <a:custGeom>
                <a:avLst/>
                <a:gdLst>
                  <a:gd name="T0" fmla="*/ 128 w 64"/>
                  <a:gd name="T1" fmla="*/ 0 h 64"/>
                  <a:gd name="T2" fmla="*/ 0 w 64"/>
                  <a:gd name="T3" fmla="*/ 131 h 64"/>
                  <a:gd name="T4" fmla="*/ 20 w 64"/>
                  <a:gd name="T5" fmla="*/ 191 h 64"/>
                  <a:gd name="T6" fmla="*/ 68 w 64"/>
                  <a:gd name="T7" fmla="*/ 244 h 64"/>
                  <a:gd name="T8" fmla="*/ 128 w 64"/>
                  <a:gd name="T9" fmla="*/ 260 h 64"/>
                  <a:gd name="T10" fmla="*/ 128 w 64"/>
                  <a:gd name="T11" fmla="*/ 260 h 64"/>
                  <a:gd name="T12" fmla="*/ 200 w 64"/>
                  <a:gd name="T13" fmla="*/ 236 h 64"/>
                  <a:gd name="T14" fmla="*/ 240 w 64"/>
                  <a:gd name="T15" fmla="*/ 191 h 64"/>
                  <a:gd name="T16" fmla="*/ 256 w 64"/>
                  <a:gd name="T17" fmla="*/ 131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1" y="15"/>
                      <a:pt x="0" y="32"/>
                    </a:cubicBezTo>
                    <a:cubicBezTo>
                      <a:pt x="0" y="38"/>
                      <a:pt x="2" y="43"/>
                      <a:pt x="5" y="47"/>
                    </a:cubicBezTo>
                    <a:cubicBezTo>
                      <a:pt x="10" y="50"/>
                      <a:pt x="14" y="55"/>
                      <a:pt x="17" y="60"/>
                    </a:cubicBezTo>
                    <a:cubicBezTo>
                      <a:pt x="21" y="62"/>
                      <a:pt x="27" y="64"/>
                      <a:pt x="32" y="64"/>
                    </a:cubicBezTo>
                    <a:cubicBezTo>
                      <a:pt x="32" y="64"/>
                      <a:pt x="32" y="64"/>
                      <a:pt x="32" y="64"/>
                    </a:cubicBezTo>
                    <a:cubicBezTo>
                      <a:pt x="39" y="64"/>
                      <a:pt x="45" y="62"/>
                      <a:pt x="50" y="58"/>
                    </a:cubicBezTo>
                    <a:cubicBezTo>
                      <a:pt x="52" y="54"/>
                      <a:pt x="56" y="50"/>
                      <a:pt x="60" y="47"/>
                    </a:cubicBezTo>
                    <a:cubicBezTo>
                      <a:pt x="63" y="42"/>
                      <a:pt x="64" y="37"/>
                      <a:pt x="64" y="32"/>
                    </a:cubicBezTo>
                    <a:cubicBezTo>
                      <a:pt x="64" y="15"/>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500" name="Freeform 3362"/>
              <p:cNvSpPr>
                <a:spLocks/>
              </p:cNvSpPr>
              <p:nvPr userDrawn="1"/>
            </p:nvSpPr>
            <p:spPr bwMode="auto">
              <a:xfrm>
                <a:off x="6788" y="1975"/>
                <a:ext cx="138" cy="140"/>
              </a:xfrm>
              <a:custGeom>
                <a:avLst/>
                <a:gdLst>
                  <a:gd name="T0" fmla="*/ 136 w 69"/>
                  <a:gd name="T1" fmla="*/ 0 h 70"/>
                  <a:gd name="T2" fmla="*/ 56 w 69"/>
                  <a:gd name="T3" fmla="*/ 28 h 70"/>
                  <a:gd name="T4" fmla="*/ 16 w 69"/>
                  <a:gd name="T5" fmla="*/ 72 h 70"/>
                  <a:gd name="T6" fmla="*/ 0 w 69"/>
                  <a:gd name="T7" fmla="*/ 140 h 70"/>
                  <a:gd name="T8" fmla="*/ 20 w 69"/>
                  <a:gd name="T9" fmla="*/ 216 h 70"/>
                  <a:gd name="T10" fmla="*/ 60 w 69"/>
                  <a:gd name="T11" fmla="*/ 256 h 70"/>
                  <a:gd name="T12" fmla="*/ 136 w 69"/>
                  <a:gd name="T13" fmla="*/ 280 h 70"/>
                  <a:gd name="T14" fmla="*/ 136 w 69"/>
                  <a:gd name="T15" fmla="*/ 280 h 70"/>
                  <a:gd name="T16" fmla="*/ 168 w 69"/>
                  <a:gd name="T17" fmla="*/ 276 h 70"/>
                  <a:gd name="T18" fmla="*/ 268 w 69"/>
                  <a:gd name="T19" fmla="*/ 188 h 70"/>
                  <a:gd name="T20" fmla="*/ 276 w 69"/>
                  <a:gd name="T21" fmla="*/ 140 h 70"/>
                  <a:gd name="T22" fmla="*/ 272 w 69"/>
                  <a:gd name="T23" fmla="*/ 104 h 70"/>
                  <a:gd name="T24" fmla="*/ 176 w 69"/>
                  <a:gd name="T25" fmla="*/ 8 h 70"/>
                  <a:gd name="T26" fmla="*/ 140 w 69"/>
                  <a:gd name="T27" fmla="*/ 0 h 70"/>
                  <a:gd name="T28" fmla="*/ 136 w 6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70">
                    <a:moveTo>
                      <a:pt x="34" y="0"/>
                    </a:moveTo>
                    <a:cubicBezTo>
                      <a:pt x="27" y="0"/>
                      <a:pt x="20" y="3"/>
                      <a:pt x="14" y="7"/>
                    </a:cubicBezTo>
                    <a:cubicBezTo>
                      <a:pt x="10" y="10"/>
                      <a:pt x="6" y="14"/>
                      <a:pt x="4" y="18"/>
                    </a:cubicBezTo>
                    <a:cubicBezTo>
                      <a:pt x="1" y="23"/>
                      <a:pt x="0" y="29"/>
                      <a:pt x="0" y="35"/>
                    </a:cubicBezTo>
                    <a:cubicBezTo>
                      <a:pt x="0" y="42"/>
                      <a:pt x="2" y="49"/>
                      <a:pt x="5" y="54"/>
                    </a:cubicBezTo>
                    <a:cubicBezTo>
                      <a:pt x="9" y="57"/>
                      <a:pt x="13" y="60"/>
                      <a:pt x="15" y="64"/>
                    </a:cubicBezTo>
                    <a:cubicBezTo>
                      <a:pt x="21" y="68"/>
                      <a:pt x="27" y="70"/>
                      <a:pt x="34" y="70"/>
                    </a:cubicBezTo>
                    <a:cubicBezTo>
                      <a:pt x="34" y="70"/>
                      <a:pt x="34" y="70"/>
                      <a:pt x="34" y="70"/>
                    </a:cubicBezTo>
                    <a:cubicBezTo>
                      <a:pt x="37" y="70"/>
                      <a:pt x="40" y="70"/>
                      <a:pt x="42" y="69"/>
                    </a:cubicBezTo>
                    <a:cubicBezTo>
                      <a:pt x="46" y="58"/>
                      <a:pt x="56" y="50"/>
                      <a:pt x="67" y="47"/>
                    </a:cubicBezTo>
                    <a:cubicBezTo>
                      <a:pt x="69" y="43"/>
                      <a:pt x="69" y="39"/>
                      <a:pt x="69" y="35"/>
                    </a:cubicBezTo>
                    <a:cubicBezTo>
                      <a:pt x="69" y="32"/>
                      <a:pt x="69" y="29"/>
                      <a:pt x="68" y="26"/>
                    </a:cubicBezTo>
                    <a:cubicBezTo>
                      <a:pt x="65" y="14"/>
                      <a:pt x="56" y="5"/>
                      <a:pt x="44" y="2"/>
                    </a:cubicBezTo>
                    <a:cubicBezTo>
                      <a:pt x="41" y="1"/>
                      <a:pt x="38" y="0"/>
                      <a:pt x="35" y="0"/>
                    </a:cubicBezTo>
                    <a:cubicBezTo>
                      <a:pt x="35"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501" name="Freeform 3363"/>
              <p:cNvSpPr>
                <a:spLocks/>
              </p:cNvSpPr>
              <p:nvPr userDrawn="1"/>
            </p:nvSpPr>
            <p:spPr bwMode="auto">
              <a:xfrm>
                <a:off x="6866" y="2067"/>
                <a:ext cx="152" cy="152"/>
              </a:xfrm>
              <a:custGeom>
                <a:avLst/>
                <a:gdLst>
                  <a:gd name="T0" fmla="*/ 152 w 76"/>
                  <a:gd name="T1" fmla="*/ 0 h 76"/>
                  <a:gd name="T2" fmla="*/ 112 w 76"/>
                  <a:gd name="T3" fmla="*/ 4 h 76"/>
                  <a:gd name="T4" fmla="*/ 12 w 76"/>
                  <a:gd name="T5" fmla="*/ 92 h 76"/>
                  <a:gd name="T6" fmla="*/ 0 w 76"/>
                  <a:gd name="T7" fmla="*/ 152 h 76"/>
                  <a:gd name="T8" fmla="*/ 4 w 76"/>
                  <a:gd name="T9" fmla="*/ 172 h 76"/>
                  <a:gd name="T10" fmla="*/ 132 w 76"/>
                  <a:gd name="T11" fmla="*/ 300 h 76"/>
                  <a:gd name="T12" fmla="*/ 152 w 76"/>
                  <a:gd name="T13" fmla="*/ 304 h 76"/>
                  <a:gd name="T14" fmla="*/ 152 w 76"/>
                  <a:gd name="T15" fmla="*/ 304 h 76"/>
                  <a:gd name="T16" fmla="*/ 184 w 76"/>
                  <a:gd name="T17" fmla="*/ 300 h 76"/>
                  <a:gd name="T18" fmla="*/ 304 w 76"/>
                  <a:gd name="T19" fmla="*/ 164 h 76"/>
                  <a:gd name="T20" fmla="*/ 304 w 76"/>
                  <a:gd name="T21" fmla="*/ 152 h 76"/>
                  <a:gd name="T22" fmla="*/ 296 w 76"/>
                  <a:gd name="T23" fmla="*/ 104 h 76"/>
                  <a:gd name="T24" fmla="*/ 204 w 76"/>
                  <a:gd name="T25" fmla="*/ 8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5" y="0"/>
                      <a:pt x="32" y="0"/>
                      <a:pt x="28" y="1"/>
                    </a:cubicBezTo>
                    <a:cubicBezTo>
                      <a:pt x="17" y="4"/>
                      <a:pt x="7" y="12"/>
                      <a:pt x="3" y="23"/>
                    </a:cubicBezTo>
                    <a:cubicBezTo>
                      <a:pt x="1" y="28"/>
                      <a:pt x="0" y="33"/>
                      <a:pt x="0" y="38"/>
                    </a:cubicBezTo>
                    <a:cubicBezTo>
                      <a:pt x="0" y="39"/>
                      <a:pt x="0" y="41"/>
                      <a:pt x="1" y="43"/>
                    </a:cubicBezTo>
                    <a:cubicBezTo>
                      <a:pt x="17" y="45"/>
                      <a:pt x="31" y="59"/>
                      <a:pt x="33" y="75"/>
                    </a:cubicBezTo>
                    <a:cubicBezTo>
                      <a:pt x="35" y="76"/>
                      <a:pt x="36" y="76"/>
                      <a:pt x="38" y="76"/>
                    </a:cubicBezTo>
                    <a:cubicBezTo>
                      <a:pt x="38" y="76"/>
                      <a:pt x="38" y="76"/>
                      <a:pt x="38" y="76"/>
                    </a:cubicBezTo>
                    <a:cubicBezTo>
                      <a:pt x="41" y="76"/>
                      <a:pt x="43" y="76"/>
                      <a:pt x="46" y="75"/>
                    </a:cubicBezTo>
                    <a:cubicBezTo>
                      <a:pt x="48" y="59"/>
                      <a:pt x="60" y="45"/>
                      <a:pt x="76" y="41"/>
                    </a:cubicBezTo>
                    <a:cubicBezTo>
                      <a:pt x="76" y="40"/>
                      <a:pt x="76" y="39"/>
                      <a:pt x="76" y="38"/>
                    </a:cubicBezTo>
                    <a:cubicBezTo>
                      <a:pt x="76" y="34"/>
                      <a:pt x="76" y="29"/>
                      <a:pt x="74" y="26"/>
                    </a:cubicBezTo>
                    <a:cubicBezTo>
                      <a:pt x="71" y="14"/>
                      <a:pt x="62" y="5"/>
                      <a:pt x="51" y="2"/>
                    </a:cubicBezTo>
                    <a:cubicBezTo>
                      <a:pt x="47" y="0"/>
                      <a:pt x="43"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502" name="Freeform 3364"/>
              <p:cNvSpPr>
                <a:spLocks/>
              </p:cNvSpPr>
              <p:nvPr userDrawn="1"/>
            </p:nvSpPr>
            <p:spPr bwMode="auto">
              <a:xfrm>
                <a:off x="6956" y="2145"/>
                <a:ext cx="166" cy="166"/>
              </a:xfrm>
              <a:custGeom>
                <a:avLst/>
                <a:gdLst>
                  <a:gd name="T0" fmla="*/ 168 w 83"/>
                  <a:gd name="T1" fmla="*/ 0 h 83"/>
                  <a:gd name="T2" fmla="*/ 124 w 83"/>
                  <a:gd name="T3" fmla="*/ 8 h 83"/>
                  <a:gd name="T4" fmla="*/ 4 w 83"/>
                  <a:gd name="T5" fmla="*/ 144 h 83"/>
                  <a:gd name="T6" fmla="*/ 0 w 83"/>
                  <a:gd name="T7" fmla="*/ 168 h 83"/>
                  <a:gd name="T8" fmla="*/ 0 w 83"/>
                  <a:gd name="T9" fmla="*/ 176 h 83"/>
                  <a:gd name="T10" fmla="*/ 136 w 83"/>
                  <a:gd name="T11" fmla="*/ 332 h 83"/>
                  <a:gd name="T12" fmla="*/ 160 w 83"/>
                  <a:gd name="T13" fmla="*/ 332 h 83"/>
                  <a:gd name="T14" fmla="*/ 332 w 83"/>
                  <a:gd name="T15" fmla="*/ 160 h 83"/>
                  <a:gd name="T16" fmla="*/ 332 w 83"/>
                  <a:gd name="T17" fmla="*/ 160 h 83"/>
                  <a:gd name="T18" fmla="*/ 172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5" y="1"/>
                      <a:pt x="31" y="2"/>
                    </a:cubicBezTo>
                    <a:cubicBezTo>
                      <a:pt x="15" y="6"/>
                      <a:pt x="3" y="20"/>
                      <a:pt x="1" y="36"/>
                    </a:cubicBezTo>
                    <a:cubicBezTo>
                      <a:pt x="0" y="38"/>
                      <a:pt x="0" y="40"/>
                      <a:pt x="0" y="42"/>
                    </a:cubicBezTo>
                    <a:cubicBezTo>
                      <a:pt x="0" y="42"/>
                      <a:pt x="0" y="43"/>
                      <a:pt x="0" y="44"/>
                    </a:cubicBezTo>
                    <a:cubicBezTo>
                      <a:pt x="19" y="47"/>
                      <a:pt x="33" y="63"/>
                      <a:pt x="34" y="83"/>
                    </a:cubicBezTo>
                    <a:cubicBezTo>
                      <a:pt x="36" y="83"/>
                      <a:pt x="38" y="83"/>
                      <a:pt x="40" y="83"/>
                    </a:cubicBezTo>
                    <a:cubicBezTo>
                      <a:pt x="41" y="60"/>
                      <a:pt x="60" y="41"/>
                      <a:pt x="83" y="40"/>
                    </a:cubicBezTo>
                    <a:cubicBezTo>
                      <a:pt x="83" y="40"/>
                      <a:pt x="83" y="40"/>
                      <a:pt x="83" y="40"/>
                    </a:cubicBezTo>
                    <a:cubicBezTo>
                      <a:pt x="82" y="19"/>
                      <a:pt x="65" y="1"/>
                      <a:pt x="43" y="0"/>
                    </a:cubicBezTo>
                    <a:cubicBezTo>
                      <a:pt x="43" y="0"/>
                      <a:pt x="42" y="0"/>
                      <a:pt x="42" y="0"/>
                    </a:cubicBezTo>
                    <a:cubicBezTo>
                      <a:pt x="42" y="0"/>
                      <a:pt x="42" y="0"/>
                      <a:pt x="42" y="0"/>
                    </a:cubicBezTo>
                  </a:path>
                </a:pathLst>
              </a:custGeom>
              <a:solidFill>
                <a:srgbClr val="E8E8E8"/>
              </a:solidFill>
              <a:ln w="9525">
                <a:solidFill>
                  <a:srgbClr val="E8E8E8"/>
                </a:solidFill>
                <a:round/>
                <a:headEnd/>
                <a:tailEnd/>
              </a:ln>
            </p:spPr>
            <p:txBody>
              <a:bodyPr/>
              <a:lstStyle/>
              <a:p>
                <a:endParaRPr lang="en-GB" dirty="0"/>
              </a:p>
            </p:txBody>
          </p:sp>
          <p:sp>
            <p:nvSpPr>
              <p:cNvPr id="1503" name="Freeform 3365"/>
              <p:cNvSpPr>
                <a:spLocks/>
              </p:cNvSpPr>
              <p:nvPr userDrawn="1"/>
            </p:nvSpPr>
            <p:spPr bwMode="auto">
              <a:xfrm>
                <a:off x="7036" y="2225"/>
                <a:ext cx="116" cy="178"/>
              </a:xfrm>
              <a:custGeom>
                <a:avLst/>
                <a:gdLst>
                  <a:gd name="T0" fmla="*/ 176 w 58"/>
                  <a:gd name="T1" fmla="*/ 0 h 89"/>
                  <a:gd name="T2" fmla="*/ 172 w 58"/>
                  <a:gd name="T3" fmla="*/ 0 h 89"/>
                  <a:gd name="T4" fmla="*/ 0 w 58"/>
                  <a:gd name="T5" fmla="*/ 172 h 89"/>
                  <a:gd name="T6" fmla="*/ 0 w 58"/>
                  <a:gd name="T7" fmla="*/ 180 h 89"/>
                  <a:gd name="T8" fmla="*/ 0 w 58"/>
                  <a:gd name="T9" fmla="*/ 196 h 89"/>
                  <a:gd name="T10" fmla="*/ 4 w 58"/>
                  <a:gd name="T11" fmla="*/ 196 h 89"/>
                  <a:gd name="T12" fmla="*/ 4 w 58"/>
                  <a:gd name="T13" fmla="*/ 196 h 89"/>
                  <a:gd name="T14" fmla="*/ 184 w 58"/>
                  <a:gd name="T15" fmla="*/ 356 h 89"/>
                  <a:gd name="T16" fmla="*/ 196 w 58"/>
                  <a:gd name="T17" fmla="*/ 356 h 89"/>
                  <a:gd name="T18" fmla="*/ 228 w 58"/>
                  <a:gd name="T19" fmla="*/ 352 h 89"/>
                  <a:gd name="T20" fmla="*/ 232 w 58"/>
                  <a:gd name="T21" fmla="*/ 8 h 89"/>
                  <a:gd name="T22" fmla="*/ 180 w 58"/>
                  <a:gd name="T23" fmla="*/ 0 h 89"/>
                  <a:gd name="T24" fmla="*/ 180 w 58"/>
                  <a:gd name="T25" fmla="*/ 0 h 89"/>
                  <a:gd name="T26" fmla="*/ 180 w 58"/>
                  <a:gd name="T27" fmla="*/ 0 h 89"/>
                  <a:gd name="T28" fmla="*/ 176 w 58"/>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89">
                    <a:moveTo>
                      <a:pt x="44" y="0"/>
                    </a:moveTo>
                    <a:cubicBezTo>
                      <a:pt x="44" y="0"/>
                      <a:pt x="43" y="0"/>
                      <a:pt x="43" y="0"/>
                    </a:cubicBezTo>
                    <a:cubicBezTo>
                      <a:pt x="20" y="1"/>
                      <a:pt x="1" y="20"/>
                      <a:pt x="0" y="43"/>
                    </a:cubicBezTo>
                    <a:cubicBezTo>
                      <a:pt x="0" y="44"/>
                      <a:pt x="0" y="44"/>
                      <a:pt x="0" y="45"/>
                    </a:cubicBezTo>
                    <a:cubicBezTo>
                      <a:pt x="0" y="46"/>
                      <a:pt x="0" y="47"/>
                      <a:pt x="0" y="49"/>
                    </a:cubicBezTo>
                    <a:cubicBezTo>
                      <a:pt x="0" y="49"/>
                      <a:pt x="1" y="49"/>
                      <a:pt x="1" y="49"/>
                    </a:cubicBezTo>
                    <a:cubicBezTo>
                      <a:pt x="1" y="49"/>
                      <a:pt x="1" y="49"/>
                      <a:pt x="1" y="49"/>
                    </a:cubicBezTo>
                    <a:cubicBezTo>
                      <a:pt x="25" y="49"/>
                      <a:pt x="44" y="66"/>
                      <a:pt x="46" y="89"/>
                    </a:cubicBezTo>
                    <a:cubicBezTo>
                      <a:pt x="47" y="89"/>
                      <a:pt x="48" y="89"/>
                      <a:pt x="49" y="89"/>
                    </a:cubicBezTo>
                    <a:cubicBezTo>
                      <a:pt x="52" y="89"/>
                      <a:pt x="55" y="88"/>
                      <a:pt x="57" y="88"/>
                    </a:cubicBezTo>
                    <a:cubicBezTo>
                      <a:pt x="58" y="2"/>
                      <a:pt x="58" y="2"/>
                      <a:pt x="58" y="2"/>
                    </a:cubicBezTo>
                    <a:cubicBezTo>
                      <a:pt x="54" y="1"/>
                      <a:pt x="49" y="0"/>
                      <a:pt x="45" y="0"/>
                    </a:cubicBezTo>
                    <a:cubicBezTo>
                      <a:pt x="45" y="0"/>
                      <a:pt x="45" y="0"/>
                      <a:pt x="45" y="0"/>
                    </a:cubicBezTo>
                    <a:cubicBezTo>
                      <a:pt x="45" y="0"/>
                      <a:pt x="45" y="0"/>
                      <a:pt x="45" y="0"/>
                    </a:cubicBezTo>
                    <a:cubicBezTo>
                      <a:pt x="45"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504" name="Freeform 3366"/>
              <p:cNvSpPr>
                <a:spLocks/>
              </p:cNvSpPr>
              <p:nvPr userDrawn="1"/>
            </p:nvSpPr>
            <p:spPr bwMode="auto">
              <a:xfrm>
                <a:off x="5664" y="1037"/>
                <a:ext cx="6" cy="8"/>
              </a:xfrm>
              <a:custGeom>
                <a:avLst/>
                <a:gdLst>
                  <a:gd name="T0" fmla="*/ 4 w 3"/>
                  <a:gd name="T1" fmla="*/ 0 h 4"/>
                  <a:gd name="T2" fmla="*/ 0 w 3"/>
                  <a:gd name="T3" fmla="*/ 8 h 4"/>
                  <a:gd name="T4" fmla="*/ 4 w 3"/>
                  <a:gd name="T5" fmla="*/ 16 h 4"/>
                  <a:gd name="T6" fmla="*/ 4 w 3"/>
                  <a:gd name="T7" fmla="*/ 16 h 4"/>
                  <a:gd name="T8" fmla="*/ 12 w 3"/>
                  <a:gd name="T9" fmla="*/ 8 h 4"/>
                  <a:gd name="T10" fmla="*/ 4 w 3"/>
                  <a:gd name="T11" fmla="*/ 0 h 4"/>
                  <a:gd name="T12" fmla="*/ 4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1" y="0"/>
                    </a:moveTo>
                    <a:cubicBezTo>
                      <a:pt x="0" y="0"/>
                      <a:pt x="0" y="1"/>
                      <a:pt x="0" y="2"/>
                    </a:cubicBezTo>
                    <a:cubicBezTo>
                      <a:pt x="0" y="3"/>
                      <a:pt x="0" y="4"/>
                      <a:pt x="1" y="4"/>
                    </a:cubicBezTo>
                    <a:cubicBezTo>
                      <a:pt x="1" y="4"/>
                      <a:pt x="1" y="4"/>
                      <a:pt x="1" y="4"/>
                    </a:cubicBezTo>
                    <a:cubicBezTo>
                      <a:pt x="2" y="4"/>
                      <a:pt x="3" y="3"/>
                      <a:pt x="3" y="2"/>
                    </a:cubicBezTo>
                    <a:cubicBezTo>
                      <a:pt x="3"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505" name="Freeform 3367"/>
              <p:cNvSpPr>
                <a:spLocks/>
              </p:cNvSpPr>
              <p:nvPr userDrawn="1"/>
            </p:nvSpPr>
            <p:spPr bwMode="auto">
              <a:xfrm>
                <a:off x="5756" y="1119"/>
                <a:ext cx="14" cy="16"/>
              </a:xfrm>
              <a:custGeom>
                <a:avLst/>
                <a:gdLst>
                  <a:gd name="T0" fmla="*/ 16 w 7"/>
                  <a:gd name="T1" fmla="*/ 0 h 8"/>
                  <a:gd name="T2" fmla="*/ 0 w 7"/>
                  <a:gd name="T3" fmla="*/ 16 h 8"/>
                  <a:gd name="T4" fmla="*/ 12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1" y="0"/>
                      <a:pt x="0" y="2"/>
                      <a:pt x="0" y="4"/>
                    </a:cubicBezTo>
                    <a:cubicBezTo>
                      <a:pt x="0" y="6"/>
                      <a:pt x="1" y="8"/>
                      <a:pt x="3" y="8"/>
                    </a:cubicBezTo>
                    <a:cubicBezTo>
                      <a:pt x="3" y="8"/>
                      <a:pt x="3" y="8"/>
                      <a:pt x="4" y="8"/>
                    </a:cubicBezTo>
                    <a:cubicBezTo>
                      <a:pt x="6" y="8"/>
                      <a:pt x="7" y="6"/>
                      <a:pt x="7" y="4"/>
                    </a:cubicBezTo>
                    <a:cubicBezTo>
                      <a:pt x="7" y="2"/>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506" name="Freeform 3368"/>
              <p:cNvSpPr>
                <a:spLocks/>
              </p:cNvSpPr>
              <p:nvPr userDrawn="1"/>
            </p:nvSpPr>
            <p:spPr bwMode="auto">
              <a:xfrm>
                <a:off x="5838" y="1213"/>
                <a:ext cx="22" cy="22"/>
              </a:xfrm>
              <a:custGeom>
                <a:avLst/>
                <a:gdLst>
                  <a:gd name="T0" fmla="*/ 20 w 11"/>
                  <a:gd name="T1" fmla="*/ 0 h 11"/>
                  <a:gd name="T2" fmla="*/ 0 w 11"/>
                  <a:gd name="T3" fmla="*/ 24 h 11"/>
                  <a:gd name="T4" fmla="*/ 20 w 11"/>
                  <a:gd name="T5" fmla="*/ 44 h 11"/>
                  <a:gd name="T6" fmla="*/ 20 w 11"/>
                  <a:gd name="T7" fmla="*/ 44 h 11"/>
                  <a:gd name="T8" fmla="*/ 44 w 11"/>
                  <a:gd name="T9" fmla="*/ 24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6"/>
                    </a:cubicBezTo>
                    <a:cubicBezTo>
                      <a:pt x="0" y="9"/>
                      <a:pt x="2" y="11"/>
                      <a:pt x="5" y="11"/>
                    </a:cubicBezTo>
                    <a:cubicBezTo>
                      <a:pt x="5" y="11"/>
                      <a:pt x="5" y="11"/>
                      <a:pt x="5" y="11"/>
                    </a:cubicBezTo>
                    <a:cubicBezTo>
                      <a:pt x="9" y="11"/>
                      <a:pt x="11" y="9"/>
                      <a:pt x="11" y="6"/>
                    </a:cubicBezTo>
                    <a:cubicBezTo>
                      <a:pt x="11" y="2"/>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507" name="Freeform 3369"/>
              <p:cNvSpPr>
                <a:spLocks/>
              </p:cNvSpPr>
              <p:nvPr userDrawn="1"/>
            </p:nvSpPr>
            <p:spPr bwMode="auto">
              <a:xfrm>
                <a:off x="5930" y="129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3"/>
                      <a:pt x="0" y="8"/>
                    </a:cubicBezTo>
                    <a:cubicBezTo>
                      <a:pt x="0" y="12"/>
                      <a:pt x="3" y="16"/>
                      <a:pt x="8" y="16"/>
                    </a:cubicBezTo>
                    <a:cubicBezTo>
                      <a:pt x="8" y="16"/>
                      <a:pt x="8" y="16"/>
                      <a:pt x="8" y="16"/>
                    </a:cubicBezTo>
                    <a:cubicBezTo>
                      <a:pt x="12" y="16"/>
                      <a:pt x="16" y="12"/>
                      <a:pt x="16" y="8"/>
                    </a:cubicBezTo>
                    <a:cubicBezTo>
                      <a:pt x="16"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508" name="Freeform 3370"/>
              <p:cNvSpPr>
                <a:spLocks/>
              </p:cNvSpPr>
              <p:nvPr userDrawn="1"/>
            </p:nvSpPr>
            <p:spPr bwMode="auto">
              <a:xfrm>
                <a:off x="6010" y="1388"/>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4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5"/>
                      <a:pt x="0" y="10"/>
                    </a:cubicBezTo>
                    <a:cubicBezTo>
                      <a:pt x="0" y="15"/>
                      <a:pt x="5" y="20"/>
                      <a:pt x="10" y="20"/>
                    </a:cubicBezTo>
                    <a:cubicBezTo>
                      <a:pt x="10" y="20"/>
                      <a:pt x="10" y="20"/>
                      <a:pt x="10" y="20"/>
                    </a:cubicBezTo>
                    <a:cubicBezTo>
                      <a:pt x="16" y="20"/>
                      <a:pt x="21" y="16"/>
                      <a:pt x="21" y="10"/>
                    </a:cubicBezTo>
                    <a:cubicBezTo>
                      <a:pt x="21" y="5"/>
                      <a:pt x="16" y="0"/>
                      <a:pt x="11" y="0"/>
                    </a:cubicBezTo>
                    <a:cubicBezTo>
                      <a:pt x="11" y="0"/>
                      <a:pt x="11" y="0"/>
                      <a:pt x="10" y="0"/>
                    </a:cubicBezTo>
                  </a:path>
                </a:pathLst>
              </a:custGeom>
              <a:solidFill>
                <a:srgbClr val="E8E8E8"/>
              </a:solidFill>
              <a:ln w="9525">
                <a:solidFill>
                  <a:srgbClr val="E8E8E8"/>
                </a:solidFill>
                <a:round/>
                <a:headEnd/>
                <a:tailEnd/>
              </a:ln>
            </p:spPr>
            <p:txBody>
              <a:bodyPr/>
              <a:lstStyle/>
              <a:p>
                <a:endParaRPr lang="en-GB" dirty="0"/>
              </a:p>
            </p:txBody>
          </p:sp>
          <p:sp>
            <p:nvSpPr>
              <p:cNvPr id="1509" name="Freeform 3371"/>
              <p:cNvSpPr>
                <a:spLocks/>
              </p:cNvSpPr>
              <p:nvPr userDrawn="1"/>
            </p:nvSpPr>
            <p:spPr bwMode="auto">
              <a:xfrm>
                <a:off x="6102" y="146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510" name="Freeform 3372"/>
              <p:cNvSpPr>
                <a:spLocks/>
              </p:cNvSpPr>
              <p:nvPr userDrawn="1"/>
            </p:nvSpPr>
            <p:spPr bwMode="auto">
              <a:xfrm>
                <a:off x="6180" y="1560"/>
                <a:ext cx="66" cy="64"/>
              </a:xfrm>
              <a:custGeom>
                <a:avLst/>
                <a:gdLst>
                  <a:gd name="T0" fmla="*/ 68 w 33"/>
                  <a:gd name="T1" fmla="*/ 0 h 32"/>
                  <a:gd name="T2" fmla="*/ 0 w 33"/>
                  <a:gd name="T3" fmla="*/ 64 h 32"/>
                  <a:gd name="T4" fmla="*/ 68 w 33"/>
                  <a:gd name="T5" fmla="*/ 128 h 32"/>
                  <a:gd name="T6" fmla="*/ 68 w 33"/>
                  <a:gd name="T7" fmla="*/ 128 h 32"/>
                  <a:gd name="T8" fmla="*/ 132 w 33"/>
                  <a:gd name="T9" fmla="*/ 64 h 32"/>
                  <a:gd name="T10" fmla="*/ 68 w 33"/>
                  <a:gd name="T11" fmla="*/ 0 h 32"/>
                  <a:gd name="T12" fmla="*/ 68 w 3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7" y="0"/>
                    </a:moveTo>
                    <a:cubicBezTo>
                      <a:pt x="7" y="0"/>
                      <a:pt x="1" y="7"/>
                      <a:pt x="0" y="16"/>
                    </a:cubicBezTo>
                    <a:cubicBezTo>
                      <a:pt x="0" y="25"/>
                      <a:pt x="7" y="32"/>
                      <a:pt x="17" y="32"/>
                    </a:cubicBezTo>
                    <a:cubicBezTo>
                      <a:pt x="17" y="32"/>
                      <a:pt x="17" y="32"/>
                      <a:pt x="17" y="32"/>
                    </a:cubicBezTo>
                    <a:cubicBezTo>
                      <a:pt x="26" y="32"/>
                      <a:pt x="33" y="25"/>
                      <a:pt x="33" y="16"/>
                    </a:cubicBezTo>
                    <a:cubicBezTo>
                      <a:pt x="33" y="7"/>
                      <a:pt x="26" y="0"/>
                      <a:pt x="17" y="0"/>
                    </a:cubicBezTo>
                    <a:cubicBezTo>
                      <a:pt x="17" y="0"/>
                      <a:pt x="17" y="0"/>
                      <a:pt x="17" y="0"/>
                    </a:cubicBezTo>
                  </a:path>
                </a:pathLst>
              </a:custGeom>
              <a:solidFill>
                <a:srgbClr val="E8E8E8"/>
              </a:solidFill>
              <a:ln w="9525">
                <a:solidFill>
                  <a:srgbClr val="E8E8E8"/>
                </a:solidFill>
                <a:round/>
                <a:headEnd/>
                <a:tailEnd/>
              </a:ln>
            </p:spPr>
            <p:txBody>
              <a:bodyPr/>
              <a:lstStyle/>
              <a:p>
                <a:endParaRPr lang="en-GB" dirty="0"/>
              </a:p>
            </p:txBody>
          </p:sp>
          <p:sp>
            <p:nvSpPr>
              <p:cNvPr id="1511" name="Freeform 3373"/>
              <p:cNvSpPr>
                <a:spLocks/>
              </p:cNvSpPr>
              <p:nvPr userDrawn="1"/>
            </p:nvSpPr>
            <p:spPr bwMode="auto">
              <a:xfrm>
                <a:off x="6272" y="1640"/>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512" name="Freeform 3374"/>
              <p:cNvSpPr>
                <a:spLocks/>
              </p:cNvSpPr>
              <p:nvPr userDrawn="1"/>
            </p:nvSpPr>
            <p:spPr bwMode="auto">
              <a:xfrm>
                <a:off x="6352" y="1730"/>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5"/>
                      <a:pt x="9"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513" name="Freeform 3375"/>
              <p:cNvSpPr>
                <a:spLocks/>
              </p:cNvSpPr>
              <p:nvPr userDrawn="1"/>
            </p:nvSpPr>
            <p:spPr bwMode="auto">
              <a:xfrm>
                <a:off x="6442" y="1810"/>
                <a:ext cx="100" cy="102"/>
              </a:xfrm>
              <a:custGeom>
                <a:avLst/>
                <a:gdLst>
                  <a:gd name="T0" fmla="*/ 100 w 50"/>
                  <a:gd name="T1" fmla="*/ 0 h 51"/>
                  <a:gd name="T2" fmla="*/ 0 w 50"/>
                  <a:gd name="T3" fmla="*/ 100 h 51"/>
                  <a:gd name="T4" fmla="*/ 100 w 50"/>
                  <a:gd name="T5" fmla="*/ 204 h 51"/>
                  <a:gd name="T6" fmla="*/ 100 w 50"/>
                  <a:gd name="T7" fmla="*/ 204 h 51"/>
                  <a:gd name="T8" fmla="*/ 200 w 50"/>
                  <a:gd name="T9" fmla="*/ 100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1"/>
                      <a:pt x="0" y="25"/>
                    </a:cubicBezTo>
                    <a:cubicBezTo>
                      <a:pt x="0" y="39"/>
                      <a:pt x="11" y="51"/>
                      <a:pt x="25" y="51"/>
                    </a:cubicBezTo>
                    <a:cubicBezTo>
                      <a:pt x="25" y="51"/>
                      <a:pt x="25" y="51"/>
                      <a:pt x="25" y="51"/>
                    </a:cubicBezTo>
                    <a:cubicBezTo>
                      <a:pt x="39" y="51"/>
                      <a:pt x="50" y="39"/>
                      <a:pt x="50" y="25"/>
                    </a:cubicBezTo>
                    <a:cubicBezTo>
                      <a:pt x="50"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514" name="Freeform 3376"/>
              <p:cNvSpPr>
                <a:spLocks/>
              </p:cNvSpPr>
              <p:nvPr userDrawn="1"/>
            </p:nvSpPr>
            <p:spPr bwMode="auto">
              <a:xfrm>
                <a:off x="6520" y="1900"/>
                <a:ext cx="114" cy="115"/>
              </a:xfrm>
              <a:custGeom>
                <a:avLst/>
                <a:gdLst>
                  <a:gd name="T0" fmla="*/ 116 w 57"/>
                  <a:gd name="T1" fmla="*/ 0 h 57"/>
                  <a:gd name="T2" fmla="*/ 0 w 57"/>
                  <a:gd name="T3" fmla="*/ 119 h 57"/>
                  <a:gd name="T4" fmla="*/ 116 w 57"/>
                  <a:gd name="T5" fmla="*/ 232 h 57"/>
                  <a:gd name="T6" fmla="*/ 116 w 57"/>
                  <a:gd name="T7" fmla="*/ 232 h 57"/>
                  <a:gd name="T8" fmla="*/ 228 w 57"/>
                  <a:gd name="T9" fmla="*/ 119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9"/>
                    </a:cubicBezTo>
                    <a:cubicBezTo>
                      <a:pt x="0" y="44"/>
                      <a:pt x="13" y="57"/>
                      <a:pt x="29" y="57"/>
                    </a:cubicBezTo>
                    <a:cubicBezTo>
                      <a:pt x="29" y="57"/>
                      <a:pt x="29" y="57"/>
                      <a:pt x="29" y="57"/>
                    </a:cubicBezTo>
                    <a:cubicBezTo>
                      <a:pt x="44" y="57"/>
                      <a:pt x="57" y="45"/>
                      <a:pt x="57" y="29"/>
                    </a:cubicBezTo>
                    <a:cubicBezTo>
                      <a:pt x="57" y="13"/>
                      <a:pt x="45"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515" name="Freeform 3377"/>
              <p:cNvSpPr>
                <a:spLocks/>
              </p:cNvSpPr>
              <p:nvPr userDrawn="1"/>
            </p:nvSpPr>
            <p:spPr bwMode="auto">
              <a:xfrm>
                <a:off x="6610" y="1981"/>
                <a:ext cx="128" cy="128"/>
              </a:xfrm>
              <a:custGeom>
                <a:avLst/>
                <a:gdLst>
                  <a:gd name="T0" fmla="*/ 128 w 64"/>
                  <a:gd name="T1" fmla="*/ 0 h 64"/>
                  <a:gd name="T2" fmla="*/ 0 w 64"/>
                  <a:gd name="T3" fmla="*/ 128 h 64"/>
                  <a:gd name="T4" fmla="*/ 128 w 64"/>
                  <a:gd name="T5" fmla="*/ 256 h 64"/>
                  <a:gd name="T6" fmla="*/ 128 w 64"/>
                  <a:gd name="T7" fmla="*/ 256 h 64"/>
                  <a:gd name="T8" fmla="*/ 188 w 64"/>
                  <a:gd name="T9" fmla="*/ 240 h 64"/>
                  <a:gd name="T10" fmla="*/ 232 w 64"/>
                  <a:gd name="T11" fmla="*/ 200 h 64"/>
                  <a:gd name="T12" fmla="*/ 256 w 64"/>
                  <a:gd name="T13" fmla="*/ 128 h 64"/>
                  <a:gd name="T14" fmla="*/ 240 w 64"/>
                  <a:gd name="T15" fmla="*/ 68 h 64"/>
                  <a:gd name="T16" fmla="*/ 192 w 64"/>
                  <a:gd name="T17" fmla="*/ 16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0" y="15"/>
                      <a:pt x="0" y="32"/>
                    </a:cubicBezTo>
                    <a:cubicBezTo>
                      <a:pt x="0" y="49"/>
                      <a:pt x="15" y="64"/>
                      <a:pt x="32" y="64"/>
                    </a:cubicBezTo>
                    <a:cubicBezTo>
                      <a:pt x="32" y="64"/>
                      <a:pt x="32" y="64"/>
                      <a:pt x="32" y="64"/>
                    </a:cubicBezTo>
                    <a:cubicBezTo>
                      <a:pt x="37" y="64"/>
                      <a:pt x="42" y="62"/>
                      <a:pt x="47" y="60"/>
                    </a:cubicBezTo>
                    <a:cubicBezTo>
                      <a:pt x="50" y="56"/>
                      <a:pt x="54" y="52"/>
                      <a:pt x="58" y="50"/>
                    </a:cubicBezTo>
                    <a:cubicBezTo>
                      <a:pt x="62" y="45"/>
                      <a:pt x="64" y="39"/>
                      <a:pt x="64" y="32"/>
                    </a:cubicBezTo>
                    <a:cubicBezTo>
                      <a:pt x="64" y="27"/>
                      <a:pt x="62" y="21"/>
                      <a:pt x="60" y="17"/>
                    </a:cubicBezTo>
                    <a:cubicBezTo>
                      <a:pt x="57" y="12"/>
                      <a:pt x="53" y="7"/>
                      <a:pt x="48" y="4"/>
                    </a:cubicBezTo>
                    <a:cubicBezTo>
                      <a:pt x="43" y="2"/>
                      <a:pt x="38"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516" name="Freeform 3378"/>
              <p:cNvSpPr>
                <a:spLocks/>
              </p:cNvSpPr>
              <p:nvPr userDrawn="1"/>
            </p:nvSpPr>
            <p:spPr bwMode="auto">
              <a:xfrm>
                <a:off x="6690" y="2073"/>
                <a:ext cx="140" cy="138"/>
              </a:xfrm>
              <a:custGeom>
                <a:avLst/>
                <a:gdLst>
                  <a:gd name="T0" fmla="*/ 140 w 70"/>
                  <a:gd name="T1" fmla="*/ 0 h 69"/>
                  <a:gd name="T2" fmla="*/ 72 w 70"/>
                  <a:gd name="T3" fmla="*/ 16 h 69"/>
                  <a:gd name="T4" fmla="*/ 28 w 70"/>
                  <a:gd name="T5" fmla="*/ 56 h 69"/>
                  <a:gd name="T6" fmla="*/ 0 w 70"/>
                  <a:gd name="T7" fmla="*/ 136 h 69"/>
                  <a:gd name="T8" fmla="*/ 4 w 70"/>
                  <a:gd name="T9" fmla="*/ 176 h 69"/>
                  <a:gd name="T10" fmla="*/ 104 w 70"/>
                  <a:gd name="T11" fmla="*/ 272 h 69"/>
                  <a:gd name="T12" fmla="*/ 140 w 70"/>
                  <a:gd name="T13" fmla="*/ 276 h 69"/>
                  <a:gd name="T14" fmla="*/ 140 w 70"/>
                  <a:gd name="T15" fmla="*/ 276 h 69"/>
                  <a:gd name="T16" fmla="*/ 184 w 70"/>
                  <a:gd name="T17" fmla="*/ 268 h 69"/>
                  <a:gd name="T18" fmla="*/ 276 w 70"/>
                  <a:gd name="T19" fmla="*/ 168 h 69"/>
                  <a:gd name="T20" fmla="*/ 280 w 70"/>
                  <a:gd name="T21" fmla="*/ 140 h 69"/>
                  <a:gd name="T22" fmla="*/ 256 w 70"/>
                  <a:gd name="T23" fmla="*/ 60 h 69"/>
                  <a:gd name="T24" fmla="*/ 216 w 70"/>
                  <a:gd name="T25" fmla="*/ 20 h 69"/>
                  <a:gd name="T26" fmla="*/ 140 w 70"/>
                  <a:gd name="T27" fmla="*/ 0 h 69"/>
                  <a:gd name="T28" fmla="*/ 140 w 70"/>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69">
                    <a:moveTo>
                      <a:pt x="35" y="0"/>
                    </a:moveTo>
                    <a:cubicBezTo>
                      <a:pt x="29" y="0"/>
                      <a:pt x="23" y="1"/>
                      <a:pt x="18" y="4"/>
                    </a:cubicBezTo>
                    <a:cubicBezTo>
                      <a:pt x="14" y="6"/>
                      <a:pt x="10" y="10"/>
                      <a:pt x="7" y="14"/>
                    </a:cubicBezTo>
                    <a:cubicBezTo>
                      <a:pt x="2" y="20"/>
                      <a:pt x="0" y="27"/>
                      <a:pt x="0" y="34"/>
                    </a:cubicBezTo>
                    <a:cubicBezTo>
                      <a:pt x="0" y="38"/>
                      <a:pt x="0" y="41"/>
                      <a:pt x="1" y="44"/>
                    </a:cubicBezTo>
                    <a:cubicBezTo>
                      <a:pt x="13" y="47"/>
                      <a:pt x="22" y="56"/>
                      <a:pt x="26" y="68"/>
                    </a:cubicBezTo>
                    <a:cubicBezTo>
                      <a:pt x="29" y="69"/>
                      <a:pt x="32" y="69"/>
                      <a:pt x="35" y="69"/>
                    </a:cubicBezTo>
                    <a:cubicBezTo>
                      <a:pt x="35" y="69"/>
                      <a:pt x="35" y="69"/>
                      <a:pt x="35" y="69"/>
                    </a:cubicBezTo>
                    <a:cubicBezTo>
                      <a:pt x="39" y="69"/>
                      <a:pt x="43" y="69"/>
                      <a:pt x="46" y="67"/>
                    </a:cubicBezTo>
                    <a:cubicBezTo>
                      <a:pt x="50" y="56"/>
                      <a:pt x="58" y="47"/>
                      <a:pt x="69" y="42"/>
                    </a:cubicBezTo>
                    <a:cubicBezTo>
                      <a:pt x="70" y="40"/>
                      <a:pt x="70" y="37"/>
                      <a:pt x="70" y="35"/>
                    </a:cubicBezTo>
                    <a:cubicBezTo>
                      <a:pt x="70" y="28"/>
                      <a:pt x="68" y="21"/>
                      <a:pt x="64" y="15"/>
                    </a:cubicBezTo>
                    <a:cubicBezTo>
                      <a:pt x="62" y="11"/>
                      <a:pt x="58" y="8"/>
                      <a:pt x="54" y="5"/>
                    </a:cubicBezTo>
                    <a:cubicBezTo>
                      <a:pt x="49" y="2"/>
                      <a:pt x="42"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517" name="Freeform 3379"/>
              <p:cNvSpPr>
                <a:spLocks/>
              </p:cNvSpPr>
              <p:nvPr userDrawn="1"/>
            </p:nvSpPr>
            <p:spPr bwMode="auto">
              <a:xfrm>
                <a:off x="6780" y="2151"/>
                <a:ext cx="152" cy="154"/>
              </a:xfrm>
              <a:custGeom>
                <a:avLst/>
                <a:gdLst>
                  <a:gd name="T0" fmla="*/ 152 w 76"/>
                  <a:gd name="T1" fmla="*/ 0 h 77"/>
                  <a:gd name="T2" fmla="*/ 96 w 76"/>
                  <a:gd name="T3" fmla="*/ 12 h 77"/>
                  <a:gd name="T4" fmla="*/ 4 w 76"/>
                  <a:gd name="T5" fmla="*/ 112 h 77"/>
                  <a:gd name="T6" fmla="*/ 0 w 76"/>
                  <a:gd name="T7" fmla="*/ 152 h 77"/>
                  <a:gd name="T8" fmla="*/ 4 w 76"/>
                  <a:gd name="T9" fmla="*/ 180 h 77"/>
                  <a:gd name="T10" fmla="*/ 108 w 76"/>
                  <a:gd name="T11" fmla="*/ 300 h 77"/>
                  <a:gd name="T12" fmla="*/ 152 w 76"/>
                  <a:gd name="T13" fmla="*/ 308 h 77"/>
                  <a:gd name="T14" fmla="*/ 152 w 76"/>
                  <a:gd name="T15" fmla="*/ 308 h 77"/>
                  <a:gd name="T16" fmla="*/ 160 w 76"/>
                  <a:gd name="T17" fmla="*/ 308 h 77"/>
                  <a:gd name="T18" fmla="*/ 304 w 76"/>
                  <a:gd name="T19" fmla="*/ 164 h 77"/>
                  <a:gd name="T20" fmla="*/ 304 w 76"/>
                  <a:gd name="T21" fmla="*/ 156 h 77"/>
                  <a:gd name="T22" fmla="*/ 304 w 76"/>
                  <a:gd name="T23" fmla="*/ 132 h 77"/>
                  <a:gd name="T24" fmla="*/ 176 w 76"/>
                  <a:gd name="T25" fmla="*/ 4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3" y="0"/>
                      <a:pt x="28" y="1"/>
                      <a:pt x="24" y="3"/>
                    </a:cubicBezTo>
                    <a:cubicBezTo>
                      <a:pt x="13" y="8"/>
                      <a:pt x="5" y="17"/>
                      <a:pt x="1" y="28"/>
                    </a:cubicBezTo>
                    <a:cubicBezTo>
                      <a:pt x="1" y="32"/>
                      <a:pt x="0" y="35"/>
                      <a:pt x="0" y="38"/>
                    </a:cubicBezTo>
                    <a:cubicBezTo>
                      <a:pt x="0" y="41"/>
                      <a:pt x="0" y="43"/>
                      <a:pt x="1" y="45"/>
                    </a:cubicBezTo>
                    <a:cubicBezTo>
                      <a:pt x="14" y="49"/>
                      <a:pt x="25" y="61"/>
                      <a:pt x="27" y="75"/>
                    </a:cubicBezTo>
                    <a:cubicBezTo>
                      <a:pt x="31" y="76"/>
                      <a:pt x="34" y="77"/>
                      <a:pt x="38" y="77"/>
                    </a:cubicBezTo>
                    <a:cubicBezTo>
                      <a:pt x="38" y="77"/>
                      <a:pt x="38" y="77"/>
                      <a:pt x="38" y="77"/>
                    </a:cubicBezTo>
                    <a:cubicBezTo>
                      <a:pt x="39" y="77"/>
                      <a:pt x="39" y="77"/>
                      <a:pt x="40" y="77"/>
                    </a:cubicBezTo>
                    <a:cubicBezTo>
                      <a:pt x="42" y="58"/>
                      <a:pt x="58" y="43"/>
                      <a:pt x="76" y="41"/>
                    </a:cubicBezTo>
                    <a:cubicBezTo>
                      <a:pt x="76" y="40"/>
                      <a:pt x="76" y="39"/>
                      <a:pt x="76" y="39"/>
                    </a:cubicBezTo>
                    <a:cubicBezTo>
                      <a:pt x="76" y="37"/>
                      <a:pt x="76" y="35"/>
                      <a:pt x="76" y="33"/>
                    </a:cubicBezTo>
                    <a:cubicBezTo>
                      <a:pt x="74" y="17"/>
                      <a:pt x="60" y="3"/>
                      <a:pt x="44" y="1"/>
                    </a:cubicBezTo>
                    <a:cubicBezTo>
                      <a:pt x="42" y="1"/>
                      <a:pt x="40"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518" name="Freeform 3380"/>
              <p:cNvSpPr>
                <a:spLocks/>
              </p:cNvSpPr>
              <p:nvPr userDrawn="1"/>
            </p:nvSpPr>
            <p:spPr bwMode="auto">
              <a:xfrm>
                <a:off x="6860" y="2231"/>
                <a:ext cx="164" cy="166"/>
              </a:xfrm>
              <a:custGeom>
                <a:avLst/>
                <a:gdLst>
                  <a:gd name="T0" fmla="*/ 164 w 82"/>
                  <a:gd name="T1" fmla="*/ 0 h 83"/>
                  <a:gd name="T2" fmla="*/ 144 w 82"/>
                  <a:gd name="T3" fmla="*/ 4 h 83"/>
                  <a:gd name="T4" fmla="*/ 0 w 82"/>
                  <a:gd name="T5" fmla="*/ 148 h 83"/>
                  <a:gd name="T6" fmla="*/ 0 w 82"/>
                  <a:gd name="T7" fmla="*/ 168 h 83"/>
                  <a:gd name="T8" fmla="*/ 0 w 82"/>
                  <a:gd name="T9" fmla="*/ 196 h 83"/>
                  <a:gd name="T10" fmla="*/ 156 w 82"/>
                  <a:gd name="T11" fmla="*/ 332 h 83"/>
                  <a:gd name="T12" fmla="*/ 164 w 82"/>
                  <a:gd name="T13" fmla="*/ 332 h 83"/>
                  <a:gd name="T14" fmla="*/ 164 w 82"/>
                  <a:gd name="T15" fmla="*/ 332 h 83"/>
                  <a:gd name="T16" fmla="*/ 180 w 82"/>
                  <a:gd name="T17" fmla="*/ 332 h 83"/>
                  <a:gd name="T18" fmla="*/ 328 w 82"/>
                  <a:gd name="T19" fmla="*/ 184 h 83"/>
                  <a:gd name="T20" fmla="*/ 328 w 82"/>
                  <a:gd name="T21" fmla="*/ 168 h 83"/>
                  <a:gd name="T22" fmla="*/ 328 w 82"/>
                  <a:gd name="T23" fmla="*/ 160 h 83"/>
                  <a:gd name="T24" fmla="*/ 192 w 82"/>
                  <a:gd name="T25" fmla="*/ 4 h 83"/>
                  <a:gd name="T26" fmla="*/ 164 w 82"/>
                  <a:gd name="T27" fmla="*/ 0 h 83"/>
                  <a:gd name="T28" fmla="*/ 164 w 82"/>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3">
                    <a:moveTo>
                      <a:pt x="41" y="0"/>
                    </a:moveTo>
                    <a:cubicBezTo>
                      <a:pt x="39" y="0"/>
                      <a:pt x="38" y="0"/>
                      <a:pt x="36" y="1"/>
                    </a:cubicBezTo>
                    <a:cubicBezTo>
                      <a:pt x="18" y="3"/>
                      <a:pt x="2" y="18"/>
                      <a:pt x="0" y="37"/>
                    </a:cubicBezTo>
                    <a:cubicBezTo>
                      <a:pt x="0" y="38"/>
                      <a:pt x="0" y="40"/>
                      <a:pt x="0" y="42"/>
                    </a:cubicBezTo>
                    <a:cubicBezTo>
                      <a:pt x="0" y="44"/>
                      <a:pt x="0" y="46"/>
                      <a:pt x="0" y="49"/>
                    </a:cubicBezTo>
                    <a:cubicBezTo>
                      <a:pt x="20" y="50"/>
                      <a:pt x="36" y="64"/>
                      <a:pt x="39" y="83"/>
                    </a:cubicBezTo>
                    <a:cubicBezTo>
                      <a:pt x="39" y="83"/>
                      <a:pt x="40" y="83"/>
                      <a:pt x="41" y="83"/>
                    </a:cubicBezTo>
                    <a:cubicBezTo>
                      <a:pt x="41" y="83"/>
                      <a:pt x="41" y="83"/>
                      <a:pt x="41" y="83"/>
                    </a:cubicBezTo>
                    <a:cubicBezTo>
                      <a:pt x="43" y="83"/>
                      <a:pt x="44" y="83"/>
                      <a:pt x="45" y="83"/>
                    </a:cubicBezTo>
                    <a:cubicBezTo>
                      <a:pt x="48" y="64"/>
                      <a:pt x="63" y="49"/>
                      <a:pt x="82" y="46"/>
                    </a:cubicBezTo>
                    <a:cubicBezTo>
                      <a:pt x="82" y="45"/>
                      <a:pt x="82" y="43"/>
                      <a:pt x="82" y="42"/>
                    </a:cubicBezTo>
                    <a:cubicBezTo>
                      <a:pt x="82" y="41"/>
                      <a:pt x="82" y="40"/>
                      <a:pt x="82" y="40"/>
                    </a:cubicBezTo>
                    <a:cubicBezTo>
                      <a:pt x="81" y="20"/>
                      <a:pt x="67" y="4"/>
                      <a:pt x="48" y="1"/>
                    </a:cubicBezTo>
                    <a:cubicBezTo>
                      <a:pt x="46" y="1"/>
                      <a:pt x="44"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519" name="Freeform 3381"/>
              <p:cNvSpPr>
                <a:spLocks/>
              </p:cNvSpPr>
              <p:nvPr userDrawn="1"/>
            </p:nvSpPr>
            <p:spPr bwMode="auto">
              <a:xfrm>
                <a:off x="6950" y="2323"/>
                <a:ext cx="178" cy="176"/>
              </a:xfrm>
              <a:custGeom>
                <a:avLst/>
                <a:gdLst>
                  <a:gd name="T0" fmla="*/ 176 w 89"/>
                  <a:gd name="T1" fmla="*/ 0 h 88"/>
                  <a:gd name="T2" fmla="*/ 172 w 89"/>
                  <a:gd name="T3" fmla="*/ 0 h 88"/>
                  <a:gd name="T4" fmla="*/ 148 w 89"/>
                  <a:gd name="T5" fmla="*/ 0 h 88"/>
                  <a:gd name="T6" fmla="*/ 0 w 89"/>
                  <a:gd name="T7" fmla="*/ 148 h 88"/>
                  <a:gd name="T8" fmla="*/ 0 w 89"/>
                  <a:gd name="T9" fmla="*/ 172 h 88"/>
                  <a:gd name="T10" fmla="*/ 160 w 89"/>
                  <a:gd name="T11" fmla="*/ 348 h 88"/>
                  <a:gd name="T12" fmla="*/ 160 w 89"/>
                  <a:gd name="T13" fmla="*/ 352 h 88"/>
                  <a:gd name="T14" fmla="*/ 160 w 89"/>
                  <a:gd name="T15" fmla="*/ 352 h 88"/>
                  <a:gd name="T16" fmla="*/ 160 w 89"/>
                  <a:gd name="T17" fmla="*/ 348 h 88"/>
                  <a:gd name="T18" fmla="*/ 348 w 89"/>
                  <a:gd name="T19" fmla="*/ 160 h 88"/>
                  <a:gd name="T20" fmla="*/ 348 w 89"/>
                  <a:gd name="T21" fmla="*/ 160 h 88"/>
                  <a:gd name="T22" fmla="*/ 356 w 89"/>
                  <a:gd name="T23" fmla="*/ 160 h 88"/>
                  <a:gd name="T24" fmla="*/ 176 w 89"/>
                  <a:gd name="T25" fmla="*/ 0 h 88"/>
                  <a:gd name="T26" fmla="*/ 176 w 89"/>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88">
                    <a:moveTo>
                      <a:pt x="44" y="0"/>
                    </a:moveTo>
                    <a:cubicBezTo>
                      <a:pt x="44" y="0"/>
                      <a:pt x="43" y="0"/>
                      <a:pt x="43" y="0"/>
                    </a:cubicBezTo>
                    <a:cubicBezTo>
                      <a:pt x="41" y="0"/>
                      <a:pt x="39" y="0"/>
                      <a:pt x="37" y="0"/>
                    </a:cubicBezTo>
                    <a:cubicBezTo>
                      <a:pt x="18" y="3"/>
                      <a:pt x="3" y="18"/>
                      <a:pt x="0" y="37"/>
                    </a:cubicBezTo>
                    <a:cubicBezTo>
                      <a:pt x="0" y="39"/>
                      <a:pt x="0" y="41"/>
                      <a:pt x="0" y="43"/>
                    </a:cubicBezTo>
                    <a:cubicBezTo>
                      <a:pt x="22" y="45"/>
                      <a:pt x="40" y="64"/>
                      <a:pt x="40" y="87"/>
                    </a:cubicBezTo>
                    <a:cubicBezTo>
                      <a:pt x="40" y="88"/>
                      <a:pt x="40" y="88"/>
                      <a:pt x="40" y="88"/>
                    </a:cubicBezTo>
                    <a:cubicBezTo>
                      <a:pt x="40" y="88"/>
                      <a:pt x="40" y="88"/>
                      <a:pt x="40" y="88"/>
                    </a:cubicBezTo>
                    <a:cubicBezTo>
                      <a:pt x="40" y="88"/>
                      <a:pt x="40" y="88"/>
                      <a:pt x="40" y="87"/>
                    </a:cubicBezTo>
                    <a:cubicBezTo>
                      <a:pt x="40" y="61"/>
                      <a:pt x="61" y="40"/>
                      <a:pt x="87" y="40"/>
                    </a:cubicBezTo>
                    <a:cubicBezTo>
                      <a:pt x="87" y="40"/>
                      <a:pt x="87" y="40"/>
                      <a:pt x="87" y="40"/>
                    </a:cubicBezTo>
                    <a:cubicBezTo>
                      <a:pt x="88" y="40"/>
                      <a:pt x="88" y="40"/>
                      <a:pt x="89" y="40"/>
                    </a:cubicBezTo>
                    <a:cubicBezTo>
                      <a:pt x="87" y="17"/>
                      <a:pt x="68"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520" name="Freeform 3382"/>
              <p:cNvSpPr>
                <a:spLocks/>
              </p:cNvSpPr>
              <p:nvPr userDrawn="1"/>
            </p:nvSpPr>
            <p:spPr bwMode="auto">
              <a:xfrm>
                <a:off x="7030" y="2403"/>
                <a:ext cx="120" cy="181"/>
              </a:xfrm>
              <a:custGeom>
                <a:avLst/>
                <a:gdLst>
                  <a:gd name="T0" fmla="*/ 188 w 60"/>
                  <a:gd name="T1" fmla="*/ 0 h 90"/>
                  <a:gd name="T2" fmla="*/ 0 w 60"/>
                  <a:gd name="T3" fmla="*/ 191 h 90"/>
                  <a:gd name="T4" fmla="*/ 0 w 60"/>
                  <a:gd name="T5" fmla="*/ 195 h 90"/>
                  <a:gd name="T6" fmla="*/ 16 w 60"/>
                  <a:gd name="T7" fmla="*/ 195 h 90"/>
                  <a:gd name="T8" fmla="*/ 16 w 60"/>
                  <a:gd name="T9" fmla="*/ 195 h 90"/>
                  <a:gd name="T10" fmla="*/ 204 w 60"/>
                  <a:gd name="T11" fmla="*/ 356 h 90"/>
                  <a:gd name="T12" fmla="*/ 240 w 60"/>
                  <a:gd name="T13" fmla="*/ 364 h 90"/>
                  <a:gd name="T14" fmla="*/ 240 w 60"/>
                  <a:gd name="T15" fmla="*/ 8 h 90"/>
                  <a:gd name="T16" fmla="*/ 208 w 60"/>
                  <a:gd name="T17" fmla="*/ 0 h 90"/>
                  <a:gd name="T18" fmla="*/ 196 w 60"/>
                  <a:gd name="T19" fmla="*/ 0 h 90"/>
                  <a:gd name="T20" fmla="*/ 188 w 60"/>
                  <a:gd name="T21" fmla="*/ 0 h 90"/>
                  <a:gd name="T22" fmla="*/ 188 w 60"/>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90">
                    <a:moveTo>
                      <a:pt x="47" y="0"/>
                    </a:moveTo>
                    <a:cubicBezTo>
                      <a:pt x="21" y="0"/>
                      <a:pt x="0" y="21"/>
                      <a:pt x="0" y="47"/>
                    </a:cubicBezTo>
                    <a:cubicBezTo>
                      <a:pt x="0" y="48"/>
                      <a:pt x="0" y="48"/>
                      <a:pt x="0" y="48"/>
                    </a:cubicBezTo>
                    <a:cubicBezTo>
                      <a:pt x="1" y="48"/>
                      <a:pt x="3" y="48"/>
                      <a:pt x="4" y="48"/>
                    </a:cubicBezTo>
                    <a:cubicBezTo>
                      <a:pt x="4" y="48"/>
                      <a:pt x="4" y="48"/>
                      <a:pt x="4" y="48"/>
                    </a:cubicBezTo>
                    <a:cubicBezTo>
                      <a:pt x="28" y="48"/>
                      <a:pt x="47" y="66"/>
                      <a:pt x="51" y="88"/>
                    </a:cubicBezTo>
                    <a:cubicBezTo>
                      <a:pt x="54" y="88"/>
                      <a:pt x="57" y="89"/>
                      <a:pt x="60" y="90"/>
                    </a:cubicBezTo>
                    <a:cubicBezTo>
                      <a:pt x="60" y="2"/>
                      <a:pt x="60" y="2"/>
                      <a:pt x="60" y="2"/>
                    </a:cubicBezTo>
                    <a:cubicBezTo>
                      <a:pt x="58" y="1"/>
                      <a:pt x="55" y="1"/>
                      <a:pt x="52" y="0"/>
                    </a:cubicBezTo>
                    <a:cubicBezTo>
                      <a:pt x="51" y="0"/>
                      <a:pt x="50" y="0"/>
                      <a:pt x="49" y="0"/>
                    </a:cubicBezTo>
                    <a:cubicBezTo>
                      <a:pt x="48"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521" name="Freeform 3383"/>
              <p:cNvSpPr>
                <a:spLocks/>
              </p:cNvSpPr>
              <p:nvPr userDrawn="1"/>
            </p:nvSpPr>
            <p:spPr bwMode="auto">
              <a:xfrm>
                <a:off x="5578" y="1123"/>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522" name="Freeform 3384"/>
              <p:cNvSpPr>
                <a:spLocks/>
              </p:cNvSpPr>
              <p:nvPr userDrawn="1"/>
            </p:nvSpPr>
            <p:spPr bwMode="auto">
              <a:xfrm>
                <a:off x="5658" y="1217"/>
                <a:ext cx="16" cy="14"/>
              </a:xfrm>
              <a:custGeom>
                <a:avLst/>
                <a:gdLst>
                  <a:gd name="T0" fmla="*/ 16 w 8"/>
                  <a:gd name="T1" fmla="*/ 0 h 7"/>
                  <a:gd name="T2" fmla="*/ 0 w 8"/>
                  <a:gd name="T3" fmla="*/ 12 h 7"/>
                  <a:gd name="T4" fmla="*/ 16 w 8"/>
                  <a:gd name="T5" fmla="*/ 28 h 7"/>
                  <a:gd name="T6" fmla="*/ 16 w 8"/>
                  <a:gd name="T7" fmla="*/ 28 h 7"/>
                  <a:gd name="T8" fmla="*/ 32 w 8"/>
                  <a:gd name="T9" fmla="*/ 12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3"/>
                    </a:cubicBezTo>
                    <a:cubicBezTo>
                      <a:pt x="0" y="5"/>
                      <a:pt x="2" y="7"/>
                      <a:pt x="4" y="7"/>
                    </a:cubicBezTo>
                    <a:cubicBezTo>
                      <a:pt x="4" y="7"/>
                      <a:pt x="4" y="7"/>
                      <a:pt x="4" y="7"/>
                    </a:cubicBezTo>
                    <a:cubicBezTo>
                      <a:pt x="6" y="7"/>
                      <a:pt x="8" y="5"/>
                      <a:pt x="8" y="3"/>
                    </a:cubicBezTo>
                    <a:cubicBezTo>
                      <a:pt x="8" y="1"/>
                      <a:pt x="6"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523" name="Freeform 3385"/>
              <p:cNvSpPr>
                <a:spLocks/>
              </p:cNvSpPr>
              <p:nvPr userDrawn="1"/>
            </p:nvSpPr>
            <p:spPr bwMode="auto">
              <a:xfrm>
                <a:off x="5752" y="1300"/>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9"/>
                      <a:pt x="2" y="11"/>
                      <a:pt x="5" y="11"/>
                    </a:cubicBezTo>
                    <a:cubicBezTo>
                      <a:pt x="5" y="11"/>
                      <a:pt x="5" y="11"/>
                      <a:pt x="5" y="11"/>
                    </a:cubicBezTo>
                    <a:cubicBezTo>
                      <a:pt x="8" y="11"/>
                      <a:pt x="11" y="9"/>
                      <a:pt x="11" y="5"/>
                    </a:cubicBezTo>
                    <a:cubicBezTo>
                      <a:pt x="11" y="2"/>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524" name="Freeform 3386"/>
              <p:cNvSpPr>
                <a:spLocks/>
              </p:cNvSpPr>
              <p:nvPr userDrawn="1"/>
            </p:nvSpPr>
            <p:spPr bwMode="auto">
              <a:xfrm>
                <a:off x="5834" y="1392"/>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1" y="15"/>
                      <a:pt x="15" y="12"/>
                      <a:pt x="15" y="8"/>
                    </a:cubicBezTo>
                    <a:cubicBezTo>
                      <a:pt x="15" y="4"/>
                      <a:pt x="11"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525" name="Freeform 3387"/>
              <p:cNvSpPr>
                <a:spLocks/>
              </p:cNvSpPr>
              <p:nvPr userDrawn="1"/>
            </p:nvSpPr>
            <p:spPr bwMode="auto">
              <a:xfrm>
                <a:off x="5924" y="1474"/>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0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5"/>
                      <a:pt x="0" y="10"/>
                    </a:cubicBezTo>
                    <a:cubicBezTo>
                      <a:pt x="0" y="15"/>
                      <a:pt x="5" y="20"/>
                      <a:pt x="10" y="20"/>
                    </a:cubicBezTo>
                    <a:cubicBezTo>
                      <a:pt x="10" y="20"/>
                      <a:pt x="10" y="20"/>
                      <a:pt x="10" y="20"/>
                    </a:cubicBezTo>
                    <a:cubicBezTo>
                      <a:pt x="16" y="20"/>
                      <a:pt x="21" y="15"/>
                      <a:pt x="21" y="10"/>
                    </a:cubicBezTo>
                    <a:cubicBezTo>
                      <a:pt x="21"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526" name="Freeform 3388"/>
              <p:cNvSpPr>
                <a:spLocks/>
              </p:cNvSpPr>
              <p:nvPr userDrawn="1"/>
            </p:nvSpPr>
            <p:spPr bwMode="auto">
              <a:xfrm>
                <a:off x="6004" y="1566"/>
                <a:ext cx="52" cy="50"/>
              </a:xfrm>
              <a:custGeom>
                <a:avLst/>
                <a:gdLst>
                  <a:gd name="T0" fmla="*/ 52 w 26"/>
                  <a:gd name="T1" fmla="*/ 0 h 25"/>
                  <a:gd name="T2" fmla="*/ 0 w 26"/>
                  <a:gd name="T3" fmla="*/ 48 h 25"/>
                  <a:gd name="T4" fmla="*/ 52 w 26"/>
                  <a:gd name="T5" fmla="*/ 100 h 25"/>
                  <a:gd name="T6" fmla="*/ 52 w 26"/>
                  <a:gd name="T7" fmla="*/ 100 h 25"/>
                  <a:gd name="T8" fmla="*/ 104 w 26"/>
                  <a:gd name="T9" fmla="*/ 52 h 25"/>
                  <a:gd name="T10" fmla="*/ 52 w 26"/>
                  <a:gd name="T11" fmla="*/ 0 h 25"/>
                  <a:gd name="T12" fmla="*/ 52 w 2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5">
                    <a:moveTo>
                      <a:pt x="13" y="0"/>
                    </a:moveTo>
                    <a:cubicBezTo>
                      <a:pt x="6" y="0"/>
                      <a:pt x="0" y="5"/>
                      <a:pt x="0" y="12"/>
                    </a:cubicBezTo>
                    <a:cubicBezTo>
                      <a:pt x="0" y="19"/>
                      <a:pt x="6" y="25"/>
                      <a:pt x="13" y="25"/>
                    </a:cubicBezTo>
                    <a:cubicBezTo>
                      <a:pt x="13" y="25"/>
                      <a:pt x="13" y="25"/>
                      <a:pt x="13" y="25"/>
                    </a:cubicBezTo>
                    <a:cubicBezTo>
                      <a:pt x="20" y="25"/>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527" name="Freeform 3389"/>
              <p:cNvSpPr>
                <a:spLocks/>
              </p:cNvSpPr>
              <p:nvPr userDrawn="1"/>
            </p:nvSpPr>
            <p:spPr bwMode="auto">
              <a:xfrm>
                <a:off x="6094" y="1644"/>
                <a:ext cx="66" cy="66"/>
              </a:xfrm>
              <a:custGeom>
                <a:avLst/>
                <a:gdLst>
                  <a:gd name="T0" fmla="*/ 68 w 33"/>
                  <a:gd name="T1" fmla="*/ 0 h 33"/>
                  <a:gd name="T2" fmla="*/ 0 w 33"/>
                  <a:gd name="T3" fmla="*/ 68 h 33"/>
                  <a:gd name="T4" fmla="*/ 64 w 33"/>
                  <a:gd name="T5" fmla="*/ 132 h 33"/>
                  <a:gd name="T6" fmla="*/ 68 w 33"/>
                  <a:gd name="T7" fmla="*/ 132 h 33"/>
                  <a:gd name="T8" fmla="*/ 132 w 33"/>
                  <a:gd name="T9" fmla="*/ 68 h 33"/>
                  <a:gd name="T10" fmla="*/ 68 w 33"/>
                  <a:gd name="T11" fmla="*/ 0 h 33"/>
                  <a:gd name="T12" fmla="*/ 68 w 33"/>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3">
                    <a:moveTo>
                      <a:pt x="17" y="0"/>
                    </a:moveTo>
                    <a:cubicBezTo>
                      <a:pt x="7" y="0"/>
                      <a:pt x="0" y="7"/>
                      <a:pt x="0" y="17"/>
                    </a:cubicBezTo>
                    <a:cubicBezTo>
                      <a:pt x="0" y="26"/>
                      <a:pt x="7" y="33"/>
                      <a:pt x="16" y="33"/>
                    </a:cubicBezTo>
                    <a:cubicBezTo>
                      <a:pt x="16" y="33"/>
                      <a:pt x="17" y="33"/>
                      <a:pt x="17" y="33"/>
                    </a:cubicBezTo>
                    <a:cubicBezTo>
                      <a:pt x="26" y="33"/>
                      <a:pt x="33" y="26"/>
                      <a:pt x="33" y="17"/>
                    </a:cubicBezTo>
                    <a:cubicBezTo>
                      <a:pt x="33" y="8"/>
                      <a:pt x="26" y="1"/>
                      <a:pt x="17" y="0"/>
                    </a:cubicBezTo>
                    <a:cubicBezTo>
                      <a:pt x="17" y="0"/>
                      <a:pt x="17" y="0"/>
                      <a:pt x="17" y="0"/>
                    </a:cubicBezTo>
                  </a:path>
                </a:pathLst>
              </a:custGeom>
              <a:solidFill>
                <a:srgbClr val="E8E8E8"/>
              </a:solidFill>
              <a:ln w="9525">
                <a:solidFill>
                  <a:srgbClr val="E8E8E8"/>
                </a:solidFill>
                <a:round/>
                <a:headEnd/>
                <a:tailEnd/>
              </a:ln>
            </p:spPr>
            <p:txBody>
              <a:bodyPr/>
              <a:lstStyle/>
              <a:p>
                <a:endParaRPr lang="en-GB" dirty="0"/>
              </a:p>
            </p:txBody>
          </p:sp>
          <p:sp>
            <p:nvSpPr>
              <p:cNvPr id="1528" name="Freeform 3390"/>
              <p:cNvSpPr>
                <a:spLocks/>
              </p:cNvSpPr>
              <p:nvPr userDrawn="1"/>
            </p:nvSpPr>
            <p:spPr bwMode="auto">
              <a:xfrm>
                <a:off x="6176" y="1736"/>
                <a:ext cx="74" cy="76"/>
              </a:xfrm>
              <a:custGeom>
                <a:avLst/>
                <a:gdLst>
                  <a:gd name="T0" fmla="*/ 72 w 37"/>
                  <a:gd name="T1" fmla="*/ 0 h 38"/>
                  <a:gd name="T2" fmla="*/ 0 w 37"/>
                  <a:gd name="T3" fmla="*/ 76 h 38"/>
                  <a:gd name="T4" fmla="*/ 72 w 37"/>
                  <a:gd name="T5" fmla="*/ 152 h 38"/>
                  <a:gd name="T6" fmla="*/ 72 w 37"/>
                  <a:gd name="T7" fmla="*/ 152 h 38"/>
                  <a:gd name="T8" fmla="*/ 148 w 37"/>
                  <a:gd name="T9" fmla="*/ 76 h 38"/>
                  <a:gd name="T10" fmla="*/ 72 w 37"/>
                  <a:gd name="T11" fmla="*/ 0 h 38"/>
                  <a:gd name="T12" fmla="*/ 72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8" y="0"/>
                    </a:moveTo>
                    <a:cubicBezTo>
                      <a:pt x="8" y="0"/>
                      <a:pt x="0" y="9"/>
                      <a:pt x="0" y="19"/>
                    </a:cubicBezTo>
                    <a:cubicBezTo>
                      <a:pt x="0" y="29"/>
                      <a:pt x="8" y="38"/>
                      <a:pt x="18" y="38"/>
                    </a:cubicBezTo>
                    <a:cubicBezTo>
                      <a:pt x="18" y="38"/>
                      <a:pt x="18" y="38"/>
                      <a:pt x="18" y="38"/>
                    </a:cubicBezTo>
                    <a:cubicBezTo>
                      <a:pt x="29" y="38"/>
                      <a:pt x="37" y="29"/>
                      <a:pt x="37" y="19"/>
                    </a:cubicBezTo>
                    <a:cubicBezTo>
                      <a:pt x="37" y="9"/>
                      <a:pt x="29"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529" name="Freeform 3391"/>
              <p:cNvSpPr>
                <a:spLocks/>
              </p:cNvSpPr>
              <p:nvPr userDrawn="1"/>
            </p:nvSpPr>
            <p:spPr bwMode="auto">
              <a:xfrm>
                <a:off x="6266" y="1816"/>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4"/>
                      <a:pt x="9"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530" name="Freeform 3392"/>
              <p:cNvSpPr>
                <a:spLocks/>
              </p:cNvSpPr>
              <p:nvPr userDrawn="1"/>
            </p:nvSpPr>
            <p:spPr bwMode="auto">
              <a:xfrm>
                <a:off x="6344" y="1906"/>
                <a:ext cx="102" cy="103"/>
              </a:xfrm>
              <a:custGeom>
                <a:avLst/>
                <a:gdLst>
                  <a:gd name="T0" fmla="*/ 100 w 51"/>
                  <a:gd name="T1" fmla="*/ 0 h 51"/>
                  <a:gd name="T2" fmla="*/ 0 w 51"/>
                  <a:gd name="T3" fmla="*/ 107 h 51"/>
                  <a:gd name="T4" fmla="*/ 100 w 51"/>
                  <a:gd name="T5" fmla="*/ 208 h 51"/>
                  <a:gd name="T6" fmla="*/ 100 w 51"/>
                  <a:gd name="T7" fmla="*/ 208 h 51"/>
                  <a:gd name="T8" fmla="*/ 204 w 51"/>
                  <a:gd name="T9" fmla="*/ 107 h 51"/>
                  <a:gd name="T10" fmla="*/ 104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2" y="0"/>
                      <a:pt x="0" y="12"/>
                      <a:pt x="0" y="26"/>
                    </a:cubicBezTo>
                    <a:cubicBezTo>
                      <a:pt x="0" y="40"/>
                      <a:pt x="11" y="51"/>
                      <a:pt x="25" y="51"/>
                    </a:cubicBezTo>
                    <a:cubicBezTo>
                      <a:pt x="25" y="51"/>
                      <a:pt x="25" y="51"/>
                      <a:pt x="25" y="51"/>
                    </a:cubicBezTo>
                    <a:cubicBezTo>
                      <a:pt x="39" y="51"/>
                      <a:pt x="51" y="40"/>
                      <a:pt x="51" y="26"/>
                    </a:cubicBezTo>
                    <a:cubicBezTo>
                      <a:pt x="51" y="12"/>
                      <a:pt x="40" y="0"/>
                      <a:pt x="26" y="0"/>
                    </a:cubicBezTo>
                    <a:cubicBezTo>
                      <a:pt x="26" y="0"/>
                      <a:pt x="26" y="0"/>
                      <a:pt x="25" y="0"/>
                    </a:cubicBezTo>
                  </a:path>
                </a:pathLst>
              </a:custGeom>
              <a:solidFill>
                <a:srgbClr val="E8E8E8"/>
              </a:solidFill>
              <a:ln w="9525">
                <a:solidFill>
                  <a:srgbClr val="E8E8E8"/>
                </a:solidFill>
                <a:round/>
                <a:headEnd/>
                <a:tailEnd/>
              </a:ln>
            </p:spPr>
            <p:txBody>
              <a:bodyPr/>
              <a:lstStyle/>
              <a:p>
                <a:endParaRPr lang="en-GB" dirty="0"/>
              </a:p>
            </p:txBody>
          </p:sp>
          <p:sp>
            <p:nvSpPr>
              <p:cNvPr id="1531" name="Freeform 3393"/>
              <p:cNvSpPr>
                <a:spLocks/>
              </p:cNvSpPr>
              <p:nvPr userDrawn="1"/>
            </p:nvSpPr>
            <p:spPr bwMode="auto">
              <a:xfrm>
                <a:off x="6434" y="1987"/>
                <a:ext cx="114" cy="114"/>
              </a:xfrm>
              <a:custGeom>
                <a:avLst/>
                <a:gdLst>
                  <a:gd name="T0" fmla="*/ 116 w 57"/>
                  <a:gd name="T1" fmla="*/ 0 h 57"/>
                  <a:gd name="T2" fmla="*/ 0 w 57"/>
                  <a:gd name="T3" fmla="*/ 116 h 57"/>
                  <a:gd name="T4" fmla="*/ 116 w 57"/>
                  <a:gd name="T5" fmla="*/ 228 h 57"/>
                  <a:gd name="T6" fmla="*/ 116 w 57"/>
                  <a:gd name="T7" fmla="*/ 228 h 57"/>
                  <a:gd name="T8" fmla="*/ 228 w 57"/>
                  <a:gd name="T9" fmla="*/ 116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9"/>
                    </a:cubicBezTo>
                    <a:cubicBezTo>
                      <a:pt x="0" y="44"/>
                      <a:pt x="13" y="57"/>
                      <a:pt x="29" y="57"/>
                    </a:cubicBezTo>
                    <a:cubicBezTo>
                      <a:pt x="29" y="57"/>
                      <a:pt x="29" y="57"/>
                      <a:pt x="29" y="57"/>
                    </a:cubicBezTo>
                    <a:cubicBezTo>
                      <a:pt x="44" y="57"/>
                      <a:pt x="57" y="44"/>
                      <a:pt x="57" y="29"/>
                    </a:cubicBezTo>
                    <a:cubicBezTo>
                      <a:pt x="57" y="13"/>
                      <a:pt x="44" y="0"/>
                      <a:pt x="29" y="0"/>
                    </a:cubicBezTo>
                    <a:cubicBezTo>
                      <a:pt x="29" y="0"/>
                      <a:pt x="29" y="0"/>
                      <a:pt x="29" y="0"/>
                    </a:cubicBezTo>
                  </a:path>
                </a:pathLst>
              </a:custGeom>
              <a:solidFill>
                <a:srgbClr val="E8E8E8"/>
              </a:solidFill>
              <a:ln w="9525">
                <a:solidFill>
                  <a:srgbClr val="E8E8E8"/>
                </a:solidFill>
                <a:round/>
                <a:headEnd/>
                <a:tailEnd/>
              </a:ln>
            </p:spPr>
            <p:txBody>
              <a:bodyPr/>
              <a:lstStyle/>
              <a:p>
                <a:endParaRPr lang="en-GB" dirty="0"/>
              </a:p>
            </p:txBody>
          </p:sp>
          <p:sp>
            <p:nvSpPr>
              <p:cNvPr id="1532" name="Freeform 3394"/>
              <p:cNvSpPr>
                <a:spLocks/>
              </p:cNvSpPr>
              <p:nvPr userDrawn="1"/>
            </p:nvSpPr>
            <p:spPr bwMode="auto">
              <a:xfrm>
                <a:off x="6514" y="2079"/>
                <a:ext cx="126" cy="126"/>
              </a:xfrm>
              <a:custGeom>
                <a:avLst/>
                <a:gdLst>
                  <a:gd name="T0" fmla="*/ 128 w 63"/>
                  <a:gd name="T1" fmla="*/ 0 h 63"/>
                  <a:gd name="T2" fmla="*/ 0 w 63"/>
                  <a:gd name="T3" fmla="*/ 124 h 63"/>
                  <a:gd name="T4" fmla="*/ 16 w 63"/>
                  <a:gd name="T5" fmla="*/ 188 h 63"/>
                  <a:gd name="T6" fmla="*/ 64 w 63"/>
                  <a:gd name="T7" fmla="*/ 236 h 63"/>
                  <a:gd name="T8" fmla="*/ 128 w 63"/>
                  <a:gd name="T9" fmla="*/ 252 h 63"/>
                  <a:gd name="T10" fmla="*/ 128 w 63"/>
                  <a:gd name="T11" fmla="*/ 252 h 63"/>
                  <a:gd name="T12" fmla="*/ 196 w 63"/>
                  <a:gd name="T13" fmla="*/ 228 h 63"/>
                  <a:gd name="T14" fmla="*/ 240 w 63"/>
                  <a:gd name="T15" fmla="*/ 184 h 63"/>
                  <a:gd name="T16" fmla="*/ 252 w 63"/>
                  <a:gd name="T17" fmla="*/ 124 h 63"/>
                  <a:gd name="T18" fmla="*/ 128 w 63"/>
                  <a:gd name="T19" fmla="*/ 0 h 63"/>
                  <a:gd name="T20" fmla="*/ 128 w 63"/>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3">
                    <a:moveTo>
                      <a:pt x="32" y="0"/>
                    </a:moveTo>
                    <a:cubicBezTo>
                      <a:pt x="14" y="0"/>
                      <a:pt x="0" y="14"/>
                      <a:pt x="0" y="31"/>
                    </a:cubicBezTo>
                    <a:cubicBezTo>
                      <a:pt x="0" y="37"/>
                      <a:pt x="1" y="42"/>
                      <a:pt x="4" y="47"/>
                    </a:cubicBezTo>
                    <a:cubicBezTo>
                      <a:pt x="9" y="50"/>
                      <a:pt x="13" y="54"/>
                      <a:pt x="16" y="59"/>
                    </a:cubicBezTo>
                    <a:cubicBezTo>
                      <a:pt x="21" y="61"/>
                      <a:pt x="26" y="63"/>
                      <a:pt x="32" y="63"/>
                    </a:cubicBezTo>
                    <a:cubicBezTo>
                      <a:pt x="32" y="63"/>
                      <a:pt x="32" y="63"/>
                      <a:pt x="32" y="63"/>
                    </a:cubicBezTo>
                    <a:cubicBezTo>
                      <a:pt x="38" y="63"/>
                      <a:pt x="44" y="61"/>
                      <a:pt x="49" y="57"/>
                    </a:cubicBezTo>
                    <a:cubicBezTo>
                      <a:pt x="52" y="53"/>
                      <a:pt x="55" y="49"/>
                      <a:pt x="60" y="46"/>
                    </a:cubicBezTo>
                    <a:cubicBezTo>
                      <a:pt x="62" y="41"/>
                      <a:pt x="63" y="37"/>
                      <a:pt x="63" y="31"/>
                    </a:cubicBezTo>
                    <a:cubicBezTo>
                      <a:pt x="63" y="14"/>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533" name="Freeform 3395"/>
              <p:cNvSpPr>
                <a:spLocks/>
              </p:cNvSpPr>
              <p:nvPr userDrawn="1"/>
            </p:nvSpPr>
            <p:spPr bwMode="auto">
              <a:xfrm>
                <a:off x="6604" y="2157"/>
                <a:ext cx="140" cy="140"/>
              </a:xfrm>
              <a:custGeom>
                <a:avLst/>
                <a:gdLst>
                  <a:gd name="T0" fmla="*/ 140 w 70"/>
                  <a:gd name="T1" fmla="*/ 0 h 70"/>
                  <a:gd name="T2" fmla="*/ 60 w 70"/>
                  <a:gd name="T3" fmla="*/ 28 h 70"/>
                  <a:gd name="T4" fmla="*/ 16 w 70"/>
                  <a:gd name="T5" fmla="*/ 72 h 70"/>
                  <a:gd name="T6" fmla="*/ 0 w 70"/>
                  <a:gd name="T7" fmla="*/ 140 h 70"/>
                  <a:gd name="T8" fmla="*/ 8 w 70"/>
                  <a:gd name="T9" fmla="*/ 192 h 70"/>
                  <a:gd name="T10" fmla="*/ 76 w 70"/>
                  <a:gd name="T11" fmla="*/ 264 h 70"/>
                  <a:gd name="T12" fmla="*/ 140 w 70"/>
                  <a:gd name="T13" fmla="*/ 280 h 70"/>
                  <a:gd name="T14" fmla="*/ 140 w 70"/>
                  <a:gd name="T15" fmla="*/ 280 h 70"/>
                  <a:gd name="T16" fmla="*/ 164 w 70"/>
                  <a:gd name="T17" fmla="*/ 280 h 70"/>
                  <a:gd name="T18" fmla="*/ 276 w 70"/>
                  <a:gd name="T19" fmla="*/ 164 h 70"/>
                  <a:gd name="T20" fmla="*/ 280 w 70"/>
                  <a:gd name="T21" fmla="*/ 140 h 70"/>
                  <a:gd name="T22" fmla="*/ 276 w 70"/>
                  <a:gd name="T23" fmla="*/ 104 h 70"/>
                  <a:gd name="T24" fmla="*/ 176 w 70"/>
                  <a:gd name="T25" fmla="*/ 8 h 70"/>
                  <a:gd name="T26" fmla="*/ 140 w 70"/>
                  <a:gd name="T27" fmla="*/ 0 h 70"/>
                  <a:gd name="T28" fmla="*/ 140 w 70"/>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0">
                    <a:moveTo>
                      <a:pt x="35" y="0"/>
                    </a:moveTo>
                    <a:cubicBezTo>
                      <a:pt x="27" y="0"/>
                      <a:pt x="20" y="3"/>
                      <a:pt x="15" y="7"/>
                    </a:cubicBezTo>
                    <a:cubicBezTo>
                      <a:pt x="10" y="10"/>
                      <a:pt x="7" y="14"/>
                      <a:pt x="4" y="18"/>
                    </a:cubicBezTo>
                    <a:cubicBezTo>
                      <a:pt x="2" y="23"/>
                      <a:pt x="0" y="29"/>
                      <a:pt x="0" y="35"/>
                    </a:cubicBezTo>
                    <a:cubicBezTo>
                      <a:pt x="0" y="40"/>
                      <a:pt x="1" y="44"/>
                      <a:pt x="2" y="48"/>
                    </a:cubicBezTo>
                    <a:cubicBezTo>
                      <a:pt x="10" y="52"/>
                      <a:pt x="16" y="58"/>
                      <a:pt x="19" y="66"/>
                    </a:cubicBezTo>
                    <a:cubicBezTo>
                      <a:pt x="23" y="69"/>
                      <a:pt x="29" y="70"/>
                      <a:pt x="35" y="70"/>
                    </a:cubicBezTo>
                    <a:cubicBezTo>
                      <a:pt x="35" y="70"/>
                      <a:pt x="35" y="70"/>
                      <a:pt x="35" y="70"/>
                    </a:cubicBezTo>
                    <a:cubicBezTo>
                      <a:pt x="37" y="70"/>
                      <a:pt x="39" y="70"/>
                      <a:pt x="41" y="70"/>
                    </a:cubicBezTo>
                    <a:cubicBezTo>
                      <a:pt x="44" y="56"/>
                      <a:pt x="55" y="44"/>
                      <a:pt x="69" y="41"/>
                    </a:cubicBezTo>
                    <a:cubicBezTo>
                      <a:pt x="70" y="39"/>
                      <a:pt x="70" y="37"/>
                      <a:pt x="70" y="35"/>
                    </a:cubicBezTo>
                    <a:cubicBezTo>
                      <a:pt x="70" y="32"/>
                      <a:pt x="69" y="29"/>
                      <a:pt x="69" y="26"/>
                    </a:cubicBezTo>
                    <a:cubicBezTo>
                      <a:pt x="65" y="14"/>
                      <a:pt x="56" y="5"/>
                      <a:pt x="44" y="2"/>
                    </a:cubicBezTo>
                    <a:cubicBezTo>
                      <a:pt x="41" y="1"/>
                      <a:pt x="38"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534" name="Freeform 3396"/>
              <p:cNvSpPr>
                <a:spLocks/>
              </p:cNvSpPr>
              <p:nvPr userDrawn="1"/>
            </p:nvSpPr>
            <p:spPr bwMode="auto">
              <a:xfrm>
                <a:off x="6684" y="2237"/>
                <a:ext cx="152" cy="154"/>
              </a:xfrm>
              <a:custGeom>
                <a:avLst/>
                <a:gdLst>
                  <a:gd name="T0" fmla="*/ 152 w 76"/>
                  <a:gd name="T1" fmla="*/ 0 h 77"/>
                  <a:gd name="T2" fmla="*/ 116 w 76"/>
                  <a:gd name="T3" fmla="*/ 4 h 77"/>
                  <a:gd name="T4" fmla="*/ 4 w 76"/>
                  <a:gd name="T5" fmla="*/ 120 h 77"/>
                  <a:gd name="T6" fmla="*/ 0 w 76"/>
                  <a:gd name="T7" fmla="*/ 152 h 77"/>
                  <a:gd name="T8" fmla="*/ 4 w 76"/>
                  <a:gd name="T9" fmla="*/ 196 h 77"/>
                  <a:gd name="T10" fmla="*/ 124 w 76"/>
                  <a:gd name="T11" fmla="*/ 304 h 77"/>
                  <a:gd name="T12" fmla="*/ 152 w 76"/>
                  <a:gd name="T13" fmla="*/ 308 h 77"/>
                  <a:gd name="T14" fmla="*/ 152 w 76"/>
                  <a:gd name="T15" fmla="*/ 308 h 77"/>
                  <a:gd name="T16" fmla="*/ 184 w 76"/>
                  <a:gd name="T17" fmla="*/ 304 h 77"/>
                  <a:gd name="T18" fmla="*/ 300 w 76"/>
                  <a:gd name="T19" fmla="*/ 188 h 77"/>
                  <a:gd name="T20" fmla="*/ 304 w 76"/>
                  <a:gd name="T21" fmla="*/ 156 h 77"/>
                  <a:gd name="T22" fmla="*/ 300 w 76"/>
                  <a:gd name="T23" fmla="*/ 128 h 77"/>
                  <a:gd name="T24" fmla="*/ 196 w 76"/>
                  <a:gd name="T25" fmla="*/ 8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5" y="0"/>
                      <a:pt x="32" y="1"/>
                      <a:pt x="29" y="1"/>
                    </a:cubicBezTo>
                    <a:cubicBezTo>
                      <a:pt x="15" y="4"/>
                      <a:pt x="4" y="16"/>
                      <a:pt x="1" y="30"/>
                    </a:cubicBezTo>
                    <a:cubicBezTo>
                      <a:pt x="0" y="33"/>
                      <a:pt x="0" y="35"/>
                      <a:pt x="0" y="38"/>
                    </a:cubicBezTo>
                    <a:cubicBezTo>
                      <a:pt x="0" y="42"/>
                      <a:pt x="0" y="46"/>
                      <a:pt x="1" y="49"/>
                    </a:cubicBezTo>
                    <a:cubicBezTo>
                      <a:pt x="16" y="52"/>
                      <a:pt x="27" y="62"/>
                      <a:pt x="31" y="76"/>
                    </a:cubicBezTo>
                    <a:cubicBezTo>
                      <a:pt x="33" y="76"/>
                      <a:pt x="35" y="77"/>
                      <a:pt x="38" y="77"/>
                    </a:cubicBezTo>
                    <a:cubicBezTo>
                      <a:pt x="38" y="77"/>
                      <a:pt x="38" y="77"/>
                      <a:pt x="38" y="77"/>
                    </a:cubicBezTo>
                    <a:cubicBezTo>
                      <a:pt x="41" y="77"/>
                      <a:pt x="43" y="76"/>
                      <a:pt x="46" y="76"/>
                    </a:cubicBezTo>
                    <a:cubicBezTo>
                      <a:pt x="50" y="62"/>
                      <a:pt x="61" y="51"/>
                      <a:pt x="75" y="47"/>
                    </a:cubicBezTo>
                    <a:cubicBezTo>
                      <a:pt x="76" y="44"/>
                      <a:pt x="76" y="41"/>
                      <a:pt x="76" y="39"/>
                    </a:cubicBezTo>
                    <a:cubicBezTo>
                      <a:pt x="76" y="36"/>
                      <a:pt x="76" y="34"/>
                      <a:pt x="75" y="32"/>
                    </a:cubicBezTo>
                    <a:cubicBezTo>
                      <a:pt x="73" y="18"/>
                      <a:pt x="62" y="6"/>
                      <a:pt x="49" y="2"/>
                    </a:cubicBezTo>
                    <a:cubicBezTo>
                      <a:pt x="45" y="1"/>
                      <a:pt x="42"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535" name="Freeform 3397"/>
              <p:cNvSpPr>
                <a:spLocks/>
              </p:cNvSpPr>
              <p:nvPr userDrawn="1"/>
            </p:nvSpPr>
            <p:spPr bwMode="auto">
              <a:xfrm>
                <a:off x="6774" y="2329"/>
                <a:ext cx="164" cy="164"/>
              </a:xfrm>
              <a:custGeom>
                <a:avLst/>
                <a:gdLst>
                  <a:gd name="T0" fmla="*/ 164 w 82"/>
                  <a:gd name="T1" fmla="*/ 0 h 82"/>
                  <a:gd name="T2" fmla="*/ 120 w 82"/>
                  <a:gd name="T3" fmla="*/ 4 h 82"/>
                  <a:gd name="T4" fmla="*/ 4 w 82"/>
                  <a:gd name="T5" fmla="*/ 120 h 82"/>
                  <a:gd name="T6" fmla="*/ 0 w 82"/>
                  <a:gd name="T7" fmla="*/ 164 h 82"/>
                  <a:gd name="T8" fmla="*/ 0 w 82"/>
                  <a:gd name="T9" fmla="*/ 172 h 82"/>
                  <a:gd name="T10" fmla="*/ 136 w 82"/>
                  <a:gd name="T11" fmla="*/ 328 h 82"/>
                  <a:gd name="T12" fmla="*/ 160 w 82"/>
                  <a:gd name="T13" fmla="*/ 328 h 82"/>
                  <a:gd name="T14" fmla="*/ 328 w 82"/>
                  <a:gd name="T15" fmla="*/ 160 h 82"/>
                  <a:gd name="T16" fmla="*/ 328 w 82"/>
                  <a:gd name="T17" fmla="*/ 136 h 82"/>
                  <a:gd name="T18" fmla="*/ 172 w 82"/>
                  <a:gd name="T19" fmla="*/ 0 h 82"/>
                  <a:gd name="T20" fmla="*/ 164 w 82"/>
                  <a:gd name="T21" fmla="*/ 0 h 82"/>
                  <a:gd name="T22" fmla="*/ 164 w 82"/>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82">
                    <a:moveTo>
                      <a:pt x="41" y="0"/>
                    </a:moveTo>
                    <a:cubicBezTo>
                      <a:pt x="37" y="0"/>
                      <a:pt x="33" y="0"/>
                      <a:pt x="30" y="1"/>
                    </a:cubicBezTo>
                    <a:cubicBezTo>
                      <a:pt x="16" y="5"/>
                      <a:pt x="5" y="16"/>
                      <a:pt x="1" y="30"/>
                    </a:cubicBezTo>
                    <a:cubicBezTo>
                      <a:pt x="0" y="33"/>
                      <a:pt x="0" y="37"/>
                      <a:pt x="0" y="41"/>
                    </a:cubicBezTo>
                    <a:cubicBezTo>
                      <a:pt x="0" y="42"/>
                      <a:pt x="0" y="42"/>
                      <a:pt x="0" y="43"/>
                    </a:cubicBezTo>
                    <a:cubicBezTo>
                      <a:pt x="18" y="46"/>
                      <a:pt x="33" y="62"/>
                      <a:pt x="34" y="82"/>
                    </a:cubicBezTo>
                    <a:cubicBezTo>
                      <a:pt x="36" y="82"/>
                      <a:pt x="38" y="82"/>
                      <a:pt x="40" y="82"/>
                    </a:cubicBezTo>
                    <a:cubicBezTo>
                      <a:pt x="41" y="59"/>
                      <a:pt x="59" y="41"/>
                      <a:pt x="82" y="40"/>
                    </a:cubicBezTo>
                    <a:cubicBezTo>
                      <a:pt x="82" y="38"/>
                      <a:pt x="82" y="36"/>
                      <a:pt x="82" y="34"/>
                    </a:cubicBezTo>
                    <a:cubicBezTo>
                      <a:pt x="79" y="15"/>
                      <a:pt x="63" y="1"/>
                      <a:pt x="43" y="0"/>
                    </a:cubicBezTo>
                    <a:cubicBezTo>
                      <a:pt x="43" y="0"/>
                      <a:pt x="42"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536" name="Freeform 3398"/>
              <p:cNvSpPr>
                <a:spLocks/>
              </p:cNvSpPr>
              <p:nvPr userDrawn="1"/>
            </p:nvSpPr>
            <p:spPr bwMode="auto">
              <a:xfrm>
                <a:off x="6854" y="2409"/>
                <a:ext cx="176" cy="175"/>
              </a:xfrm>
              <a:custGeom>
                <a:avLst/>
                <a:gdLst>
                  <a:gd name="T0" fmla="*/ 176 w 88"/>
                  <a:gd name="T1" fmla="*/ 0 h 87"/>
                  <a:gd name="T2" fmla="*/ 168 w 88"/>
                  <a:gd name="T3" fmla="*/ 0 h 87"/>
                  <a:gd name="T4" fmla="*/ 0 w 88"/>
                  <a:gd name="T5" fmla="*/ 169 h 87"/>
                  <a:gd name="T6" fmla="*/ 0 w 88"/>
                  <a:gd name="T7" fmla="*/ 179 h 87"/>
                  <a:gd name="T8" fmla="*/ 0 w 88"/>
                  <a:gd name="T9" fmla="*/ 195 h 87"/>
                  <a:gd name="T10" fmla="*/ 4 w 88"/>
                  <a:gd name="T11" fmla="*/ 195 h 87"/>
                  <a:gd name="T12" fmla="*/ 4 w 88"/>
                  <a:gd name="T13" fmla="*/ 195 h 87"/>
                  <a:gd name="T14" fmla="*/ 180 w 88"/>
                  <a:gd name="T15" fmla="*/ 352 h 87"/>
                  <a:gd name="T16" fmla="*/ 352 w 88"/>
                  <a:gd name="T17" fmla="*/ 183 h 87"/>
                  <a:gd name="T18" fmla="*/ 352 w 88"/>
                  <a:gd name="T19" fmla="*/ 179 h 87"/>
                  <a:gd name="T20" fmla="*/ 192 w 88"/>
                  <a:gd name="T21" fmla="*/ 0 h 87"/>
                  <a:gd name="T22" fmla="*/ 176 w 88"/>
                  <a:gd name="T23" fmla="*/ 0 h 87"/>
                  <a:gd name="T24" fmla="*/ 176 w 88"/>
                  <a:gd name="T25" fmla="*/ 0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7">
                    <a:moveTo>
                      <a:pt x="44" y="0"/>
                    </a:moveTo>
                    <a:cubicBezTo>
                      <a:pt x="43" y="0"/>
                      <a:pt x="43" y="0"/>
                      <a:pt x="42" y="0"/>
                    </a:cubicBezTo>
                    <a:cubicBezTo>
                      <a:pt x="19" y="1"/>
                      <a:pt x="1" y="19"/>
                      <a:pt x="0" y="42"/>
                    </a:cubicBezTo>
                    <a:cubicBezTo>
                      <a:pt x="0" y="43"/>
                      <a:pt x="0" y="43"/>
                      <a:pt x="0" y="44"/>
                    </a:cubicBezTo>
                    <a:cubicBezTo>
                      <a:pt x="0" y="45"/>
                      <a:pt x="0" y="46"/>
                      <a:pt x="0" y="48"/>
                    </a:cubicBezTo>
                    <a:cubicBezTo>
                      <a:pt x="0" y="48"/>
                      <a:pt x="0" y="48"/>
                      <a:pt x="1" y="48"/>
                    </a:cubicBezTo>
                    <a:cubicBezTo>
                      <a:pt x="1" y="48"/>
                      <a:pt x="1" y="48"/>
                      <a:pt x="1" y="48"/>
                    </a:cubicBezTo>
                    <a:cubicBezTo>
                      <a:pt x="24" y="48"/>
                      <a:pt x="43" y="65"/>
                      <a:pt x="45" y="87"/>
                    </a:cubicBezTo>
                    <a:cubicBezTo>
                      <a:pt x="48" y="65"/>
                      <a:pt x="66" y="47"/>
                      <a:pt x="88" y="45"/>
                    </a:cubicBezTo>
                    <a:cubicBezTo>
                      <a:pt x="88" y="45"/>
                      <a:pt x="88" y="45"/>
                      <a:pt x="88" y="44"/>
                    </a:cubicBezTo>
                    <a:cubicBezTo>
                      <a:pt x="88" y="21"/>
                      <a:pt x="70" y="2"/>
                      <a:pt x="48" y="0"/>
                    </a:cubicBezTo>
                    <a:cubicBezTo>
                      <a:pt x="47" y="0"/>
                      <a:pt x="45"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537" name="Freeform 3399"/>
              <p:cNvSpPr>
                <a:spLocks/>
              </p:cNvSpPr>
              <p:nvPr userDrawn="1"/>
            </p:nvSpPr>
            <p:spPr bwMode="auto">
              <a:xfrm>
                <a:off x="6944" y="2499"/>
                <a:ext cx="188" cy="147"/>
              </a:xfrm>
              <a:custGeom>
                <a:avLst/>
                <a:gdLst>
                  <a:gd name="T0" fmla="*/ 188 w 94"/>
                  <a:gd name="T1" fmla="*/ 0 h 73"/>
                  <a:gd name="T2" fmla="*/ 172 w 94"/>
                  <a:gd name="T3" fmla="*/ 0 h 73"/>
                  <a:gd name="T4" fmla="*/ 172 w 94"/>
                  <a:gd name="T5" fmla="*/ 0 h 73"/>
                  <a:gd name="T6" fmla="*/ 0 w 94"/>
                  <a:gd name="T7" fmla="*/ 171 h 73"/>
                  <a:gd name="T8" fmla="*/ 0 w 94"/>
                  <a:gd name="T9" fmla="*/ 175 h 73"/>
                  <a:gd name="T10" fmla="*/ 172 w 94"/>
                  <a:gd name="T11" fmla="*/ 296 h 73"/>
                  <a:gd name="T12" fmla="*/ 360 w 94"/>
                  <a:gd name="T13" fmla="*/ 163 h 73"/>
                  <a:gd name="T14" fmla="*/ 360 w 94"/>
                  <a:gd name="T15" fmla="*/ 163 h 73"/>
                  <a:gd name="T16" fmla="*/ 376 w 94"/>
                  <a:gd name="T17" fmla="*/ 163 h 73"/>
                  <a:gd name="T18" fmla="*/ 188 w 94"/>
                  <a:gd name="T19" fmla="*/ 0 h 73"/>
                  <a:gd name="T20" fmla="*/ 188 w 94"/>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73">
                    <a:moveTo>
                      <a:pt x="47" y="0"/>
                    </a:moveTo>
                    <a:cubicBezTo>
                      <a:pt x="46" y="0"/>
                      <a:pt x="44" y="0"/>
                      <a:pt x="43" y="0"/>
                    </a:cubicBezTo>
                    <a:cubicBezTo>
                      <a:pt x="43" y="0"/>
                      <a:pt x="43" y="0"/>
                      <a:pt x="43" y="0"/>
                    </a:cubicBezTo>
                    <a:cubicBezTo>
                      <a:pt x="21" y="2"/>
                      <a:pt x="3" y="20"/>
                      <a:pt x="0" y="42"/>
                    </a:cubicBezTo>
                    <a:cubicBezTo>
                      <a:pt x="0" y="43"/>
                      <a:pt x="0" y="43"/>
                      <a:pt x="0" y="43"/>
                    </a:cubicBezTo>
                    <a:cubicBezTo>
                      <a:pt x="19" y="44"/>
                      <a:pt x="36" y="56"/>
                      <a:pt x="43" y="73"/>
                    </a:cubicBezTo>
                    <a:cubicBezTo>
                      <a:pt x="50" y="54"/>
                      <a:pt x="68" y="40"/>
                      <a:pt x="90" y="40"/>
                    </a:cubicBezTo>
                    <a:cubicBezTo>
                      <a:pt x="90" y="40"/>
                      <a:pt x="90" y="40"/>
                      <a:pt x="90" y="40"/>
                    </a:cubicBezTo>
                    <a:cubicBezTo>
                      <a:pt x="91" y="40"/>
                      <a:pt x="93" y="40"/>
                      <a:pt x="94" y="40"/>
                    </a:cubicBezTo>
                    <a:cubicBezTo>
                      <a:pt x="90" y="18"/>
                      <a:pt x="71"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538" name="Freeform 3400"/>
              <p:cNvSpPr>
                <a:spLocks/>
              </p:cNvSpPr>
              <p:nvPr userDrawn="1"/>
            </p:nvSpPr>
            <p:spPr bwMode="auto">
              <a:xfrm>
                <a:off x="7030" y="2579"/>
                <a:ext cx="120" cy="181"/>
              </a:xfrm>
              <a:custGeom>
                <a:avLst/>
                <a:gdLst>
                  <a:gd name="T0" fmla="*/ 188 w 60"/>
                  <a:gd name="T1" fmla="*/ 0 h 90"/>
                  <a:gd name="T2" fmla="*/ 0 w 60"/>
                  <a:gd name="T3" fmla="*/ 133 h 90"/>
                  <a:gd name="T4" fmla="*/ 12 w 60"/>
                  <a:gd name="T5" fmla="*/ 195 h 90"/>
                  <a:gd name="T6" fmla="*/ 16 w 60"/>
                  <a:gd name="T7" fmla="*/ 195 h 90"/>
                  <a:gd name="T8" fmla="*/ 16 w 60"/>
                  <a:gd name="T9" fmla="*/ 195 h 90"/>
                  <a:gd name="T10" fmla="*/ 212 w 60"/>
                  <a:gd name="T11" fmla="*/ 360 h 90"/>
                  <a:gd name="T12" fmla="*/ 240 w 60"/>
                  <a:gd name="T13" fmla="*/ 364 h 90"/>
                  <a:gd name="T14" fmla="*/ 240 w 60"/>
                  <a:gd name="T15" fmla="*/ 8 h 90"/>
                  <a:gd name="T16" fmla="*/ 240 w 60"/>
                  <a:gd name="T17" fmla="*/ 8 h 90"/>
                  <a:gd name="T18" fmla="*/ 204 w 60"/>
                  <a:gd name="T19" fmla="*/ 0 h 90"/>
                  <a:gd name="T20" fmla="*/ 188 w 60"/>
                  <a:gd name="T21" fmla="*/ 0 h 90"/>
                  <a:gd name="T22" fmla="*/ 188 w 60"/>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90">
                    <a:moveTo>
                      <a:pt x="47" y="0"/>
                    </a:moveTo>
                    <a:cubicBezTo>
                      <a:pt x="25" y="0"/>
                      <a:pt x="7" y="14"/>
                      <a:pt x="0" y="33"/>
                    </a:cubicBezTo>
                    <a:cubicBezTo>
                      <a:pt x="1" y="38"/>
                      <a:pt x="3" y="43"/>
                      <a:pt x="3" y="48"/>
                    </a:cubicBezTo>
                    <a:cubicBezTo>
                      <a:pt x="3" y="48"/>
                      <a:pt x="4" y="48"/>
                      <a:pt x="4" y="48"/>
                    </a:cubicBezTo>
                    <a:cubicBezTo>
                      <a:pt x="4" y="48"/>
                      <a:pt x="4" y="48"/>
                      <a:pt x="4" y="48"/>
                    </a:cubicBezTo>
                    <a:cubicBezTo>
                      <a:pt x="29" y="48"/>
                      <a:pt x="49" y="66"/>
                      <a:pt x="53" y="89"/>
                    </a:cubicBezTo>
                    <a:cubicBezTo>
                      <a:pt x="56" y="89"/>
                      <a:pt x="58" y="90"/>
                      <a:pt x="60" y="90"/>
                    </a:cubicBezTo>
                    <a:cubicBezTo>
                      <a:pt x="60" y="2"/>
                      <a:pt x="60" y="2"/>
                      <a:pt x="60" y="2"/>
                    </a:cubicBezTo>
                    <a:cubicBezTo>
                      <a:pt x="60" y="2"/>
                      <a:pt x="60" y="2"/>
                      <a:pt x="60" y="2"/>
                    </a:cubicBezTo>
                    <a:cubicBezTo>
                      <a:pt x="57" y="1"/>
                      <a:pt x="54" y="0"/>
                      <a:pt x="51" y="0"/>
                    </a:cubicBezTo>
                    <a:cubicBezTo>
                      <a:pt x="50"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539" name="Freeform 3401"/>
              <p:cNvSpPr>
                <a:spLocks/>
              </p:cNvSpPr>
              <p:nvPr userDrawn="1"/>
            </p:nvSpPr>
            <p:spPr bwMode="auto">
              <a:xfrm>
                <a:off x="5480" y="1219"/>
                <a:ext cx="6" cy="8"/>
              </a:xfrm>
              <a:custGeom>
                <a:avLst/>
                <a:gdLst>
                  <a:gd name="T0" fmla="*/ 8 w 3"/>
                  <a:gd name="T1" fmla="*/ 0 h 4"/>
                  <a:gd name="T2" fmla="*/ 0 w 3"/>
                  <a:gd name="T3" fmla="*/ 8 h 4"/>
                  <a:gd name="T4" fmla="*/ 8 w 3"/>
                  <a:gd name="T5" fmla="*/ 16 h 4"/>
                  <a:gd name="T6" fmla="*/ 8 w 3"/>
                  <a:gd name="T7" fmla="*/ 16 h 4"/>
                  <a:gd name="T8" fmla="*/ 12 w 3"/>
                  <a:gd name="T9" fmla="*/ 8 h 4"/>
                  <a:gd name="T10" fmla="*/ 8 w 3"/>
                  <a:gd name="T11" fmla="*/ 0 h 4"/>
                  <a:gd name="T12" fmla="*/ 8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2" y="0"/>
                    </a:moveTo>
                    <a:cubicBezTo>
                      <a:pt x="1" y="0"/>
                      <a:pt x="0" y="1"/>
                      <a:pt x="0" y="2"/>
                    </a:cubicBezTo>
                    <a:cubicBezTo>
                      <a:pt x="0" y="3"/>
                      <a:pt x="1" y="4"/>
                      <a:pt x="2" y="4"/>
                    </a:cubicBezTo>
                    <a:cubicBezTo>
                      <a:pt x="2" y="4"/>
                      <a:pt x="2" y="4"/>
                      <a:pt x="2" y="4"/>
                    </a:cubicBezTo>
                    <a:cubicBezTo>
                      <a:pt x="3" y="4"/>
                      <a:pt x="3" y="3"/>
                      <a:pt x="3" y="2"/>
                    </a:cubicBezTo>
                    <a:cubicBezTo>
                      <a:pt x="3" y="1"/>
                      <a:pt x="3" y="1"/>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540" name="Freeform 3402"/>
              <p:cNvSpPr>
                <a:spLocks/>
              </p:cNvSpPr>
              <p:nvPr userDrawn="1"/>
            </p:nvSpPr>
            <p:spPr bwMode="auto">
              <a:xfrm>
                <a:off x="5574" y="1304"/>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2"/>
                      <a:pt x="0" y="3"/>
                    </a:cubicBezTo>
                    <a:cubicBezTo>
                      <a:pt x="0" y="5"/>
                      <a:pt x="1" y="6"/>
                      <a:pt x="3" y="6"/>
                    </a:cubicBezTo>
                    <a:cubicBezTo>
                      <a:pt x="3" y="6"/>
                      <a:pt x="3" y="6"/>
                      <a:pt x="3" y="6"/>
                    </a:cubicBezTo>
                    <a:cubicBezTo>
                      <a:pt x="5" y="6"/>
                      <a:pt x="6" y="5"/>
                      <a:pt x="6" y="3"/>
                    </a:cubicBezTo>
                    <a:cubicBezTo>
                      <a:pt x="6"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541" name="Freeform 3403"/>
              <p:cNvSpPr>
                <a:spLocks/>
              </p:cNvSpPr>
              <p:nvPr userDrawn="1"/>
            </p:nvSpPr>
            <p:spPr bwMode="auto">
              <a:xfrm>
                <a:off x="5654" y="1396"/>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6"/>
                    </a:cubicBezTo>
                    <a:cubicBezTo>
                      <a:pt x="0" y="9"/>
                      <a:pt x="3" y="11"/>
                      <a:pt x="6" y="11"/>
                    </a:cubicBezTo>
                    <a:cubicBezTo>
                      <a:pt x="6" y="11"/>
                      <a:pt x="6" y="11"/>
                      <a:pt x="6" y="11"/>
                    </a:cubicBezTo>
                    <a:cubicBezTo>
                      <a:pt x="9" y="11"/>
                      <a:pt x="11" y="9"/>
                      <a:pt x="11" y="6"/>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542" name="Freeform 3404"/>
              <p:cNvSpPr>
                <a:spLocks/>
              </p:cNvSpPr>
              <p:nvPr userDrawn="1"/>
            </p:nvSpPr>
            <p:spPr bwMode="auto">
              <a:xfrm>
                <a:off x="5746" y="1478"/>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543" name="Freeform 3405"/>
              <p:cNvSpPr>
                <a:spLocks/>
              </p:cNvSpPr>
              <p:nvPr userDrawn="1"/>
            </p:nvSpPr>
            <p:spPr bwMode="auto">
              <a:xfrm>
                <a:off x="5828" y="1570"/>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6"/>
                      <a:pt x="5" y="20"/>
                      <a:pt x="10" y="20"/>
                    </a:cubicBezTo>
                    <a:cubicBezTo>
                      <a:pt x="10" y="20"/>
                      <a:pt x="10" y="20"/>
                      <a:pt x="10" y="20"/>
                    </a:cubicBezTo>
                    <a:cubicBezTo>
                      <a:pt x="15" y="20"/>
                      <a:pt x="20" y="16"/>
                      <a:pt x="20" y="10"/>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544" name="Freeform 3406"/>
              <p:cNvSpPr>
                <a:spLocks/>
              </p:cNvSpPr>
              <p:nvPr userDrawn="1"/>
            </p:nvSpPr>
            <p:spPr bwMode="auto">
              <a:xfrm>
                <a:off x="5918" y="1650"/>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1"/>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545" name="Freeform 3407"/>
              <p:cNvSpPr>
                <a:spLocks/>
              </p:cNvSpPr>
              <p:nvPr userDrawn="1"/>
            </p:nvSpPr>
            <p:spPr bwMode="auto">
              <a:xfrm>
                <a:off x="5998" y="1742"/>
                <a:ext cx="64" cy="62"/>
              </a:xfrm>
              <a:custGeom>
                <a:avLst/>
                <a:gdLst>
                  <a:gd name="T0" fmla="*/ 64 w 32"/>
                  <a:gd name="T1" fmla="*/ 0 h 31"/>
                  <a:gd name="T2" fmla="*/ 0 w 32"/>
                  <a:gd name="T3" fmla="*/ 64 h 31"/>
                  <a:gd name="T4" fmla="*/ 64 w 32"/>
                  <a:gd name="T5" fmla="*/ 124 h 31"/>
                  <a:gd name="T6" fmla="*/ 64 w 32"/>
                  <a:gd name="T7" fmla="*/ 124 h 31"/>
                  <a:gd name="T8" fmla="*/ 128 w 32"/>
                  <a:gd name="T9" fmla="*/ 64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6"/>
                    </a:cubicBezTo>
                    <a:cubicBezTo>
                      <a:pt x="0" y="24"/>
                      <a:pt x="7" y="31"/>
                      <a:pt x="16" y="31"/>
                    </a:cubicBezTo>
                    <a:cubicBezTo>
                      <a:pt x="16" y="31"/>
                      <a:pt x="16" y="31"/>
                      <a:pt x="16" y="31"/>
                    </a:cubicBezTo>
                    <a:cubicBezTo>
                      <a:pt x="25" y="31"/>
                      <a:pt x="32" y="24"/>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546" name="Freeform 3408"/>
              <p:cNvSpPr>
                <a:spLocks/>
              </p:cNvSpPr>
              <p:nvPr userDrawn="1"/>
            </p:nvSpPr>
            <p:spPr bwMode="auto">
              <a:xfrm>
                <a:off x="6088" y="1822"/>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1" y="9"/>
                      <a:pt x="0" y="19"/>
                    </a:cubicBezTo>
                    <a:cubicBezTo>
                      <a:pt x="0" y="29"/>
                      <a:pt x="9" y="38"/>
                      <a:pt x="19" y="38"/>
                    </a:cubicBezTo>
                    <a:cubicBezTo>
                      <a:pt x="19" y="38"/>
                      <a:pt x="19" y="38"/>
                      <a:pt x="19" y="38"/>
                    </a:cubicBezTo>
                    <a:cubicBezTo>
                      <a:pt x="29" y="38"/>
                      <a:pt x="38" y="29"/>
                      <a:pt x="38" y="19"/>
                    </a:cubicBezTo>
                    <a:cubicBezTo>
                      <a:pt x="38" y="9"/>
                      <a:pt x="30"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547" name="Freeform 3409"/>
              <p:cNvSpPr>
                <a:spLocks/>
              </p:cNvSpPr>
              <p:nvPr userDrawn="1"/>
            </p:nvSpPr>
            <p:spPr bwMode="auto">
              <a:xfrm>
                <a:off x="6168" y="1912"/>
                <a:ext cx="88" cy="89"/>
              </a:xfrm>
              <a:custGeom>
                <a:avLst/>
                <a:gdLst>
                  <a:gd name="T0" fmla="*/ 88 w 44"/>
                  <a:gd name="T1" fmla="*/ 0 h 44"/>
                  <a:gd name="T2" fmla="*/ 0 w 44"/>
                  <a:gd name="T3" fmla="*/ 91 h 44"/>
                  <a:gd name="T4" fmla="*/ 88 w 44"/>
                  <a:gd name="T5" fmla="*/ 180 h 44"/>
                  <a:gd name="T6" fmla="*/ 88 w 44"/>
                  <a:gd name="T7" fmla="*/ 180 h 44"/>
                  <a:gd name="T8" fmla="*/ 176 w 44"/>
                  <a:gd name="T9" fmla="*/ 91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5"/>
                      <a:pt x="10" y="44"/>
                      <a:pt x="22" y="44"/>
                    </a:cubicBezTo>
                    <a:cubicBezTo>
                      <a:pt x="22" y="44"/>
                      <a:pt x="22" y="44"/>
                      <a:pt x="22" y="44"/>
                    </a:cubicBezTo>
                    <a:cubicBezTo>
                      <a:pt x="34" y="44"/>
                      <a:pt x="44" y="35"/>
                      <a:pt x="44" y="22"/>
                    </a:cubicBezTo>
                    <a:cubicBezTo>
                      <a:pt x="44" y="10"/>
                      <a:pt x="35"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548" name="Freeform 3410"/>
              <p:cNvSpPr>
                <a:spLocks/>
              </p:cNvSpPr>
              <p:nvPr userDrawn="1"/>
            </p:nvSpPr>
            <p:spPr bwMode="auto">
              <a:xfrm>
                <a:off x="6258" y="1993"/>
                <a:ext cx="102" cy="102"/>
              </a:xfrm>
              <a:custGeom>
                <a:avLst/>
                <a:gdLst>
                  <a:gd name="T0" fmla="*/ 100 w 51"/>
                  <a:gd name="T1" fmla="*/ 0 h 51"/>
                  <a:gd name="T2" fmla="*/ 0 w 51"/>
                  <a:gd name="T3" fmla="*/ 100 h 51"/>
                  <a:gd name="T4" fmla="*/ 100 w 51"/>
                  <a:gd name="T5" fmla="*/ 204 h 51"/>
                  <a:gd name="T6" fmla="*/ 100 w 51"/>
                  <a:gd name="T7" fmla="*/ 204 h 51"/>
                  <a:gd name="T8" fmla="*/ 204 w 51"/>
                  <a:gd name="T9" fmla="*/ 104 h 51"/>
                  <a:gd name="T10" fmla="*/ 100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1" y="0"/>
                      <a:pt x="0" y="12"/>
                      <a:pt x="0" y="25"/>
                    </a:cubicBezTo>
                    <a:cubicBezTo>
                      <a:pt x="0" y="39"/>
                      <a:pt x="11" y="51"/>
                      <a:pt x="25" y="51"/>
                    </a:cubicBezTo>
                    <a:cubicBezTo>
                      <a:pt x="25" y="51"/>
                      <a:pt x="25" y="51"/>
                      <a:pt x="25" y="51"/>
                    </a:cubicBezTo>
                    <a:cubicBezTo>
                      <a:pt x="39" y="51"/>
                      <a:pt x="51" y="40"/>
                      <a:pt x="51" y="26"/>
                    </a:cubicBezTo>
                    <a:cubicBezTo>
                      <a:pt x="51"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549" name="Freeform 3411"/>
              <p:cNvSpPr>
                <a:spLocks/>
              </p:cNvSpPr>
              <p:nvPr userDrawn="1"/>
            </p:nvSpPr>
            <p:spPr bwMode="auto">
              <a:xfrm>
                <a:off x="6338" y="2085"/>
                <a:ext cx="114" cy="112"/>
              </a:xfrm>
              <a:custGeom>
                <a:avLst/>
                <a:gdLst>
                  <a:gd name="T0" fmla="*/ 112 w 57"/>
                  <a:gd name="T1" fmla="*/ 0 h 56"/>
                  <a:gd name="T2" fmla="*/ 0 w 57"/>
                  <a:gd name="T3" fmla="*/ 112 h 56"/>
                  <a:gd name="T4" fmla="*/ 112 w 57"/>
                  <a:gd name="T5" fmla="*/ 224 h 56"/>
                  <a:gd name="T6" fmla="*/ 112 w 57"/>
                  <a:gd name="T7" fmla="*/ 224 h 56"/>
                  <a:gd name="T8" fmla="*/ 228 w 57"/>
                  <a:gd name="T9" fmla="*/ 112 h 56"/>
                  <a:gd name="T10" fmla="*/ 112 w 57"/>
                  <a:gd name="T11" fmla="*/ 0 h 56"/>
                  <a:gd name="T12" fmla="*/ 112 w 57"/>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6">
                    <a:moveTo>
                      <a:pt x="28" y="0"/>
                    </a:moveTo>
                    <a:cubicBezTo>
                      <a:pt x="13" y="0"/>
                      <a:pt x="0" y="12"/>
                      <a:pt x="0" y="28"/>
                    </a:cubicBezTo>
                    <a:cubicBezTo>
                      <a:pt x="0" y="44"/>
                      <a:pt x="13" y="56"/>
                      <a:pt x="28" y="56"/>
                    </a:cubicBezTo>
                    <a:cubicBezTo>
                      <a:pt x="28" y="56"/>
                      <a:pt x="28" y="56"/>
                      <a:pt x="28" y="56"/>
                    </a:cubicBezTo>
                    <a:cubicBezTo>
                      <a:pt x="44" y="56"/>
                      <a:pt x="57" y="44"/>
                      <a:pt x="57" y="28"/>
                    </a:cubicBezTo>
                    <a:cubicBezTo>
                      <a:pt x="57"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550" name="Freeform 3412"/>
              <p:cNvSpPr>
                <a:spLocks/>
              </p:cNvSpPr>
              <p:nvPr userDrawn="1"/>
            </p:nvSpPr>
            <p:spPr bwMode="auto">
              <a:xfrm>
                <a:off x="6428" y="2163"/>
                <a:ext cx="126" cy="128"/>
              </a:xfrm>
              <a:custGeom>
                <a:avLst/>
                <a:gdLst>
                  <a:gd name="T0" fmla="*/ 128 w 63"/>
                  <a:gd name="T1" fmla="*/ 0 h 64"/>
                  <a:gd name="T2" fmla="*/ 0 w 63"/>
                  <a:gd name="T3" fmla="*/ 128 h 64"/>
                  <a:gd name="T4" fmla="*/ 124 w 63"/>
                  <a:gd name="T5" fmla="*/ 256 h 64"/>
                  <a:gd name="T6" fmla="*/ 128 w 63"/>
                  <a:gd name="T7" fmla="*/ 256 h 64"/>
                  <a:gd name="T8" fmla="*/ 172 w 63"/>
                  <a:gd name="T9" fmla="*/ 248 h 64"/>
                  <a:gd name="T10" fmla="*/ 244 w 63"/>
                  <a:gd name="T11" fmla="*/ 176 h 64"/>
                  <a:gd name="T12" fmla="*/ 252 w 63"/>
                  <a:gd name="T13" fmla="*/ 128 h 64"/>
                  <a:gd name="T14" fmla="*/ 236 w 63"/>
                  <a:gd name="T15" fmla="*/ 68 h 64"/>
                  <a:gd name="T16" fmla="*/ 188 w 63"/>
                  <a:gd name="T17" fmla="*/ 20 h 64"/>
                  <a:gd name="T18" fmla="*/ 128 w 63"/>
                  <a:gd name="T19" fmla="*/ 0 h 64"/>
                  <a:gd name="T20" fmla="*/ 128 w 63"/>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4">
                    <a:moveTo>
                      <a:pt x="32" y="0"/>
                    </a:moveTo>
                    <a:cubicBezTo>
                      <a:pt x="14" y="0"/>
                      <a:pt x="0" y="15"/>
                      <a:pt x="0" y="32"/>
                    </a:cubicBezTo>
                    <a:cubicBezTo>
                      <a:pt x="0" y="49"/>
                      <a:pt x="14" y="64"/>
                      <a:pt x="31" y="64"/>
                    </a:cubicBezTo>
                    <a:cubicBezTo>
                      <a:pt x="31" y="64"/>
                      <a:pt x="31" y="64"/>
                      <a:pt x="32" y="64"/>
                    </a:cubicBezTo>
                    <a:cubicBezTo>
                      <a:pt x="35" y="64"/>
                      <a:pt x="39" y="63"/>
                      <a:pt x="43" y="62"/>
                    </a:cubicBezTo>
                    <a:cubicBezTo>
                      <a:pt x="46" y="54"/>
                      <a:pt x="53" y="47"/>
                      <a:pt x="61" y="44"/>
                    </a:cubicBezTo>
                    <a:cubicBezTo>
                      <a:pt x="62" y="40"/>
                      <a:pt x="63" y="36"/>
                      <a:pt x="63" y="32"/>
                    </a:cubicBezTo>
                    <a:cubicBezTo>
                      <a:pt x="63" y="27"/>
                      <a:pt x="62" y="21"/>
                      <a:pt x="59" y="17"/>
                    </a:cubicBezTo>
                    <a:cubicBezTo>
                      <a:pt x="56" y="12"/>
                      <a:pt x="52" y="8"/>
                      <a:pt x="47" y="5"/>
                    </a:cubicBezTo>
                    <a:cubicBezTo>
                      <a:pt x="42" y="2"/>
                      <a:pt x="37"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551" name="Freeform 3413"/>
              <p:cNvSpPr>
                <a:spLocks/>
              </p:cNvSpPr>
              <p:nvPr userDrawn="1"/>
            </p:nvSpPr>
            <p:spPr bwMode="auto">
              <a:xfrm>
                <a:off x="6508" y="2245"/>
                <a:ext cx="138" cy="138"/>
              </a:xfrm>
              <a:custGeom>
                <a:avLst/>
                <a:gdLst>
                  <a:gd name="T0" fmla="*/ 136 w 69"/>
                  <a:gd name="T1" fmla="*/ 0 h 69"/>
                  <a:gd name="T2" fmla="*/ 84 w 69"/>
                  <a:gd name="T3" fmla="*/ 12 h 69"/>
                  <a:gd name="T4" fmla="*/ 12 w 69"/>
                  <a:gd name="T5" fmla="*/ 84 h 69"/>
                  <a:gd name="T6" fmla="*/ 0 w 69"/>
                  <a:gd name="T7" fmla="*/ 136 h 69"/>
                  <a:gd name="T8" fmla="*/ 16 w 69"/>
                  <a:gd name="T9" fmla="*/ 200 h 69"/>
                  <a:gd name="T10" fmla="*/ 88 w 69"/>
                  <a:gd name="T11" fmla="*/ 264 h 69"/>
                  <a:gd name="T12" fmla="*/ 136 w 69"/>
                  <a:gd name="T13" fmla="*/ 276 h 69"/>
                  <a:gd name="T14" fmla="*/ 136 w 69"/>
                  <a:gd name="T15" fmla="*/ 276 h 69"/>
                  <a:gd name="T16" fmla="*/ 196 w 69"/>
                  <a:gd name="T17" fmla="*/ 260 h 69"/>
                  <a:gd name="T18" fmla="*/ 264 w 69"/>
                  <a:gd name="T19" fmla="*/ 196 h 69"/>
                  <a:gd name="T20" fmla="*/ 276 w 69"/>
                  <a:gd name="T21" fmla="*/ 136 h 69"/>
                  <a:gd name="T22" fmla="*/ 268 w 69"/>
                  <a:gd name="T23" fmla="*/ 88 h 69"/>
                  <a:gd name="T24" fmla="*/ 200 w 69"/>
                  <a:gd name="T25" fmla="*/ 16 h 69"/>
                  <a:gd name="T26" fmla="*/ 136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30" y="0"/>
                      <a:pt x="25" y="1"/>
                      <a:pt x="21" y="3"/>
                    </a:cubicBezTo>
                    <a:cubicBezTo>
                      <a:pt x="13" y="6"/>
                      <a:pt x="6" y="13"/>
                      <a:pt x="3" y="21"/>
                    </a:cubicBezTo>
                    <a:cubicBezTo>
                      <a:pt x="1" y="25"/>
                      <a:pt x="0" y="29"/>
                      <a:pt x="0" y="34"/>
                    </a:cubicBezTo>
                    <a:cubicBezTo>
                      <a:pt x="0" y="40"/>
                      <a:pt x="1" y="45"/>
                      <a:pt x="4" y="50"/>
                    </a:cubicBezTo>
                    <a:cubicBezTo>
                      <a:pt x="12" y="53"/>
                      <a:pt x="18" y="59"/>
                      <a:pt x="22" y="66"/>
                    </a:cubicBezTo>
                    <a:cubicBezTo>
                      <a:pt x="26" y="68"/>
                      <a:pt x="30" y="69"/>
                      <a:pt x="34" y="69"/>
                    </a:cubicBezTo>
                    <a:cubicBezTo>
                      <a:pt x="34" y="69"/>
                      <a:pt x="34" y="69"/>
                      <a:pt x="34" y="69"/>
                    </a:cubicBezTo>
                    <a:cubicBezTo>
                      <a:pt x="39" y="69"/>
                      <a:pt x="44" y="67"/>
                      <a:pt x="49" y="65"/>
                    </a:cubicBezTo>
                    <a:cubicBezTo>
                      <a:pt x="52" y="58"/>
                      <a:pt x="58" y="52"/>
                      <a:pt x="66" y="49"/>
                    </a:cubicBezTo>
                    <a:cubicBezTo>
                      <a:pt x="68" y="44"/>
                      <a:pt x="69" y="39"/>
                      <a:pt x="69" y="34"/>
                    </a:cubicBezTo>
                    <a:cubicBezTo>
                      <a:pt x="69" y="30"/>
                      <a:pt x="68" y="26"/>
                      <a:pt x="67" y="22"/>
                    </a:cubicBezTo>
                    <a:cubicBezTo>
                      <a:pt x="64" y="14"/>
                      <a:pt x="58" y="8"/>
                      <a:pt x="50" y="4"/>
                    </a:cubicBezTo>
                    <a:cubicBezTo>
                      <a:pt x="45" y="1"/>
                      <a:pt x="40"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552" name="Freeform 3414"/>
              <p:cNvSpPr>
                <a:spLocks/>
              </p:cNvSpPr>
              <p:nvPr userDrawn="1"/>
            </p:nvSpPr>
            <p:spPr bwMode="auto">
              <a:xfrm>
                <a:off x="6596" y="2335"/>
                <a:ext cx="154" cy="152"/>
              </a:xfrm>
              <a:custGeom>
                <a:avLst/>
                <a:gdLst>
                  <a:gd name="T0" fmla="*/ 156 w 77"/>
                  <a:gd name="T1" fmla="*/ 0 h 76"/>
                  <a:gd name="T2" fmla="*/ 88 w 77"/>
                  <a:gd name="T3" fmla="*/ 16 h 76"/>
                  <a:gd name="T4" fmla="*/ 20 w 77"/>
                  <a:gd name="T5" fmla="*/ 80 h 76"/>
                  <a:gd name="T6" fmla="*/ 0 w 77"/>
                  <a:gd name="T7" fmla="*/ 152 h 76"/>
                  <a:gd name="T8" fmla="*/ 4 w 77"/>
                  <a:gd name="T9" fmla="*/ 176 h 76"/>
                  <a:gd name="T10" fmla="*/ 112 w 77"/>
                  <a:gd name="T11" fmla="*/ 296 h 76"/>
                  <a:gd name="T12" fmla="*/ 156 w 77"/>
                  <a:gd name="T13" fmla="*/ 304 h 76"/>
                  <a:gd name="T14" fmla="*/ 156 w 77"/>
                  <a:gd name="T15" fmla="*/ 304 h 76"/>
                  <a:gd name="T16" fmla="*/ 160 w 77"/>
                  <a:gd name="T17" fmla="*/ 304 h 76"/>
                  <a:gd name="T18" fmla="*/ 308 w 77"/>
                  <a:gd name="T19" fmla="*/ 160 h 76"/>
                  <a:gd name="T20" fmla="*/ 308 w 77"/>
                  <a:gd name="T21" fmla="*/ 152 h 76"/>
                  <a:gd name="T22" fmla="*/ 300 w 77"/>
                  <a:gd name="T23" fmla="*/ 108 h 76"/>
                  <a:gd name="T24" fmla="*/ 180 w 77"/>
                  <a:gd name="T25" fmla="*/ 0 h 76"/>
                  <a:gd name="T26" fmla="*/ 156 w 77"/>
                  <a:gd name="T27" fmla="*/ 0 h 76"/>
                  <a:gd name="T28" fmla="*/ 156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9" y="0"/>
                    </a:moveTo>
                    <a:cubicBezTo>
                      <a:pt x="33" y="0"/>
                      <a:pt x="27" y="1"/>
                      <a:pt x="22" y="4"/>
                    </a:cubicBezTo>
                    <a:cubicBezTo>
                      <a:pt x="14" y="7"/>
                      <a:pt x="8" y="13"/>
                      <a:pt x="5" y="20"/>
                    </a:cubicBezTo>
                    <a:cubicBezTo>
                      <a:pt x="2" y="26"/>
                      <a:pt x="0" y="31"/>
                      <a:pt x="0" y="38"/>
                    </a:cubicBezTo>
                    <a:cubicBezTo>
                      <a:pt x="0" y="40"/>
                      <a:pt x="1" y="42"/>
                      <a:pt x="1" y="44"/>
                    </a:cubicBezTo>
                    <a:cubicBezTo>
                      <a:pt x="15" y="48"/>
                      <a:pt x="25" y="60"/>
                      <a:pt x="28" y="74"/>
                    </a:cubicBezTo>
                    <a:cubicBezTo>
                      <a:pt x="31" y="75"/>
                      <a:pt x="35" y="76"/>
                      <a:pt x="39" y="76"/>
                    </a:cubicBezTo>
                    <a:cubicBezTo>
                      <a:pt x="39" y="76"/>
                      <a:pt x="39" y="76"/>
                      <a:pt x="39" y="76"/>
                    </a:cubicBezTo>
                    <a:cubicBezTo>
                      <a:pt x="39" y="76"/>
                      <a:pt x="40" y="76"/>
                      <a:pt x="40" y="76"/>
                    </a:cubicBezTo>
                    <a:cubicBezTo>
                      <a:pt x="43" y="57"/>
                      <a:pt x="58" y="42"/>
                      <a:pt x="77" y="40"/>
                    </a:cubicBezTo>
                    <a:cubicBezTo>
                      <a:pt x="77" y="39"/>
                      <a:pt x="77" y="38"/>
                      <a:pt x="77" y="38"/>
                    </a:cubicBezTo>
                    <a:cubicBezTo>
                      <a:pt x="77" y="34"/>
                      <a:pt x="76" y="30"/>
                      <a:pt x="75" y="27"/>
                    </a:cubicBezTo>
                    <a:cubicBezTo>
                      <a:pt x="71" y="13"/>
                      <a:pt x="60" y="3"/>
                      <a:pt x="45" y="0"/>
                    </a:cubicBezTo>
                    <a:cubicBezTo>
                      <a:pt x="43" y="0"/>
                      <a:pt x="41" y="0"/>
                      <a:pt x="39" y="0"/>
                    </a:cubicBezTo>
                    <a:cubicBezTo>
                      <a:pt x="39" y="0"/>
                      <a:pt x="39" y="0"/>
                      <a:pt x="39" y="0"/>
                    </a:cubicBezTo>
                  </a:path>
                </a:pathLst>
              </a:custGeom>
              <a:solidFill>
                <a:srgbClr val="E8E8E8"/>
              </a:solidFill>
              <a:ln w="9525">
                <a:solidFill>
                  <a:srgbClr val="E8E8E8"/>
                </a:solidFill>
                <a:round/>
                <a:headEnd/>
                <a:tailEnd/>
              </a:ln>
            </p:spPr>
            <p:txBody>
              <a:bodyPr/>
              <a:lstStyle/>
              <a:p>
                <a:endParaRPr lang="en-GB" dirty="0"/>
              </a:p>
            </p:txBody>
          </p:sp>
          <p:sp>
            <p:nvSpPr>
              <p:cNvPr id="1553" name="Freeform 3415"/>
              <p:cNvSpPr>
                <a:spLocks/>
              </p:cNvSpPr>
              <p:nvPr userDrawn="1"/>
            </p:nvSpPr>
            <p:spPr bwMode="auto">
              <a:xfrm>
                <a:off x="6676" y="2413"/>
                <a:ext cx="166" cy="166"/>
              </a:xfrm>
              <a:custGeom>
                <a:avLst/>
                <a:gdLst>
                  <a:gd name="T0" fmla="*/ 168 w 83"/>
                  <a:gd name="T1" fmla="*/ 0 h 83"/>
                  <a:gd name="T2" fmla="*/ 148 w 83"/>
                  <a:gd name="T3" fmla="*/ 4 h 83"/>
                  <a:gd name="T4" fmla="*/ 0 w 83"/>
                  <a:gd name="T5" fmla="*/ 148 h 83"/>
                  <a:gd name="T6" fmla="*/ 0 w 83"/>
                  <a:gd name="T7" fmla="*/ 168 h 83"/>
                  <a:gd name="T8" fmla="*/ 4 w 83"/>
                  <a:gd name="T9" fmla="*/ 196 h 83"/>
                  <a:gd name="T10" fmla="*/ 156 w 83"/>
                  <a:gd name="T11" fmla="*/ 332 h 83"/>
                  <a:gd name="T12" fmla="*/ 164 w 83"/>
                  <a:gd name="T13" fmla="*/ 332 h 83"/>
                  <a:gd name="T14" fmla="*/ 168 w 83"/>
                  <a:gd name="T15" fmla="*/ 332 h 83"/>
                  <a:gd name="T16" fmla="*/ 184 w 83"/>
                  <a:gd name="T17" fmla="*/ 332 h 83"/>
                  <a:gd name="T18" fmla="*/ 332 w 83"/>
                  <a:gd name="T19" fmla="*/ 184 h 83"/>
                  <a:gd name="T20" fmla="*/ 332 w 83"/>
                  <a:gd name="T21" fmla="*/ 168 h 83"/>
                  <a:gd name="T22" fmla="*/ 332 w 83"/>
                  <a:gd name="T23" fmla="*/ 160 h 83"/>
                  <a:gd name="T24" fmla="*/ 196 w 83"/>
                  <a:gd name="T25" fmla="*/ 4 h 83"/>
                  <a:gd name="T26" fmla="*/ 168 w 83"/>
                  <a:gd name="T27" fmla="*/ 0 h 83"/>
                  <a:gd name="T28" fmla="*/ 168 w 83"/>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83">
                    <a:moveTo>
                      <a:pt x="42" y="0"/>
                    </a:moveTo>
                    <a:cubicBezTo>
                      <a:pt x="40" y="0"/>
                      <a:pt x="38" y="1"/>
                      <a:pt x="37" y="1"/>
                    </a:cubicBezTo>
                    <a:cubicBezTo>
                      <a:pt x="18" y="3"/>
                      <a:pt x="3" y="18"/>
                      <a:pt x="0" y="37"/>
                    </a:cubicBezTo>
                    <a:cubicBezTo>
                      <a:pt x="0" y="38"/>
                      <a:pt x="0" y="40"/>
                      <a:pt x="0" y="42"/>
                    </a:cubicBezTo>
                    <a:cubicBezTo>
                      <a:pt x="0" y="44"/>
                      <a:pt x="0" y="46"/>
                      <a:pt x="1" y="49"/>
                    </a:cubicBezTo>
                    <a:cubicBezTo>
                      <a:pt x="20" y="50"/>
                      <a:pt x="36" y="65"/>
                      <a:pt x="39" y="83"/>
                    </a:cubicBezTo>
                    <a:cubicBezTo>
                      <a:pt x="40" y="83"/>
                      <a:pt x="41" y="83"/>
                      <a:pt x="41" y="83"/>
                    </a:cubicBezTo>
                    <a:cubicBezTo>
                      <a:pt x="41" y="83"/>
                      <a:pt x="41" y="83"/>
                      <a:pt x="42" y="83"/>
                    </a:cubicBezTo>
                    <a:cubicBezTo>
                      <a:pt x="43" y="83"/>
                      <a:pt x="44" y="83"/>
                      <a:pt x="46" y="83"/>
                    </a:cubicBezTo>
                    <a:cubicBezTo>
                      <a:pt x="49" y="64"/>
                      <a:pt x="64" y="49"/>
                      <a:pt x="83" y="46"/>
                    </a:cubicBezTo>
                    <a:cubicBezTo>
                      <a:pt x="83" y="45"/>
                      <a:pt x="83" y="43"/>
                      <a:pt x="83" y="42"/>
                    </a:cubicBezTo>
                    <a:cubicBezTo>
                      <a:pt x="83" y="41"/>
                      <a:pt x="83" y="40"/>
                      <a:pt x="83" y="40"/>
                    </a:cubicBezTo>
                    <a:cubicBezTo>
                      <a:pt x="82" y="20"/>
                      <a:pt x="67" y="4"/>
                      <a:pt x="49" y="1"/>
                    </a:cubicBezTo>
                    <a:cubicBezTo>
                      <a:pt x="46" y="1"/>
                      <a:pt x="44" y="0"/>
                      <a:pt x="42" y="0"/>
                    </a:cubicBezTo>
                    <a:cubicBezTo>
                      <a:pt x="42" y="0"/>
                      <a:pt x="42" y="0"/>
                      <a:pt x="42" y="0"/>
                    </a:cubicBezTo>
                  </a:path>
                </a:pathLst>
              </a:custGeom>
              <a:solidFill>
                <a:srgbClr val="E8E8E8"/>
              </a:solidFill>
              <a:ln w="9525">
                <a:solidFill>
                  <a:srgbClr val="E8E8E8"/>
                </a:solidFill>
                <a:round/>
                <a:headEnd/>
                <a:tailEnd/>
              </a:ln>
            </p:spPr>
            <p:txBody>
              <a:bodyPr/>
              <a:lstStyle/>
              <a:p>
                <a:endParaRPr lang="en-GB" dirty="0"/>
              </a:p>
            </p:txBody>
          </p:sp>
          <p:sp>
            <p:nvSpPr>
              <p:cNvPr id="1554" name="Freeform 3416"/>
              <p:cNvSpPr>
                <a:spLocks/>
              </p:cNvSpPr>
              <p:nvPr userDrawn="1"/>
            </p:nvSpPr>
            <p:spPr bwMode="auto">
              <a:xfrm>
                <a:off x="6766" y="2505"/>
                <a:ext cx="178" cy="179"/>
              </a:xfrm>
              <a:custGeom>
                <a:avLst/>
                <a:gdLst>
                  <a:gd name="T0" fmla="*/ 180 w 89"/>
                  <a:gd name="T1" fmla="*/ 0 h 89"/>
                  <a:gd name="T2" fmla="*/ 176 w 89"/>
                  <a:gd name="T3" fmla="*/ 0 h 89"/>
                  <a:gd name="T4" fmla="*/ 152 w 89"/>
                  <a:gd name="T5" fmla="*/ 0 h 89"/>
                  <a:gd name="T6" fmla="*/ 4 w 89"/>
                  <a:gd name="T7" fmla="*/ 149 h 89"/>
                  <a:gd name="T8" fmla="*/ 0 w 89"/>
                  <a:gd name="T9" fmla="*/ 173 h 89"/>
                  <a:gd name="T10" fmla="*/ 160 w 89"/>
                  <a:gd name="T11" fmla="*/ 352 h 89"/>
                  <a:gd name="T12" fmla="*/ 160 w 89"/>
                  <a:gd name="T13" fmla="*/ 360 h 89"/>
                  <a:gd name="T14" fmla="*/ 160 w 89"/>
                  <a:gd name="T15" fmla="*/ 360 h 89"/>
                  <a:gd name="T16" fmla="*/ 160 w 89"/>
                  <a:gd name="T17" fmla="*/ 352 h 89"/>
                  <a:gd name="T18" fmla="*/ 352 w 89"/>
                  <a:gd name="T19" fmla="*/ 161 h 89"/>
                  <a:gd name="T20" fmla="*/ 352 w 89"/>
                  <a:gd name="T21" fmla="*/ 161 h 89"/>
                  <a:gd name="T22" fmla="*/ 356 w 89"/>
                  <a:gd name="T23" fmla="*/ 161 h 89"/>
                  <a:gd name="T24" fmla="*/ 356 w 89"/>
                  <a:gd name="T25" fmla="*/ 157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4" y="0"/>
                    </a:cubicBezTo>
                    <a:cubicBezTo>
                      <a:pt x="42" y="0"/>
                      <a:pt x="40" y="0"/>
                      <a:pt x="38" y="0"/>
                    </a:cubicBezTo>
                    <a:cubicBezTo>
                      <a:pt x="19" y="3"/>
                      <a:pt x="4" y="18"/>
                      <a:pt x="1" y="37"/>
                    </a:cubicBezTo>
                    <a:cubicBezTo>
                      <a:pt x="0" y="39"/>
                      <a:pt x="0" y="41"/>
                      <a:pt x="0" y="43"/>
                    </a:cubicBezTo>
                    <a:cubicBezTo>
                      <a:pt x="23" y="45"/>
                      <a:pt x="40" y="64"/>
                      <a:pt x="40" y="87"/>
                    </a:cubicBezTo>
                    <a:cubicBezTo>
                      <a:pt x="40" y="88"/>
                      <a:pt x="40" y="88"/>
                      <a:pt x="40" y="89"/>
                    </a:cubicBezTo>
                    <a:cubicBezTo>
                      <a:pt x="40" y="89"/>
                      <a:pt x="40" y="89"/>
                      <a:pt x="40" y="89"/>
                    </a:cubicBezTo>
                    <a:cubicBezTo>
                      <a:pt x="40" y="88"/>
                      <a:pt x="40" y="88"/>
                      <a:pt x="40" y="87"/>
                    </a:cubicBezTo>
                    <a:cubicBezTo>
                      <a:pt x="40" y="62"/>
                      <a:pt x="62" y="40"/>
                      <a:pt x="88" y="40"/>
                    </a:cubicBezTo>
                    <a:cubicBezTo>
                      <a:pt x="88" y="40"/>
                      <a:pt x="88" y="40"/>
                      <a:pt x="88" y="40"/>
                    </a:cubicBezTo>
                    <a:cubicBezTo>
                      <a:pt x="88" y="40"/>
                      <a:pt x="89" y="40"/>
                      <a:pt x="89" y="40"/>
                    </a:cubicBezTo>
                    <a:cubicBezTo>
                      <a:pt x="89" y="40"/>
                      <a:pt x="89" y="40"/>
                      <a:pt x="89" y="39"/>
                    </a:cubicBezTo>
                    <a:cubicBezTo>
                      <a:pt x="87" y="17"/>
                      <a:pt x="68" y="0"/>
                      <a:pt x="45" y="0"/>
                    </a:cubicBezTo>
                    <a:cubicBezTo>
                      <a:pt x="45" y="0"/>
                      <a:pt x="45" y="0"/>
                      <a:pt x="45" y="0"/>
                    </a:cubicBezTo>
                  </a:path>
                </a:pathLst>
              </a:custGeom>
              <a:solidFill>
                <a:srgbClr val="E8E8E8"/>
              </a:solidFill>
              <a:ln w="9525">
                <a:solidFill>
                  <a:srgbClr val="E8E8E8"/>
                </a:solidFill>
                <a:round/>
                <a:headEnd/>
                <a:tailEnd/>
              </a:ln>
            </p:spPr>
            <p:txBody>
              <a:bodyPr/>
              <a:lstStyle/>
              <a:p>
                <a:endParaRPr lang="en-GB" dirty="0"/>
              </a:p>
            </p:txBody>
          </p:sp>
          <p:sp>
            <p:nvSpPr>
              <p:cNvPr id="1555" name="Freeform 3417"/>
              <p:cNvSpPr>
                <a:spLocks/>
              </p:cNvSpPr>
              <p:nvPr userDrawn="1"/>
            </p:nvSpPr>
            <p:spPr bwMode="auto">
              <a:xfrm>
                <a:off x="6846" y="2586"/>
                <a:ext cx="190" cy="156"/>
              </a:xfrm>
              <a:custGeom>
                <a:avLst/>
                <a:gdLst>
                  <a:gd name="T0" fmla="*/ 192 w 95"/>
                  <a:gd name="T1" fmla="*/ 0 h 78"/>
                  <a:gd name="T2" fmla="*/ 0 w 95"/>
                  <a:gd name="T3" fmla="*/ 188 h 78"/>
                  <a:gd name="T4" fmla="*/ 0 w 95"/>
                  <a:gd name="T5" fmla="*/ 196 h 78"/>
                  <a:gd name="T6" fmla="*/ 20 w 95"/>
                  <a:gd name="T7" fmla="*/ 192 h 78"/>
                  <a:gd name="T8" fmla="*/ 20 w 95"/>
                  <a:gd name="T9" fmla="*/ 192 h 78"/>
                  <a:gd name="T10" fmla="*/ 192 w 95"/>
                  <a:gd name="T11" fmla="*/ 312 h 78"/>
                  <a:gd name="T12" fmla="*/ 380 w 95"/>
                  <a:gd name="T13" fmla="*/ 180 h 78"/>
                  <a:gd name="T14" fmla="*/ 368 w 95"/>
                  <a:gd name="T15" fmla="*/ 120 h 78"/>
                  <a:gd name="T16" fmla="*/ 196 w 95"/>
                  <a:gd name="T17" fmla="*/ 0 h 78"/>
                  <a:gd name="T18" fmla="*/ 192 w 95"/>
                  <a:gd name="T19" fmla="*/ 0 h 78"/>
                  <a:gd name="T20" fmla="*/ 192 w 9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78">
                    <a:moveTo>
                      <a:pt x="48" y="0"/>
                    </a:moveTo>
                    <a:cubicBezTo>
                      <a:pt x="22" y="0"/>
                      <a:pt x="0" y="22"/>
                      <a:pt x="0" y="47"/>
                    </a:cubicBezTo>
                    <a:cubicBezTo>
                      <a:pt x="0" y="48"/>
                      <a:pt x="0" y="48"/>
                      <a:pt x="0" y="49"/>
                    </a:cubicBezTo>
                    <a:cubicBezTo>
                      <a:pt x="2" y="48"/>
                      <a:pt x="3" y="48"/>
                      <a:pt x="5" y="48"/>
                    </a:cubicBezTo>
                    <a:cubicBezTo>
                      <a:pt x="5" y="48"/>
                      <a:pt x="5" y="48"/>
                      <a:pt x="5" y="48"/>
                    </a:cubicBezTo>
                    <a:cubicBezTo>
                      <a:pt x="24" y="48"/>
                      <a:pt x="41" y="61"/>
                      <a:pt x="48" y="78"/>
                    </a:cubicBezTo>
                    <a:cubicBezTo>
                      <a:pt x="55" y="59"/>
                      <a:pt x="74" y="46"/>
                      <a:pt x="95" y="45"/>
                    </a:cubicBezTo>
                    <a:cubicBezTo>
                      <a:pt x="95" y="40"/>
                      <a:pt x="93" y="35"/>
                      <a:pt x="92" y="30"/>
                    </a:cubicBezTo>
                    <a:cubicBezTo>
                      <a:pt x="85" y="13"/>
                      <a:pt x="68" y="1"/>
                      <a:pt x="49" y="0"/>
                    </a:cubicBezTo>
                    <a:cubicBezTo>
                      <a:pt x="49" y="0"/>
                      <a:pt x="48"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556" name="Freeform 3418"/>
              <p:cNvSpPr>
                <a:spLocks/>
              </p:cNvSpPr>
              <p:nvPr userDrawn="1"/>
            </p:nvSpPr>
            <p:spPr bwMode="auto">
              <a:xfrm>
                <a:off x="6942" y="2676"/>
                <a:ext cx="194" cy="138"/>
              </a:xfrm>
              <a:custGeom>
                <a:avLst/>
                <a:gdLst>
                  <a:gd name="T0" fmla="*/ 192 w 97"/>
                  <a:gd name="T1" fmla="*/ 0 h 69"/>
                  <a:gd name="T2" fmla="*/ 188 w 97"/>
                  <a:gd name="T3" fmla="*/ 0 h 69"/>
                  <a:gd name="T4" fmla="*/ 0 w 97"/>
                  <a:gd name="T5" fmla="*/ 132 h 69"/>
                  <a:gd name="T6" fmla="*/ 12 w 97"/>
                  <a:gd name="T7" fmla="*/ 172 h 69"/>
                  <a:gd name="T8" fmla="*/ 176 w 97"/>
                  <a:gd name="T9" fmla="*/ 276 h 69"/>
                  <a:gd name="T10" fmla="*/ 364 w 97"/>
                  <a:gd name="T11" fmla="*/ 164 h 69"/>
                  <a:gd name="T12" fmla="*/ 364 w 97"/>
                  <a:gd name="T13" fmla="*/ 164 h 69"/>
                  <a:gd name="T14" fmla="*/ 388 w 97"/>
                  <a:gd name="T15" fmla="*/ 164 h 69"/>
                  <a:gd name="T16" fmla="*/ 192 w 97"/>
                  <a:gd name="T17" fmla="*/ 0 h 69"/>
                  <a:gd name="T18" fmla="*/ 192 w 97"/>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69">
                    <a:moveTo>
                      <a:pt x="48" y="0"/>
                    </a:moveTo>
                    <a:cubicBezTo>
                      <a:pt x="48" y="0"/>
                      <a:pt x="47" y="0"/>
                      <a:pt x="47" y="0"/>
                    </a:cubicBezTo>
                    <a:cubicBezTo>
                      <a:pt x="26" y="1"/>
                      <a:pt x="7" y="14"/>
                      <a:pt x="0" y="33"/>
                    </a:cubicBezTo>
                    <a:cubicBezTo>
                      <a:pt x="2" y="37"/>
                      <a:pt x="3" y="40"/>
                      <a:pt x="3" y="43"/>
                    </a:cubicBezTo>
                    <a:cubicBezTo>
                      <a:pt x="21" y="45"/>
                      <a:pt x="36" y="55"/>
                      <a:pt x="44" y="69"/>
                    </a:cubicBezTo>
                    <a:cubicBezTo>
                      <a:pt x="52" y="52"/>
                      <a:pt x="70" y="41"/>
                      <a:pt x="91" y="41"/>
                    </a:cubicBezTo>
                    <a:cubicBezTo>
                      <a:pt x="91" y="41"/>
                      <a:pt x="91" y="41"/>
                      <a:pt x="91" y="41"/>
                    </a:cubicBezTo>
                    <a:cubicBezTo>
                      <a:pt x="93" y="41"/>
                      <a:pt x="95" y="41"/>
                      <a:pt x="97" y="41"/>
                    </a:cubicBezTo>
                    <a:cubicBezTo>
                      <a:pt x="93" y="18"/>
                      <a:pt x="73"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557" name="Freeform 3419"/>
              <p:cNvSpPr>
                <a:spLocks/>
              </p:cNvSpPr>
              <p:nvPr userDrawn="1"/>
            </p:nvSpPr>
            <p:spPr bwMode="auto">
              <a:xfrm>
                <a:off x="7030" y="2758"/>
                <a:ext cx="120" cy="210"/>
              </a:xfrm>
              <a:custGeom>
                <a:avLst/>
                <a:gdLst>
                  <a:gd name="T0" fmla="*/ 188 w 60"/>
                  <a:gd name="T1" fmla="*/ 0 h 105"/>
                  <a:gd name="T2" fmla="*/ 0 w 60"/>
                  <a:gd name="T3" fmla="*/ 112 h 105"/>
                  <a:gd name="T4" fmla="*/ 24 w 60"/>
                  <a:gd name="T5" fmla="*/ 192 h 105"/>
                  <a:gd name="T6" fmla="*/ 220 w 60"/>
                  <a:gd name="T7" fmla="*/ 356 h 105"/>
                  <a:gd name="T8" fmla="*/ 240 w 60"/>
                  <a:gd name="T9" fmla="*/ 360 h 105"/>
                  <a:gd name="T10" fmla="*/ 240 w 60"/>
                  <a:gd name="T11" fmla="*/ 420 h 105"/>
                  <a:gd name="T12" fmla="*/ 240 w 60"/>
                  <a:gd name="T13" fmla="*/ 420 h 105"/>
                  <a:gd name="T14" fmla="*/ 240 w 60"/>
                  <a:gd name="T15" fmla="*/ 4 h 105"/>
                  <a:gd name="T16" fmla="*/ 240 w 60"/>
                  <a:gd name="T17" fmla="*/ 4 h 105"/>
                  <a:gd name="T18" fmla="*/ 212 w 60"/>
                  <a:gd name="T19" fmla="*/ 0 h 105"/>
                  <a:gd name="T20" fmla="*/ 188 w 60"/>
                  <a:gd name="T21" fmla="*/ 0 h 105"/>
                  <a:gd name="T22" fmla="*/ 188 w 60"/>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05">
                    <a:moveTo>
                      <a:pt x="47" y="0"/>
                    </a:moveTo>
                    <a:cubicBezTo>
                      <a:pt x="26" y="0"/>
                      <a:pt x="8" y="11"/>
                      <a:pt x="0" y="28"/>
                    </a:cubicBezTo>
                    <a:cubicBezTo>
                      <a:pt x="3" y="34"/>
                      <a:pt x="5" y="41"/>
                      <a:pt x="6" y="48"/>
                    </a:cubicBezTo>
                    <a:cubicBezTo>
                      <a:pt x="30" y="49"/>
                      <a:pt x="50" y="66"/>
                      <a:pt x="55" y="89"/>
                    </a:cubicBezTo>
                    <a:cubicBezTo>
                      <a:pt x="57" y="89"/>
                      <a:pt x="58" y="90"/>
                      <a:pt x="60" y="90"/>
                    </a:cubicBezTo>
                    <a:cubicBezTo>
                      <a:pt x="60" y="105"/>
                      <a:pt x="60" y="105"/>
                      <a:pt x="60" y="105"/>
                    </a:cubicBezTo>
                    <a:cubicBezTo>
                      <a:pt x="60" y="105"/>
                      <a:pt x="60" y="105"/>
                      <a:pt x="60" y="105"/>
                    </a:cubicBezTo>
                    <a:cubicBezTo>
                      <a:pt x="60" y="1"/>
                      <a:pt x="60" y="1"/>
                      <a:pt x="60" y="1"/>
                    </a:cubicBezTo>
                    <a:cubicBezTo>
                      <a:pt x="60" y="1"/>
                      <a:pt x="60" y="1"/>
                      <a:pt x="60" y="1"/>
                    </a:cubicBezTo>
                    <a:cubicBezTo>
                      <a:pt x="58" y="1"/>
                      <a:pt x="56" y="0"/>
                      <a:pt x="53" y="0"/>
                    </a:cubicBezTo>
                    <a:cubicBezTo>
                      <a:pt x="51" y="0"/>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558" name="Freeform 3420"/>
              <p:cNvSpPr>
                <a:spLocks/>
              </p:cNvSpPr>
              <p:nvPr userDrawn="1"/>
            </p:nvSpPr>
            <p:spPr bwMode="auto">
              <a:xfrm>
                <a:off x="5394" y="1306"/>
                <a:ext cx="6" cy="8"/>
              </a:xfrm>
              <a:custGeom>
                <a:avLst/>
                <a:gdLst>
                  <a:gd name="T0" fmla="*/ 8 w 3"/>
                  <a:gd name="T1" fmla="*/ 0 h 4"/>
                  <a:gd name="T2" fmla="*/ 0 w 3"/>
                  <a:gd name="T3" fmla="*/ 8 h 4"/>
                  <a:gd name="T4" fmla="*/ 8 w 3"/>
                  <a:gd name="T5" fmla="*/ 16 h 4"/>
                  <a:gd name="T6" fmla="*/ 8 w 3"/>
                  <a:gd name="T7" fmla="*/ 16 h 4"/>
                  <a:gd name="T8" fmla="*/ 12 w 3"/>
                  <a:gd name="T9" fmla="*/ 8 h 4"/>
                  <a:gd name="T10" fmla="*/ 8 w 3"/>
                  <a:gd name="T11" fmla="*/ 0 h 4"/>
                  <a:gd name="T12" fmla="*/ 8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2" y="0"/>
                    </a:moveTo>
                    <a:cubicBezTo>
                      <a:pt x="1" y="0"/>
                      <a:pt x="0" y="1"/>
                      <a:pt x="0" y="2"/>
                    </a:cubicBezTo>
                    <a:cubicBezTo>
                      <a:pt x="0" y="3"/>
                      <a:pt x="1" y="4"/>
                      <a:pt x="2" y="4"/>
                    </a:cubicBezTo>
                    <a:cubicBezTo>
                      <a:pt x="2" y="4"/>
                      <a:pt x="2" y="4"/>
                      <a:pt x="2" y="4"/>
                    </a:cubicBezTo>
                    <a:cubicBezTo>
                      <a:pt x="3" y="4"/>
                      <a:pt x="3" y="3"/>
                      <a:pt x="3" y="2"/>
                    </a:cubicBezTo>
                    <a:cubicBezTo>
                      <a:pt x="3"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559" name="Freeform 3421"/>
              <p:cNvSpPr>
                <a:spLocks/>
              </p:cNvSpPr>
              <p:nvPr userDrawn="1"/>
            </p:nvSpPr>
            <p:spPr bwMode="auto">
              <a:xfrm>
                <a:off x="5476" y="1400"/>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560" name="Freeform 3422"/>
              <p:cNvSpPr>
                <a:spLocks/>
              </p:cNvSpPr>
              <p:nvPr userDrawn="1"/>
            </p:nvSpPr>
            <p:spPr bwMode="auto">
              <a:xfrm>
                <a:off x="5568" y="1482"/>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2"/>
                      <a:pt x="0" y="6"/>
                    </a:cubicBezTo>
                    <a:cubicBezTo>
                      <a:pt x="0" y="9"/>
                      <a:pt x="2" y="11"/>
                      <a:pt x="6" y="11"/>
                    </a:cubicBezTo>
                    <a:cubicBezTo>
                      <a:pt x="6" y="11"/>
                      <a:pt x="6" y="11"/>
                      <a:pt x="6" y="11"/>
                    </a:cubicBezTo>
                    <a:cubicBezTo>
                      <a:pt x="9" y="11"/>
                      <a:pt x="11" y="9"/>
                      <a:pt x="11" y="6"/>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561" name="Freeform 3423"/>
              <p:cNvSpPr>
                <a:spLocks/>
              </p:cNvSpPr>
              <p:nvPr userDrawn="1"/>
            </p:nvSpPr>
            <p:spPr bwMode="auto">
              <a:xfrm>
                <a:off x="5648" y="1574"/>
                <a:ext cx="34" cy="32"/>
              </a:xfrm>
              <a:custGeom>
                <a:avLst/>
                <a:gdLst>
                  <a:gd name="T0" fmla="*/ 36 w 17"/>
                  <a:gd name="T1" fmla="*/ 0 h 16"/>
                  <a:gd name="T2" fmla="*/ 4 w 17"/>
                  <a:gd name="T3" fmla="*/ 32 h 16"/>
                  <a:gd name="T4" fmla="*/ 36 w 17"/>
                  <a:gd name="T5" fmla="*/ 64 h 16"/>
                  <a:gd name="T6" fmla="*/ 36 w 17"/>
                  <a:gd name="T7" fmla="*/ 64 h 16"/>
                  <a:gd name="T8" fmla="*/ 68 w 17"/>
                  <a:gd name="T9" fmla="*/ 32 h 16"/>
                  <a:gd name="T10" fmla="*/ 36 w 17"/>
                  <a:gd name="T11" fmla="*/ 0 h 16"/>
                  <a:gd name="T12" fmla="*/ 36 w 1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9" y="0"/>
                    </a:moveTo>
                    <a:cubicBezTo>
                      <a:pt x="4" y="0"/>
                      <a:pt x="1" y="4"/>
                      <a:pt x="1" y="8"/>
                    </a:cubicBezTo>
                    <a:cubicBezTo>
                      <a:pt x="0" y="12"/>
                      <a:pt x="4" y="16"/>
                      <a:pt x="9" y="16"/>
                    </a:cubicBezTo>
                    <a:cubicBezTo>
                      <a:pt x="9" y="16"/>
                      <a:pt x="9" y="16"/>
                      <a:pt x="9" y="16"/>
                    </a:cubicBezTo>
                    <a:cubicBezTo>
                      <a:pt x="13" y="16"/>
                      <a:pt x="17" y="12"/>
                      <a:pt x="17" y="8"/>
                    </a:cubicBezTo>
                    <a:cubicBezTo>
                      <a:pt x="17" y="4"/>
                      <a:pt x="13" y="0"/>
                      <a:pt x="9" y="0"/>
                    </a:cubicBezTo>
                    <a:cubicBezTo>
                      <a:pt x="9" y="0"/>
                      <a:pt x="9" y="0"/>
                      <a:pt x="9" y="0"/>
                    </a:cubicBezTo>
                  </a:path>
                </a:pathLst>
              </a:custGeom>
              <a:solidFill>
                <a:srgbClr val="E8E8E8"/>
              </a:solidFill>
              <a:ln w="9525">
                <a:solidFill>
                  <a:srgbClr val="E8E8E8"/>
                </a:solidFill>
                <a:round/>
                <a:headEnd/>
                <a:tailEnd/>
              </a:ln>
            </p:spPr>
            <p:txBody>
              <a:bodyPr/>
              <a:lstStyle/>
              <a:p>
                <a:endParaRPr lang="en-GB" dirty="0"/>
              </a:p>
            </p:txBody>
          </p:sp>
          <p:sp>
            <p:nvSpPr>
              <p:cNvPr id="1562" name="Freeform 3424"/>
              <p:cNvSpPr>
                <a:spLocks/>
              </p:cNvSpPr>
              <p:nvPr userDrawn="1"/>
            </p:nvSpPr>
            <p:spPr bwMode="auto">
              <a:xfrm>
                <a:off x="5742" y="1656"/>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4" y="0"/>
                      <a:pt x="0" y="5"/>
                      <a:pt x="0" y="10"/>
                    </a:cubicBezTo>
                    <a:cubicBezTo>
                      <a:pt x="0" y="16"/>
                      <a:pt x="4" y="20"/>
                      <a:pt x="10" y="20"/>
                    </a:cubicBezTo>
                    <a:cubicBezTo>
                      <a:pt x="10" y="20"/>
                      <a:pt x="10" y="20"/>
                      <a:pt x="10" y="20"/>
                    </a:cubicBezTo>
                    <a:cubicBezTo>
                      <a:pt x="15" y="20"/>
                      <a:pt x="20" y="16"/>
                      <a:pt x="20" y="10"/>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563" name="Freeform 3425"/>
              <p:cNvSpPr>
                <a:spLocks/>
              </p:cNvSpPr>
              <p:nvPr userDrawn="1"/>
            </p:nvSpPr>
            <p:spPr bwMode="auto">
              <a:xfrm>
                <a:off x="5822" y="174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564" name="Freeform 3426"/>
              <p:cNvSpPr>
                <a:spLocks/>
              </p:cNvSpPr>
              <p:nvPr userDrawn="1"/>
            </p:nvSpPr>
            <p:spPr bwMode="auto">
              <a:xfrm>
                <a:off x="5912" y="1828"/>
                <a:ext cx="64" cy="62"/>
              </a:xfrm>
              <a:custGeom>
                <a:avLst/>
                <a:gdLst>
                  <a:gd name="T0" fmla="*/ 64 w 32"/>
                  <a:gd name="T1" fmla="*/ 0 h 31"/>
                  <a:gd name="T2" fmla="*/ 0 w 32"/>
                  <a:gd name="T3" fmla="*/ 64 h 31"/>
                  <a:gd name="T4" fmla="*/ 64 w 32"/>
                  <a:gd name="T5" fmla="*/ 124 h 31"/>
                  <a:gd name="T6" fmla="*/ 64 w 32"/>
                  <a:gd name="T7" fmla="*/ 124 h 31"/>
                  <a:gd name="T8" fmla="*/ 128 w 32"/>
                  <a:gd name="T9" fmla="*/ 64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6"/>
                    </a:cubicBezTo>
                    <a:cubicBezTo>
                      <a:pt x="0" y="24"/>
                      <a:pt x="7" y="31"/>
                      <a:pt x="16" y="31"/>
                    </a:cubicBezTo>
                    <a:cubicBezTo>
                      <a:pt x="16" y="31"/>
                      <a:pt x="16" y="31"/>
                      <a:pt x="16" y="31"/>
                    </a:cubicBezTo>
                    <a:cubicBezTo>
                      <a:pt x="25" y="31"/>
                      <a:pt x="31" y="24"/>
                      <a:pt x="32" y="16"/>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565" name="Freeform 3427"/>
              <p:cNvSpPr>
                <a:spLocks/>
              </p:cNvSpPr>
              <p:nvPr userDrawn="1"/>
            </p:nvSpPr>
            <p:spPr bwMode="auto">
              <a:xfrm>
                <a:off x="5992" y="1919"/>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566" name="Freeform 3428"/>
              <p:cNvSpPr>
                <a:spLocks/>
              </p:cNvSpPr>
              <p:nvPr userDrawn="1"/>
            </p:nvSpPr>
            <p:spPr bwMode="auto">
              <a:xfrm>
                <a:off x="6082" y="1999"/>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5"/>
                      <a:pt x="10"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567" name="Freeform 3429"/>
              <p:cNvSpPr>
                <a:spLocks/>
              </p:cNvSpPr>
              <p:nvPr userDrawn="1"/>
            </p:nvSpPr>
            <p:spPr bwMode="auto">
              <a:xfrm>
                <a:off x="6162" y="2091"/>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0" y="11"/>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grpSp>
        <p:grpSp>
          <p:nvGrpSpPr>
            <p:cNvPr id="1036" name="Group 3430"/>
            <p:cNvGrpSpPr>
              <a:grpSpLocks/>
            </p:cNvGrpSpPr>
            <p:nvPr userDrawn="1"/>
          </p:nvGrpSpPr>
          <p:grpSpPr bwMode="auto">
            <a:xfrm>
              <a:off x="4478" y="1404"/>
              <a:ext cx="2672" cy="2189"/>
              <a:chOff x="4478" y="1404"/>
              <a:chExt cx="2672" cy="2189"/>
            </a:xfrm>
          </p:grpSpPr>
          <p:sp>
            <p:nvSpPr>
              <p:cNvPr id="1168" name="Freeform 3431"/>
              <p:cNvSpPr>
                <a:spLocks/>
              </p:cNvSpPr>
              <p:nvPr userDrawn="1"/>
            </p:nvSpPr>
            <p:spPr bwMode="auto">
              <a:xfrm>
                <a:off x="6252" y="2169"/>
                <a:ext cx="114" cy="114"/>
              </a:xfrm>
              <a:custGeom>
                <a:avLst/>
                <a:gdLst>
                  <a:gd name="T0" fmla="*/ 112 w 57"/>
                  <a:gd name="T1" fmla="*/ 0 h 57"/>
                  <a:gd name="T2" fmla="*/ 0 w 57"/>
                  <a:gd name="T3" fmla="*/ 116 h 57"/>
                  <a:gd name="T4" fmla="*/ 112 w 57"/>
                  <a:gd name="T5" fmla="*/ 228 h 57"/>
                  <a:gd name="T6" fmla="*/ 112 w 57"/>
                  <a:gd name="T7" fmla="*/ 228 h 57"/>
                  <a:gd name="T8" fmla="*/ 228 w 57"/>
                  <a:gd name="T9" fmla="*/ 116 h 57"/>
                  <a:gd name="T10" fmla="*/ 112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5"/>
                      <a:pt x="57" y="29"/>
                    </a:cubicBezTo>
                    <a:cubicBezTo>
                      <a:pt x="57"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169" name="Freeform 3432"/>
              <p:cNvSpPr>
                <a:spLocks/>
              </p:cNvSpPr>
              <p:nvPr userDrawn="1"/>
            </p:nvSpPr>
            <p:spPr bwMode="auto">
              <a:xfrm>
                <a:off x="6332" y="2251"/>
                <a:ext cx="124" cy="124"/>
              </a:xfrm>
              <a:custGeom>
                <a:avLst/>
                <a:gdLst>
                  <a:gd name="T0" fmla="*/ 124 w 62"/>
                  <a:gd name="T1" fmla="*/ 0 h 62"/>
                  <a:gd name="T2" fmla="*/ 0 w 62"/>
                  <a:gd name="T3" fmla="*/ 124 h 62"/>
                  <a:gd name="T4" fmla="*/ 124 w 62"/>
                  <a:gd name="T5" fmla="*/ 248 h 62"/>
                  <a:gd name="T6" fmla="*/ 124 w 62"/>
                  <a:gd name="T7" fmla="*/ 248 h 62"/>
                  <a:gd name="T8" fmla="*/ 248 w 62"/>
                  <a:gd name="T9" fmla="*/ 124 h 62"/>
                  <a:gd name="T10" fmla="*/ 124 w 62"/>
                  <a:gd name="T11" fmla="*/ 0 h 62"/>
                  <a:gd name="T12" fmla="*/ 124 w 62"/>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2">
                    <a:moveTo>
                      <a:pt x="31" y="0"/>
                    </a:moveTo>
                    <a:cubicBezTo>
                      <a:pt x="14" y="0"/>
                      <a:pt x="0" y="14"/>
                      <a:pt x="0" y="31"/>
                    </a:cubicBezTo>
                    <a:cubicBezTo>
                      <a:pt x="0" y="48"/>
                      <a:pt x="14" y="62"/>
                      <a:pt x="31" y="62"/>
                    </a:cubicBezTo>
                    <a:cubicBezTo>
                      <a:pt x="31" y="62"/>
                      <a:pt x="31" y="62"/>
                      <a:pt x="31" y="62"/>
                    </a:cubicBezTo>
                    <a:cubicBezTo>
                      <a:pt x="48" y="62"/>
                      <a:pt x="62" y="48"/>
                      <a:pt x="62" y="31"/>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170" name="Freeform 3433"/>
              <p:cNvSpPr>
                <a:spLocks/>
              </p:cNvSpPr>
              <p:nvPr userDrawn="1"/>
            </p:nvSpPr>
            <p:spPr bwMode="auto">
              <a:xfrm>
                <a:off x="6420" y="2341"/>
                <a:ext cx="140" cy="138"/>
              </a:xfrm>
              <a:custGeom>
                <a:avLst/>
                <a:gdLst>
                  <a:gd name="T0" fmla="*/ 140 w 70"/>
                  <a:gd name="T1" fmla="*/ 0 h 69"/>
                  <a:gd name="T2" fmla="*/ 0 w 70"/>
                  <a:gd name="T3" fmla="*/ 136 h 69"/>
                  <a:gd name="T4" fmla="*/ 12 w 70"/>
                  <a:gd name="T5" fmla="*/ 188 h 69"/>
                  <a:gd name="T6" fmla="*/ 76 w 70"/>
                  <a:gd name="T7" fmla="*/ 260 h 69"/>
                  <a:gd name="T8" fmla="*/ 140 w 70"/>
                  <a:gd name="T9" fmla="*/ 276 h 69"/>
                  <a:gd name="T10" fmla="*/ 140 w 70"/>
                  <a:gd name="T11" fmla="*/ 276 h 69"/>
                  <a:gd name="T12" fmla="*/ 164 w 70"/>
                  <a:gd name="T13" fmla="*/ 276 h 69"/>
                  <a:gd name="T14" fmla="*/ 280 w 70"/>
                  <a:gd name="T15" fmla="*/ 160 h 69"/>
                  <a:gd name="T16" fmla="*/ 280 w 70"/>
                  <a:gd name="T17" fmla="*/ 140 h 69"/>
                  <a:gd name="T18" fmla="*/ 264 w 70"/>
                  <a:gd name="T19" fmla="*/ 72 h 69"/>
                  <a:gd name="T20" fmla="*/ 192 w 70"/>
                  <a:gd name="T21" fmla="*/ 8 h 69"/>
                  <a:gd name="T22" fmla="*/ 140 w 70"/>
                  <a:gd name="T23" fmla="*/ 0 h 69"/>
                  <a:gd name="T24" fmla="*/ 140 w 70"/>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69">
                    <a:moveTo>
                      <a:pt x="35" y="0"/>
                    </a:moveTo>
                    <a:cubicBezTo>
                      <a:pt x="16" y="0"/>
                      <a:pt x="0" y="15"/>
                      <a:pt x="0" y="34"/>
                    </a:cubicBezTo>
                    <a:cubicBezTo>
                      <a:pt x="0" y="39"/>
                      <a:pt x="1" y="43"/>
                      <a:pt x="3" y="47"/>
                    </a:cubicBezTo>
                    <a:cubicBezTo>
                      <a:pt x="10" y="51"/>
                      <a:pt x="16" y="57"/>
                      <a:pt x="19" y="65"/>
                    </a:cubicBezTo>
                    <a:cubicBezTo>
                      <a:pt x="24" y="68"/>
                      <a:pt x="29" y="69"/>
                      <a:pt x="35" y="69"/>
                    </a:cubicBezTo>
                    <a:cubicBezTo>
                      <a:pt x="35" y="69"/>
                      <a:pt x="35" y="69"/>
                      <a:pt x="35" y="69"/>
                    </a:cubicBezTo>
                    <a:cubicBezTo>
                      <a:pt x="37" y="69"/>
                      <a:pt x="39" y="69"/>
                      <a:pt x="41" y="69"/>
                    </a:cubicBezTo>
                    <a:cubicBezTo>
                      <a:pt x="44" y="55"/>
                      <a:pt x="56" y="44"/>
                      <a:pt x="70" y="40"/>
                    </a:cubicBezTo>
                    <a:cubicBezTo>
                      <a:pt x="70" y="38"/>
                      <a:pt x="70" y="37"/>
                      <a:pt x="70" y="35"/>
                    </a:cubicBezTo>
                    <a:cubicBezTo>
                      <a:pt x="70" y="29"/>
                      <a:pt x="69" y="23"/>
                      <a:pt x="66" y="18"/>
                    </a:cubicBezTo>
                    <a:cubicBezTo>
                      <a:pt x="62" y="11"/>
                      <a:pt x="56" y="5"/>
                      <a:pt x="48" y="2"/>
                    </a:cubicBezTo>
                    <a:cubicBezTo>
                      <a:pt x="44" y="0"/>
                      <a:pt x="40"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171" name="Freeform 3434"/>
              <p:cNvSpPr>
                <a:spLocks/>
              </p:cNvSpPr>
              <p:nvPr userDrawn="1"/>
            </p:nvSpPr>
            <p:spPr bwMode="auto">
              <a:xfrm>
                <a:off x="6500" y="2419"/>
                <a:ext cx="152" cy="154"/>
              </a:xfrm>
              <a:custGeom>
                <a:avLst/>
                <a:gdLst>
                  <a:gd name="T0" fmla="*/ 152 w 76"/>
                  <a:gd name="T1" fmla="*/ 0 h 77"/>
                  <a:gd name="T2" fmla="*/ 120 w 76"/>
                  <a:gd name="T3" fmla="*/ 4 h 77"/>
                  <a:gd name="T4" fmla="*/ 4 w 76"/>
                  <a:gd name="T5" fmla="*/ 120 h 77"/>
                  <a:gd name="T6" fmla="*/ 0 w 76"/>
                  <a:gd name="T7" fmla="*/ 152 h 77"/>
                  <a:gd name="T8" fmla="*/ 8 w 76"/>
                  <a:gd name="T9" fmla="*/ 196 h 77"/>
                  <a:gd name="T10" fmla="*/ 128 w 76"/>
                  <a:gd name="T11" fmla="*/ 304 h 77"/>
                  <a:gd name="T12" fmla="*/ 152 w 76"/>
                  <a:gd name="T13" fmla="*/ 308 h 77"/>
                  <a:gd name="T14" fmla="*/ 152 w 76"/>
                  <a:gd name="T15" fmla="*/ 308 h 77"/>
                  <a:gd name="T16" fmla="*/ 188 w 76"/>
                  <a:gd name="T17" fmla="*/ 304 h 77"/>
                  <a:gd name="T18" fmla="*/ 300 w 76"/>
                  <a:gd name="T19" fmla="*/ 188 h 77"/>
                  <a:gd name="T20" fmla="*/ 304 w 76"/>
                  <a:gd name="T21" fmla="*/ 156 h 77"/>
                  <a:gd name="T22" fmla="*/ 304 w 76"/>
                  <a:gd name="T23" fmla="*/ 128 h 77"/>
                  <a:gd name="T24" fmla="*/ 196 w 76"/>
                  <a:gd name="T25" fmla="*/ 8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5" y="0"/>
                      <a:pt x="32" y="1"/>
                      <a:pt x="30" y="1"/>
                    </a:cubicBezTo>
                    <a:cubicBezTo>
                      <a:pt x="16" y="5"/>
                      <a:pt x="4" y="16"/>
                      <a:pt x="1" y="30"/>
                    </a:cubicBezTo>
                    <a:cubicBezTo>
                      <a:pt x="0" y="33"/>
                      <a:pt x="0" y="36"/>
                      <a:pt x="0" y="38"/>
                    </a:cubicBezTo>
                    <a:cubicBezTo>
                      <a:pt x="0" y="42"/>
                      <a:pt x="1" y="46"/>
                      <a:pt x="2" y="49"/>
                    </a:cubicBezTo>
                    <a:cubicBezTo>
                      <a:pt x="16" y="52"/>
                      <a:pt x="28" y="62"/>
                      <a:pt x="32" y="76"/>
                    </a:cubicBezTo>
                    <a:cubicBezTo>
                      <a:pt x="34" y="77"/>
                      <a:pt x="36" y="77"/>
                      <a:pt x="38" y="77"/>
                    </a:cubicBezTo>
                    <a:cubicBezTo>
                      <a:pt x="38" y="77"/>
                      <a:pt x="38" y="77"/>
                      <a:pt x="38" y="77"/>
                    </a:cubicBezTo>
                    <a:cubicBezTo>
                      <a:pt x="41" y="77"/>
                      <a:pt x="44" y="76"/>
                      <a:pt x="47" y="76"/>
                    </a:cubicBezTo>
                    <a:cubicBezTo>
                      <a:pt x="51" y="62"/>
                      <a:pt x="62" y="51"/>
                      <a:pt x="75" y="47"/>
                    </a:cubicBezTo>
                    <a:cubicBezTo>
                      <a:pt x="76" y="44"/>
                      <a:pt x="76" y="42"/>
                      <a:pt x="76" y="39"/>
                    </a:cubicBezTo>
                    <a:cubicBezTo>
                      <a:pt x="76" y="36"/>
                      <a:pt x="76" y="34"/>
                      <a:pt x="76" y="32"/>
                    </a:cubicBezTo>
                    <a:cubicBezTo>
                      <a:pt x="73" y="18"/>
                      <a:pt x="63" y="6"/>
                      <a:pt x="49" y="2"/>
                    </a:cubicBezTo>
                    <a:cubicBezTo>
                      <a:pt x="46" y="1"/>
                      <a:pt x="42"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172" name="Freeform 3435"/>
              <p:cNvSpPr>
                <a:spLocks/>
              </p:cNvSpPr>
              <p:nvPr userDrawn="1"/>
            </p:nvSpPr>
            <p:spPr bwMode="auto">
              <a:xfrm>
                <a:off x="6590" y="2511"/>
                <a:ext cx="166" cy="165"/>
              </a:xfrm>
              <a:custGeom>
                <a:avLst/>
                <a:gdLst>
                  <a:gd name="T0" fmla="*/ 164 w 83"/>
                  <a:gd name="T1" fmla="*/ 0 h 82"/>
                  <a:gd name="T2" fmla="*/ 120 w 83"/>
                  <a:gd name="T3" fmla="*/ 4 h 82"/>
                  <a:gd name="T4" fmla="*/ 8 w 83"/>
                  <a:gd name="T5" fmla="*/ 121 h 82"/>
                  <a:gd name="T6" fmla="*/ 0 w 83"/>
                  <a:gd name="T7" fmla="*/ 167 h 82"/>
                  <a:gd name="T8" fmla="*/ 0 w 83"/>
                  <a:gd name="T9" fmla="*/ 175 h 82"/>
                  <a:gd name="T10" fmla="*/ 136 w 83"/>
                  <a:gd name="T11" fmla="*/ 332 h 82"/>
                  <a:gd name="T12" fmla="*/ 160 w 83"/>
                  <a:gd name="T13" fmla="*/ 332 h 82"/>
                  <a:gd name="T14" fmla="*/ 332 w 83"/>
                  <a:gd name="T15" fmla="*/ 161 h 82"/>
                  <a:gd name="T16" fmla="*/ 328 w 83"/>
                  <a:gd name="T17" fmla="*/ 137 h 82"/>
                  <a:gd name="T18" fmla="*/ 176 w 83"/>
                  <a:gd name="T19" fmla="*/ 0 h 82"/>
                  <a:gd name="T20" fmla="*/ 168 w 83"/>
                  <a:gd name="T21" fmla="*/ 0 h 82"/>
                  <a:gd name="T22" fmla="*/ 164 w 83"/>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2">
                    <a:moveTo>
                      <a:pt x="41" y="0"/>
                    </a:moveTo>
                    <a:cubicBezTo>
                      <a:pt x="38" y="0"/>
                      <a:pt x="34" y="0"/>
                      <a:pt x="30" y="1"/>
                    </a:cubicBezTo>
                    <a:cubicBezTo>
                      <a:pt x="17" y="5"/>
                      <a:pt x="6" y="16"/>
                      <a:pt x="2" y="30"/>
                    </a:cubicBezTo>
                    <a:cubicBezTo>
                      <a:pt x="1" y="33"/>
                      <a:pt x="0" y="37"/>
                      <a:pt x="0" y="41"/>
                    </a:cubicBezTo>
                    <a:cubicBezTo>
                      <a:pt x="0" y="42"/>
                      <a:pt x="0" y="42"/>
                      <a:pt x="0" y="43"/>
                    </a:cubicBezTo>
                    <a:cubicBezTo>
                      <a:pt x="19" y="47"/>
                      <a:pt x="33" y="63"/>
                      <a:pt x="34" y="82"/>
                    </a:cubicBezTo>
                    <a:cubicBezTo>
                      <a:pt x="36" y="82"/>
                      <a:pt x="38" y="82"/>
                      <a:pt x="40" y="82"/>
                    </a:cubicBezTo>
                    <a:cubicBezTo>
                      <a:pt x="41" y="60"/>
                      <a:pt x="60" y="41"/>
                      <a:pt x="83" y="40"/>
                    </a:cubicBezTo>
                    <a:cubicBezTo>
                      <a:pt x="83" y="38"/>
                      <a:pt x="83" y="36"/>
                      <a:pt x="82" y="34"/>
                    </a:cubicBezTo>
                    <a:cubicBezTo>
                      <a:pt x="79" y="16"/>
                      <a:pt x="63" y="1"/>
                      <a:pt x="44" y="0"/>
                    </a:cubicBezTo>
                    <a:cubicBezTo>
                      <a:pt x="43" y="0"/>
                      <a:pt x="42" y="0"/>
                      <a:pt x="42"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173" name="Freeform 3436"/>
              <p:cNvSpPr>
                <a:spLocks/>
              </p:cNvSpPr>
              <p:nvPr userDrawn="1"/>
            </p:nvSpPr>
            <p:spPr bwMode="auto">
              <a:xfrm>
                <a:off x="6670" y="2592"/>
                <a:ext cx="176" cy="176"/>
              </a:xfrm>
              <a:custGeom>
                <a:avLst/>
                <a:gdLst>
                  <a:gd name="T0" fmla="*/ 176 w 88"/>
                  <a:gd name="T1" fmla="*/ 0 h 88"/>
                  <a:gd name="T2" fmla="*/ 172 w 88"/>
                  <a:gd name="T3" fmla="*/ 0 h 88"/>
                  <a:gd name="T4" fmla="*/ 0 w 88"/>
                  <a:gd name="T5" fmla="*/ 168 h 88"/>
                  <a:gd name="T6" fmla="*/ 0 w 88"/>
                  <a:gd name="T7" fmla="*/ 176 h 88"/>
                  <a:gd name="T8" fmla="*/ 0 w 88"/>
                  <a:gd name="T9" fmla="*/ 192 h 88"/>
                  <a:gd name="T10" fmla="*/ 4 w 88"/>
                  <a:gd name="T11" fmla="*/ 192 h 88"/>
                  <a:gd name="T12" fmla="*/ 4 w 88"/>
                  <a:gd name="T13" fmla="*/ 192 h 88"/>
                  <a:gd name="T14" fmla="*/ 184 w 88"/>
                  <a:gd name="T15" fmla="*/ 352 h 88"/>
                  <a:gd name="T16" fmla="*/ 352 w 88"/>
                  <a:gd name="T17" fmla="*/ 184 h 88"/>
                  <a:gd name="T18" fmla="*/ 352 w 88"/>
                  <a:gd name="T19" fmla="*/ 176 h 88"/>
                  <a:gd name="T20" fmla="*/ 192 w 88"/>
                  <a:gd name="T21" fmla="*/ 0 h 88"/>
                  <a:gd name="T22" fmla="*/ 176 w 88"/>
                  <a:gd name="T23" fmla="*/ 0 h 88"/>
                  <a:gd name="T24" fmla="*/ 176 w 88"/>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8">
                    <a:moveTo>
                      <a:pt x="44" y="0"/>
                    </a:moveTo>
                    <a:cubicBezTo>
                      <a:pt x="44" y="0"/>
                      <a:pt x="43" y="0"/>
                      <a:pt x="43" y="0"/>
                    </a:cubicBezTo>
                    <a:cubicBezTo>
                      <a:pt x="20" y="1"/>
                      <a:pt x="1" y="20"/>
                      <a:pt x="0" y="42"/>
                    </a:cubicBezTo>
                    <a:cubicBezTo>
                      <a:pt x="0" y="43"/>
                      <a:pt x="0" y="43"/>
                      <a:pt x="0" y="44"/>
                    </a:cubicBezTo>
                    <a:cubicBezTo>
                      <a:pt x="0" y="45"/>
                      <a:pt x="0" y="47"/>
                      <a:pt x="0" y="48"/>
                    </a:cubicBezTo>
                    <a:cubicBezTo>
                      <a:pt x="1" y="48"/>
                      <a:pt x="1" y="48"/>
                      <a:pt x="1" y="48"/>
                    </a:cubicBezTo>
                    <a:cubicBezTo>
                      <a:pt x="1" y="48"/>
                      <a:pt x="1" y="48"/>
                      <a:pt x="1" y="48"/>
                    </a:cubicBezTo>
                    <a:cubicBezTo>
                      <a:pt x="24" y="48"/>
                      <a:pt x="43" y="65"/>
                      <a:pt x="46" y="88"/>
                    </a:cubicBezTo>
                    <a:cubicBezTo>
                      <a:pt x="48" y="65"/>
                      <a:pt x="66" y="48"/>
                      <a:pt x="88" y="46"/>
                    </a:cubicBezTo>
                    <a:cubicBezTo>
                      <a:pt x="88" y="45"/>
                      <a:pt x="88" y="45"/>
                      <a:pt x="88" y="44"/>
                    </a:cubicBezTo>
                    <a:cubicBezTo>
                      <a:pt x="88" y="21"/>
                      <a:pt x="71" y="2"/>
                      <a:pt x="48" y="0"/>
                    </a:cubicBezTo>
                    <a:cubicBezTo>
                      <a:pt x="47" y="0"/>
                      <a:pt x="46"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174" name="Freeform 3437"/>
              <p:cNvSpPr>
                <a:spLocks/>
              </p:cNvSpPr>
              <p:nvPr userDrawn="1"/>
            </p:nvSpPr>
            <p:spPr bwMode="auto">
              <a:xfrm>
                <a:off x="6762" y="2682"/>
                <a:ext cx="186" cy="146"/>
              </a:xfrm>
              <a:custGeom>
                <a:avLst/>
                <a:gdLst>
                  <a:gd name="T0" fmla="*/ 188 w 93"/>
                  <a:gd name="T1" fmla="*/ 0 h 73"/>
                  <a:gd name="T2" fmla="*/ 168 w 93"/>
                  <a:gd name="T3" fmla="*/ 4 h 73"/>
                  <a:gd name="T4" fmla="*/ 168 w 93"/>
                  <a:gd name="T5" fmla="*/ 4 h 73"/>
                  <a:gd name="T6" fmla="*/ 0 w 93"/>
                  <a:gd name="T7" fmla="*/ 172 h 73"/>
                  <a:gd name="T8" fmla="*/ 0 w 93"/>
                  <a:gd name="T9" fmla="*/ 172 h 73"/>
                  <a:gd name="T10" fmla="*/ 168 w 93"/>
                  <a:gd name="T11" fmla="*/ 292 h 73"/>
                  <a:gd name="T12" fmla="*/ 356 w 93"/>
                  <a:gd name="T13" fmla="*/ 160 h 73"/>
                  <a:gd name="T14" fmla="*/ 360 w 93"/>
                  <a:gd name="T15" fmla="*/ 160 h 73"/>
                  <a:gd name="T16" fmla="*/ 372 w 93"/>
                  <a:gd name="T17" fmla="*/ 160 h 73"/>
                  <a:gd name="T18" fmla="*/ 360 w 93"/>
                  <a:gd name="T19" fmla="*/ 120 h 73"/>
                  <a:gd name="T20" fmla="*/ 188 w 93"/>
                  <a:gd name="T21" fmla="*/ 0 h 73"/>
                  <a:gd name="T22" fmla="*/ 188 w 93"/>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73">
                    <a:moveTo>
                      <a:pt x="47" y="0"/>
                    </a:moveTo>
                    <a:cubicBezTo>
                      <a:pt x="45" y="0"/>
                      <a:pt x="44" y="0"/>
                      <a:pt x="42" y="1"/>
                    </a:cubicBezTo>
                    <a:cubicBezTo>
                      <a:pt x="42" y="1"/>
                      <a:pt x="42" y="1"/>
                      <a:pt x="42" y="1"/>
                    </a:cubicBezTo>
                    <a:cubicBezTo>
                      <a:pt x="20" y="3"/>
                      <a:pt x="2" y="20"/>
                      <a:pt x="0" y="43"/>
                    </a:cubicBezTo>
                    <a:cubicBezTo>
                      <a:pt x="0" y="43"/>
                      <a:pt x="0" y="43"/>
                      <a:pt x="0" y="43"/>
                    </a:cubicBezTo>
                    <a:cubicBezTo>
                      <a:pt x="19" y="44"/>
                      <a:pt x="35" y="56"/>
                      <a:pt x="42" y="73"/>
                    </a:cubicBezTo>
                    <a:cubicBezTo>
                      <a:pt x="49" y="54"/>
                      <a:pt x="68" y="40"/>
                      <a:pt x="89" y="40"/>
                    </a:cubicBezTo>
                    <a:cubicBezTo>
                      <a:pt x="89" y="40"/>
                      <a:pt x="89" y="40"/>
                      <a:pt x="90" y="40"/>
                    </a:cubicBezTo>
                    <a:cubicBezTo>
                      <a:pt x="91" y="40"/>
                      <a:pt x="92" y="40"/>
                      <a:pt x="93" y="40"/>
                    </a:cubicBezTo>
                    <a:cubicBezTo>
                      <a:pt x="93" y="37"/>
                      <a:pt x="92" y="34"/>
                      <a:pt x="90" y="30"/>
                    </a:cubicBezTo>
                    <a:cubicBezTo>
                      <a:pt x="83" y="13"/>
                      <a:pt x="66"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75" name="Freeform 3438"/>
              <p:cNvSpPr>
                <a:spLocks/>
              </p:cNvSpPr>
              <p:nvPr userDrawn="1"/>
            </p:nvSpPr>
            <p:spPr bwMode="auto">
              <a:xfrm>
                <a:off x="6846" y="2762"/>
                <a:ext cx="196" cy="148"/>
              </a:xfrm>
              <a:custGeom>
                <a:avLst/>
                <a:gdLst>
                  <a:gd name="T0" fmla="*/ 188 w 98"/>
                  <a:gd name="T1" fmla="*/ 0 h 74"/>
                  <a:gd name="T2" fmla="*/ 0 w 98"/>
                  <a:gd name="T3" fmla="*/ 132 h 74"/>
                  <a:gd name="T4" fmla="*/ 12 w 98"/>
                  <a:gd name="T5" fmla="*/ 192 h 74"/>
                  <a:gd name="T6" fmla="*/ 16 w 98"/>
                  <a:gd name="T7" fmla="*/ 192 h 74"/>
                  <a:gd name="T8" fmla="*/ 16 w 98"/>
                  <a:gd name="T9" fmla="*/ 192 h 74"/>
                  <a:gd name="T10" fmla="*/ 192 w 98"/>
                  <a:gd name="T11" fmla="*/ 296 h 74"/>
                  <a:gd name="T12" fmla="*/ 384 w 98"/>
                  <a:gd name="T13" fmla="*/ 184 h 74"/>
                  <a:gd name="T14" fmla="*/ 384 w 98"/>
                  <a:gd name="T15" fmla="*/ 184 h 74"/>
                  <a:gd name="T16" fmla="*/ 392 w 98"/>
                  <a:gd name="T17" fmla="*/ 184 h 74"/>
                  <a:gd name="T18" fmla="*/ 368 w 98"/>
                  <a:gd name="T19" fmla="*/ 104 h 74"/>
                  <a:gd name="T20" fmla="*/ 204 w 98"/>
                  <a:gd name="T21" fmla="*/ 0 h 74"/>
                  <a:gd name="T22" fmla="*/ 192 w 98"/>
                  <a:gd name="T23" fmla="*/ 0 h 74"/>
                  <a:gd name="T24" fmla="*/ 188 w 98"/>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4">
                    <a:moveTo>
                      <a:pt x="47" y="0"/>
                    </a:moveTo>
                    <a:cubicBezTo>
                      <a:pt x="26" y="0"/>
                      <a:pt x="7" y="14"/>
                      <a:pt x="0" y="33"/>
                    </a:cubicBezTo>
                    <a:cubicBezTo>
                      <a:pt x="2" y="38"/>
                      <a:pt x="3" y="43"/>
                      <a:pt x="3" y="48"/>
                    </a:cubicBezTo>
                    <a:cubicBezTo>
                      <a:pt x="4" y="48"/>
                      <a:pt x="4" y="48"/>
                      <a:pt x="4" y="48"/>
                    </a:cubicBezTo>
                    <a:cubicBezTo>
                      <a:pt x="4" y="48"/>
                      <a:pt x="4" y="48"/>
                      <a:pt x="4" y="48"/>
                    </a:cubicBezTo>
                    <a:cubicBezTo>
                      <a:pt x="23" y="49"/>
                      <a:pt x="40" y="59"/>
                      <a:pt x="48" y="74"/>
                    </a:cubicBezTo>
                    <a:cubicBezTo>
                      <a:pt x="57" y="57"/>
                      <a:pt x="75" y="46"/>
                      <a:pt x="96" y="46"/>
                    </a:cubicBezTo>
                    <a:cubicBezTo>
                      <a:pt x="96" y="46"/>
                      <a:pt x="96" y="46"/>
                      <a:pt x="96" y="46"/>
                    </a:cubicBezTo>
                    <a:cubicBezTo>
                      <a:pt x="96" y="46"/>
                      <a:pt x="97" y="46"/>
                      <a:pt x="98" y="46"/>
                    </a:cubicBezTo>
                    <a:cubicBezTo>
                      <a:pt x="97" y="39"/>
                      <a:pt x="95" y="32"/>
                      <a:pt x="92" y="26"/>
                    </a:cubicBezTo>
                    <a:cubicBezTo>
                      <a:pt x="84" y="12"/>
                      <a:pt x="69" y="2"/>
                      <a:pt x="51" y="0"/>
                    </a:cubicBezTo>
                    <a:cubicBezTo>
                      <a:pt x="50" y="0"/>
                      <a:pt x="49" y="0"/>
                      <a:pt x="48"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76" name="Freeform 3439"/>
              <p:cNvSpPr>
                <a:spLocks/>
              </p:cNvSpPr>
              <p:nvPr userDrawn="1"/>
            </p:nvSpPr>
            <p:spPr bwMode="auto">
              <a:xfrm>
                <a:off x="6942" y="2854"/>
                <a:ext cx="198" cy="132"/>
              </a:xfrm>
              <a:custGeom>
                <a:avLst/>
                <a:gdLst>
                  <a:gd name="T0" fmla="*/ 192 w 99"/>
                  <a:gd name="T1" fmla="*/ 0 h 66"/>
                  <a:gd name="T2" fmla="*/ 0 w 99"/>
                  <a:gd name="T3" fmla="*/ 112 h 66"/>
                  <a:gd name="T4" fmla="*/ 24 w 99"/>
                  <a:gd name="T5" fmla="*/ 172 h 66"/>
                  <a:gd name="T6" fmla="*/ 172 w 99"/>
                  <a:gd name="T7" fmla="*/ 264 h 66"/>
                  <a:gd name="T8" fmla="*/ 364 w 99"/>
                  <a:gd name="T9" fmla="*/ 160 h 66"/>
                  <a:gd name="T10" fmla="*/ 364 w 99"/>
                  <a:gd name="T11" fmla="*/ 160 h 66"/>
                  <a:gd name="T12" fmla="*/ 396 w 99"/>
                  <a:gd name="T13" fmla="*/ 164 h 66"/>
                  <a:gd name="T14" fmla="*/ 200 w 99"/>
                  <a:gd name="T15" fmla="*/ 0 h 66"/>
                  <a:gd name="T16" fmla="*/ 192 w 99"/>
                  <a:gd name="T17" fmla="*/ 0 h 66"/>
                  <a:gd name="T18" fmla="*/ 192 w 99"/>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66">
                    <a:moveTo>
                      <a:pt x="48" y="0"/>
                    </a:moveTo>
                    <a:cubicBezTo>
                      <a:pt x="27" y="0"/>
                      <a:pt x="9" y="11"/>
                      <a:pt x="0" y="28"/>
                    </a:cubicBezTo>
                    <a:cubicBezTo>
                      <a:pt x="3" y="33"/>
                      <a:pt x="5" y="38"/>
                      <a:pt x="6" y="43"/>
                    </a:cubicBezTo>
                    <a:cubicBezTo>
                      <a:pt x="22" y="45"/>
                      <a:pt x="35" y="54"/>
                      <a:pt x="43" y="66"/>
                    </a:cubicBezTo>
                    <a:cubicBezTo>
                      <a:pt x="53" y="51"/>
                      <a:pt x="71" y="40"/>
                      <a:pt x="91" y="40"/>
                    </a:cubicBezTo>
                    <a:cubicBezTo>
                      <a:pt x="91" y="40"/>
                      <a:pt x="91" y="40"/>
                      <a:pt x="91" y="40"/>
                    </a:cubicBezTo>
                    <a:cubicBezTo>
                      <a:pt x="94" y="40"/>
                      <a:pt x="97" y="41"/>
                      <a:pt x="99" y="41"/>
                    </a:cubicBezTo>
                    <a:cubicBezTo>
                      <a:pt x="94" y="18"/>
                      <a:pt x="74" y="1"/>
                      <a:pt x="50" y="0"/>
                    </a:cubicBezTo>
                    <a:cubicBezTo>
                      <a:pt x="49" y="0"/>
                      <a:pt x="48"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177" name="Freeform 3440"/>
              <p:cNvSpPr>
                <a:spLocks/>
              </p:cNvSpPr>
              <p:nvPr userDrawn="1"/>
            </p:nvSpPr>
            <p:spPr bwMode="auto">
              <a:xfrm>
                <a:off x="7028" y="2934"/>
                <a:ext cx="122" cy="222"/>
              </a:xfrm>
              <a:custGeom>
                <a:avLst/>
                <a:gdLst>
                  <a:gd name="T0" fmla="*/ 192 w 61"/>
                  <a:gd name="T1" fmla="*/ 0 h 111"/>
                  <a:gd name="T2" fmla="*/ 0 w 61"/>
                  <a:gd name="T3" fmla="*/ 104 h 111"/>
                  <a:gd name="T4" fmla="*/ 36 w 61"/>
                  <a:gd name="T5" fmla="*/ 196 h 111"/>
                  <a:gd name="T6" fmla="*/ 236 w 61"/>
                  <a:gd name="T7" fmla="*/ 364 h 111"/>
                  <a:gd name="T8" fmla="*/ 244 w 61"/>
                  <a:gd name="T9" fmla="*/ 364 h 111"/>
                  <a:gd name="T10" fmla="*/ 244 w 61"/>
                  <a:gd name="T11" fmla="*/ 444 h 111"/>
                  <a:gd name="T12" fmla="*/ 244 w 61"/>
                  <a:gd name="T13" fmla="*/ 444 h 111"/>
                  <a:gd name="T14" fmla="*/ 244 w 61"/>
                  <a:gd name="T15" fmla="*/ 68 h 111"/>
                  <a:gd name="T16" fmla="*/ 244 w 61"/>
                  <a:gd name="T17" fmla="*/ 8 h 111"/>
                  <a:gd name="T18" fmla="*/ 224 w 61"/>
                  <a:gd name="T19" fmla="*/ 4 h 111"/>
                  <a:gd name="T20" fmla="*/ 192 w 61"/>
                  <a:gd name="T21" fmla="*/ 0 h 111"/>
                  <a:gd name="T22" fmla="*/ 192 w 61"/>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111">
                    <a:moveTo>
                      <a:pt x="48" y="0"/>
                    </a:moveTo>
                    <a:cubicBezTo>
                      <a:pt x="28" y="0"/>
                      <a:pt x="10" y="11"/>
                      <a:pt x="0" y="26"/>
                    </a:cubicBezTo>
                    <a:cubicBezTo>
                      <a:pt x="5" y="33"/>
                      <a:pt x="8" y="41"/>
                      <a:pt x="9" y="49"/>
                    </a:cubicBezTo>
                    <a:cubicBezTo>
                      <a:pt x="33" y="51"/>
                      <a:pt x="53" y="68"/>
                      <a:pt x="59" y="91"/>
                    </a:cubicBezTo>
                    <a:cubicBezTo>
                      <a:pt x="59" y="91"/>
                      <a:pt x="60" y="91"/>
                      <a:pt x="61" y="91"/>
                    </a:cubicBezTo>
                    <a:cubicBezTo>
                      <a:pt x="61" y="111"/>
                      <a:pt x="61" y="111"/>
                      <a:pt x="61" y="111"/>
                    </a:cubicBezTo>
                    <a:cubicBezTo>
                      <a:pt x="61" y="111"/>
                      <a:pt x="61" y="111"/>
                      <a:pt x="61" y="111"/>
                    </a:cubicBezTo>
                    <a:cubicBezTo>
                      <a:pt x="61" y="17"/>
                      <a:pt x="61" y="17"/>
                      <a:pt x="61" y="17"/>
                    </a:cubicBezTo>
                    <a:cubicBezTo>
                      <a:pt x="61" y="2"/>
                      <a:pt x="61" y="2"/>
                      <a:pt x="61" y="2"/>
                    </a:cubicBezTo>
                    <a:cubicBezTo>
                      <a:pt x="59" y="2"/>
                      <a:pt x="58" y="1"/>
                      <a:pt x="56" y="1"/>
                    </a:cubicBezTo>
                    <a:cubicBezTo>
                      <a:pt x="54" y="1"/>
                      <a:pt x="51"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178" name="Freeform 3441"/>
              <p:cNvSpPr>
                <a:spLocks/>
              </p:cNvSpPr>
              <p:nvPr userDrawn="1"/>
            </p:nvSpPr>
            <p:spPr bwMode="auto">
              <a:xfrm>
                <a:off x="5296" y="1404"/>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2"/>
                      <a:pt x="1" y="3"/>
                      <a:pt x="2" y="3"/>
                    </a:cubicBezTo>
                    <a:cubicBezTo>
                      <a:pt x="2" y="3"/>
                      <a:pt x="2" y="3"/>
                      <a:pt x="2" y="3"/>
                    </a:cubicBezTo>
                    <a:cubicBezTo>
                      <a:pt x="3" y="3"/>
                      <a:pt x="4" y="2"/>
                      <a:pt x="4" y="1"/>
                    </a:cubicBezTo>
                    <a:cubicBezTo>
                      <a:pt x="4"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179" name="Freeform 3442"/>
              <p:cNvSpPr>
                <a:spLocks/>
              </p:cNvSpPr>
              <p:nvPr userDrawn="1"/>
            </p:nvSpPr>
            <p:spPr bwMode="auto">
              <a:xfrm>
                <a:off x="5390" y="1486"/>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80" name="Freeform 3443"/>
              <p:cNvSpPr>
                <a:spLocks/>
              </p:cNvSpPr>
              <p:nvPr userDrawn="1"/>
            </p:nvSpPr>
            <p:spPr bwMode="auto">
              <a:xfrm>
                <a:off x="5472" y="1578"/>
                <a:ext cx="22" cy="22"/>
              </a:xfrm>
              <a:custGeom>
                <a:avLst/>
                <a:gdLst>
                  <a:gd name="T0" fmla="*/ 20 w 11"/>
                  <a:gd name="T1" fmla="*/ 0 h 11"/>
                  <a:gd name="T2" fmla="*/ 0 w 11"/>
                  <a:gd name="T3" fmla="*/ 24 h 11"/>
                  <a:gd name="T4" fmla="*/ 20 w 11"/>
                  <a:gd name="T5" fmla="*/ 44 h 11"/>
                  <a:gd name="T6" fmla="*/ 20 w 11"/>
                  <a:gd name="T7" fmla="*/ 44 h 11"/>
                  <a:gd name="T8" fmla="*/ 44 w 11"/>
                  <a:gd name="T9" fmla="*/ 24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3"/>
                      <a:pt x="0" y="6"/>
                    </a:cubicBezTo>
                    <a:cubicBezTo>
                      <a:pt x="0" y="9"/>
                      <a:pt x="2" y="11"/>
                      <a:pt x="5" y="11"/>
                    </a:cubicBezTo>
                    <a:cubicBezTo>
                      <a:pt x="5" y="11"/>
                      <a:pt x="5" y="11"/>
                      <a:pt x="5" y="11"/>
                    </a:cubicBezTo>
                    <a:cubicBezTo>
                      <a:pt x="8" y="11"/>
                      <a:pt x="11" y="9"/>
                      <a:pt x="11" y="6"/>
                    </a:cubicBezTo>
                    <a:cubicBezTo>
                      <a:pt x="11" y="3"/>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81" name="Freeform 3444"/>
              <p:cNvSpPr>
                <a:spLocks/>
              </p:cNvSpPr>
              <p:nvPr userDrawn="1"/>
            </p:nvSpPr>
            <p:spPr bwMode="auto">
              <a:xfrm>
                <a:off x="5564" y="1660"/>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2" y="15"/>
                      <a:pt x="15" y="12"/>
                      <a:pt x="15" y="8"/>
                    </a:cubicBezTo>
                    <a:cubicBezTo>
                      <a:pt x="15" y="4"/>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82" name="Freeform 3445"/>
              <p:cNvSpPr>
                <a:spLocks/>
              </p:cNvSpPr>
              <p:nvPr userDrawn="1"/>
            </p:nvSpPr>
            <p:spPr bwMode="auto">
              <a:xfrm>
                <a:off x="5644" y="1752"/>
                <a:ext cx="42" cy="42"/>
              </a:xfrm>
              <a:custGeom>
                <a:avLst/>
                <a:gdLst>
                  <a:gd name="T0" fmla="*/ 40 w 21"/>
                  <a:gd name="T1" fmla="*/ 0 h 21"/>
                  <a:gd name="T2" fmla="*/ 0 w 21"/>
                  <a:gd name="T3" fmla="*/ 40 h 21"/>
                  <a:gd name="T4" fmla="*/ 40 w 21"/>
                  <a:gd name="T5" fmla="*/ 84 h 21"/>
                  <a:gd name="T6" fmla="*/ 40 w 21"/>
                  <a:gd name="T7" fmla="*/ 84 h 21"/>
                  <a:gd name="T8" fmla="*/ 84 w 21"/>
                  <a:gd name="T9" fmla="*/ 40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5" y="0"/>
                      <a:pt x="0" y="5"/>
                      <a:pt x="0" y="10"/>
                    </a:cubicBezTo>
                    <a:cubicBezTo>
                      <a:pt x="0" y="16"/>
                      <a:pt x="5" y="21"/>
                      <a:pt x="10" y="21"/>
                    </a:cubicBezTo>
                    <a:cubicBezTo>
                      <a:pt x="10" y="21"/>
                      <a:pt x="10" y="21"/>
                      <a:pt x="10" y="21"/>
                    </a:cubicBezTo>
                    <a:cubicBezTo>
                      <a:pt x="16" y="21"/>
                      <a:pt x="21" y="16"/>
                      <a:pt x="21" y="10"/>
                    </a:cubicBezTo>
                    <a:cubicBezTo>
                      <a:pt x="21"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83" name="Freeform 3446"/>
              <p:cNvSpPr>
                <a:spLocks/>
              </p:cNvSpPr>
              <p:nvPr userDrawn="1"/>
            </p:nvSpPr>
            <p:spPr bwMode="auto">
              <a:xfrm>
                <a:off x="5736" y="1834"/>
                <a:ext cx="50" cy="50"/>
              </a:xfrm>
              <a:custGeom>
                <a:avLst/>
                <a:gdLst>
                  <a:gd name="T0" fmla="*/ 52 w 25"/>
                  <a:gd name="T1" fmla="*/ 0 h 25"/>
                  <a:gd name="T2" fmla="*/ 0 w 25"/>
                  <a:gd name="T3" fmla="*/ 48 h 25"/>
                  <a:gd name="T4" fmla="*/ 52 w 25"/>
                  <a:gd name="T5" fmla="*/ 100 h 25"/>
                  <a:gd name="T6" fmla="*/ 52 w 25"/>
                  <a:gd name="T7" fmla="*/ 100 h 25"/>
                  <a:gd name="T8" fmla="*/ 100 w 25"/>
                  <a:gd name="T9" fmla="*/ 52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3" y="25"/>
                    </a:cubicBezTo>
                    <a:cubicBezTo>
                      <a:pt x="13" y="25"/>
                      <a:pt x="13" y="25"/>
                      <a:pt x="13" y="25"/>
                    </a:cubicBezTo>
                    <a:cubicBezTo>
                      <a:pt x="20" y="25"/>
                      <a:pt x="25" y="20"/>
                      <a:pt x="25" y="13"/>
                    </a:cubicBezTo>
                    <a:cubicBezTo>
                      <a:pt x="25"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184" name="Freeform 3447"/>
              <p:cNvSpPr>
                <a:spLocks/>
              </p:cNvSpPr>
              <p:nvPr userDrawn="1"/>
            </p:nvSpPr>
            <p:spPr bwMode="auto">
              <a:xfrm>
                <a:off x="5816" y="1925"/>
                <a:ext cx="62" cy="64"/>
              </a:xfrm>
              <a:custGeom>
                <a:avLst/>
                <a:gdLst>
                  <a:gd name="T0" fmla="*/ 60 w 31"/>
                  <a:gd name="T1" fmla="*/ 0 h 32"/>
                  <a:gd name="T2" fmla="*/ 0 w 31"/>
                  <a:gd name="T3" fmla="*/ 64 h 32"/>
                  <a:gd name="T4" fmla="*/ 60 w 31"/>
                  <a:gd name="T5" fmla="*/ 128 h 32"/>
                  <a:gd name="T6" fmla="*/ 60 w 31"/>
                  <a:gd name="T7" fmla="*/ 128 h 32"/>
                  <a:gd name="T8" fmla="*/ 124 w 31"/>
                  <a:gd name="T9" fmla="*/ 64 h 32"/>
                  <a:gd name="T10" fmla="*/ 60 w 31"/>
                  <a:gd name="T11" fmla="*/ 0 h 32"/>
                  <a:gd name="T12" fmla="*/ 6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cubicBezTo>
                      <a:pt x="7" y="0"/>
                      <a:pt x="0" y="7"/>
                      <a:pt x="0" y="16"/>
                    </a:cubicBezTo>
                    <a:cubicBezTo>
                      <a:pt x="0" y="25"/>
                      <a:pt x="7" y="32"/>
                      <a:pt x="15" y="32"/>
                    </a:cubicBezTo>
                    <a:cubicBezTo>
                      <a:pt x="15" y="32"/>
                      <a:pt x="15" y="32"/>
                      <a:pt x="15" y="32"/>
                    </a:cubicBezTo>
                    <a:cubicBezTo>
                      <a:pt x="24" y="32"/>
                      <a:pt x="31" y="25"/>
                      <a:pt x="31" y="16"/>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85" name="Freeform 3448"/>
              <p:cNvSpPr>
                <a:spLocks/>
              </p:cNvSpPr>
              <p:nvPr userDrawn="1"/>
            </p:nvSpPr>
            <p:spPr bwMode="auto">
              <a:xfrm>
                <a:off x="5906" y="2005"/>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8" y="38"/>
                      <a:pt x="19" y="38"/>
                    </a:cubicBezTo>
                    <a:cubicBezTo>
                      <a:pt x="19" y="38"/>
                      <a:pt x="19" y="38"/>
                      <a:pt x="19" y="38"/>
                    </a:cubicBezTo>
                    <a:cubicBezTo>
                      <a:pt x="29" y="38"/>
                      <a:pt x="37"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186" name="Freeform 3449"/>
              <p:cNvSpPr>
                <a:spLocks/>
              </p:cNvSpPr>
              <p:nvPr userDrawn="1"/>
            </p:nvSpPr>
            <p:spPr bwMode="auto">
              <a:xfrm>
                <a:off x="5986" y="2097"/>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3" y="43"/>
                      <a:pt x="43" y="33"/>
                      <a:pt x="43" y="22"/>
                    </a:cubicBezTo>
                    <a:cubicBezTo>
                      <a:pt x="43" y="10"/>
                      <a:pt x="33"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187" name="Freeform 3450"/>
              <p:cNvSpPr>
                <a:spLocks/>
              </p:cNvSpPr>
              <p:nvPr userDrawn="1"/>
            </p:nvSpPr>
            <p:spPr bwMode="auto">
              <a:xfrm>
                <a:off x="6076" y="2175"/>
                <a:ext cx="100" cy="102"/>
              </a:xfrm>
              <a:custGeom>
                <a:avLst/>
                <a:gdLst>
                  <a:gd name="T0" fmla="*/ 100 w 50"/>
                  <a:gd name="T1" fmla="*/ 0 h 51"/>
                  <a:gd name="T2" fmla="*/ 0 w 50"/>
                  <a:gd name="T3" fmla="*/ 104 h 51"/>
                  <a:gd name="T4" fmla="*/ 100 w 50"/>
                  <a:gd name="T5" fmla="*/ 204 h 51"/>
                  <a:gd name="T6" fmla="*/ 100 w 50"/>
                  <a:gd name="T7" fmla="*/ 204 h 51"/>
                  <a:gd name="T8" fmla="*/ 200 w 50"/>
                  <a:gd name="T9" fmla="*/ 104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2"/>
                      <a:pt x="0" y="26"/>
                    </a:cubicBezTo>
                    <a:cubicBezTo>
                      <a:pt x="0" y="40"/>
                      <a:pt x="11" y="51"/>
                      <a:pt x="25" y="51"/>
                    </a:cubicBezTo>
                    <a:cubicBezTo>
                      <a:pt x="25" y="51"/>
                      <a:pt x="25" y="51"/>
                      <a:pt x="25" y="51"/>
                    </a:cubicBezTo>
                    <a:cubicBezTo>
                      <a:pt x="39" y="51"/>
                      <a:pt x="50" y="40"/>
                      <a:pt x="50" y="26"/>
                    </a:cubicBezTo>
                    <a:cubicBezTo>
                      <a:pt x="50"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188" name="Freeform 3451"/>
              <p:cNvSpPr>
                <a:spLocks/>
              </p:cNvSpPr>
              <p:nvPr userDrawn="1"/>
            </p:nvSpPr>
            <p:spPr bwMode="auto">
              <a:xfrm>
                <a:off x="6156" y="2257"/>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3"/>
                      <a:pt x="12" y="56"/>
                      <a:pt x="28" y="56"/>
                    </a:cubicBezTo>
                    <a:cubicBezTo>
                      <a:pt x="28" y="56"/>
                      <a:pt x="28" y="56"/>
                      <a:pt x="28" y="56"/>
                    </a:cubicBezTo>
                    <a:cubicBezTo>
                      <a:pt x="43" y="56"/>
                      <a:pt x="56" y="43"/>
                      <a:pt x="56" y="28"/>
                    </a:cubicBezTo>
                    <a:cubicBezTo>
                      <a:pt x="56" y="12"/>
                      <a:pt x="43"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189" name="Freeform 3452"/>
              <p:cNvSpPr>
                <a:spLocks/>
              </p:cNvSpPr>
              <p:nvPr userDrawn="1"/>
            </p:nvSpPr>
            <p:spPr bwMode="auto">
              <a:xfrm>
                <a:off x="6244" y="2347"/>
                <a:ext cx="128" cy="126"/>
              </a:xfrm>
              <a:custGeom>
                <a:avLst/>
                <a:gdLst>
                  <a:gd name="T0" fmla="*/ 128 w 64"/>
                  <a:gd name="T1" fmla="*/ 0 h 63"/>
                  <a:gd name="T2" fmla="*/ 0 w 64"/>
                  <a:gd name="T3" fmla="*/ 124 h 63"/>
                  <a:gd name="T4" fmla="*/ 128 w 64"/>
                  <a:gd name="T5" fmla="*/ 252 h 63"/>
                  <a:gd name="T6" fmla="*/ 128 w 64"/>
                  <a:gd name="T7" fmla="*/ 252 h 63"/>
                  <a:gd name="T8" fmla="*/ 172 w 64"/>
                  <a:gd name="T9" fmla="*/ 244 h 63"/>
                  <a:gd name="T10" fmla="*/ 244 w 64"/>
                  <a:gd name="T11" fmla="*/ 172 h 63"/>
                  <a:gd name="T12" fmla="*/ 256 w 64"/>
                  <a:gd name="T13" fmla="*/ 124 h 63"/>
                  <a:gd name="T14" fmla="*/ 128 w 64"/>
                  <a:gd name="T15" fmla="*/ 0 h 63"/>
                  <a:gd name="T16" fmla="*/ 128 w 64"/>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63">
                    <a:moveTo>
                      <a:pt x="32" y="0"/>
                    </a:moveTo>
                    <a:cubicBezTo>
                      <a:pt x="15" y="0"/>
                      <a:pt x="0" y="14"/>
                      <a:pt x="0" y="31"/>
                    </a:cubicBezTo>
                    <a:cubicBezTo>
                      <a:pt x="0" y="48"/>
                      <a:pt x="15" y="63"/>
                      <a:pt x="32" y="63"/>
                    </a:cubicBezTo>
                    <a:cubicBezTo>
                      <a:pt x="32" y="63"/>
                      <a:pt x="32" y="63"/>
                      <a:pt x="32" y="63"/>
                    </a:cubicBezTo>
                    <a:cubicBezTo>
                      <a:pt x="36" y="63"/>
                      <a:pt x="40" y="62"/>
                      <a:pt x="43" y="61"/>
                    </a:cubicBezTo>
                    <a:cubicBezTo>
                      <a:pt x="47" y="53"/>
                      <a:pt x="53" y="46"/>
                      <a:pt x="61" y="43"/>
                    </a:cubicBezTo>
                    <a:cubicBezTo>
                      <a:pt x="63" y="39"/>
                      <a:pt x="64" y="35"/>
                      <a:pt x="64" y="31"/>
                    </a:cubicBezTo>
                    <a:cubicBezTo>
                      <a:pt x="64" y="14"/>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190" name="Freeform 3453"/>
              <p:cNvSpPr>
                <a:spLocks/>
              </p:cNvSpPr>
              <p:nvPr userDrawn="1"/>
            </p:nvSpPr>
            <p:spPr bwMode="auto">
              <a:xfrm>
                <a:off x="6324" y="2427"/>
                <a:ext cx="138" cy="138"/>
              </a:xfrm>
              <a:custGeom>
                <a:avLst/>
                <a:gdLst>
                  <a:gd name="T0" fmla="*/ 140 w 69"/>
                  <a:gd name="T1" fmla="*/ 0 h 69"/>
                  <a:gd name="T2" fmla="*/ 84 w 69"/>
                  <a:gd name="T3" fmla="*/ 12 h 69"/>
                  <a:gd name="T4" fmla="*/ 12 w 69"/>
                  <a:gd name="T5" fmla="*/ 84 h 69"/>
                  <a:gd name="T6" fmla="*/ 0 w 69"/>
                  <a:gd name="T7" fmla="*/ 136 h 69"/>
                  <a:gd name="T8" fmla="*/ 16 w 69"/>
                  <a:gd name="T9" fmla="*/ 200 h 69"/>
                  <a:gd name="T10" fmla="*/ 92 w 69"/>
                  <a:gd name="T11" fmla="*/ 264 h 69"/>
                  <a:gd name="T12" fmla="*/ 140 w 69"/>
                  <a:gd name="T13" fmla="*/ 276 h 69"/>
                  <a:gd name="T14" fmla="*/ 140 w 69"/>
                  <a:gd name="T15" fmla="*/ 276 h 69"/>
                  <a:gd name="T16" fmla="*/ 196 w 69"/>
                  <a:gd name="T17" fmla="*/ 264 h 69"/>
                  <a:gd name="T18" fmla="*/ 264 w 69"/>
                  <a:gd name="T19" fmla="*/ 196 h 69"/>
                  <a:gd name="T20" fmla="*/ 276 w 69"/>
                  <a:gd name="T21" fmla="*/ 136 h 69"/>
                  <a:gd name="T22" fmla="*/ 268 w 69"/>
                  <a:gd name="T23" fmla="*/ 88 h 69"/>
                  <a:gd name="T24" fmla="*/ 204 w 69"/>
                  <a:gd name="T25" fmla="*/ 16 h 69"/>
                  <a:gd name="T26" fmla="*/ 140 w 69"/>
                  <a:gd name="T27" fmla="*/ 0 h 69"/>
                  <a:gd name="T28" fmla="*/ 140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5" y="0"/>
                    </a:moveTo>
                    <a:cubicBezTo>
                      <a:pt x="30" y="0"/>
                      <a:pt x="26" y="1"/>
                      <a:pt x="21" y="3"/>
                    </a:cubicBezTo>
                    <a:cubicBezTo>
                      <a:pt x="13" y="6"/>
                      <a:pt x="7" y="13"/>
                      <a:pt x="3" y="21"/>
                    </a:cubicBezTo>
                    <a:cubicBezTo>
                      <a:pt x="1" y="25"/>
                      <a:pt x="0" y="29"/>
                      <a:pt x="0" y="34"/>
                    </a:cubicBezTo>
                    <a:cubicBezTo>
                      <a:pt x="0" y="40"/>
                      <a:pt x="2" y="45"/>
                      <a:pt x="4" y="50"/>
                    </a:cubicBezTo>
                    <a:cubicBezTo>
                      <a:pt x="12" y="53"/>
                      <a:pt x="19" y="59"/>
                      <a:pt x="23" y="66"/>
                    </a:cubicBezTo>
                    <a:cubicBezTo>
                      <a:pt x="26" y="68"/>
                      <a:pt x="31" y="69"/>
                      <a:pt x="35" y="69"/>
                    </a:cubicBezTo>
                    <a:cubicBezTo>
                      <a:pt x="35" y="69"/>
                      <a:pt x="35" y="69"/>
                      <a:pt x="35" y="69"/>
                    </a:cubicBezTo>
                    <a:cubicBezTo>
                      <a:pt x="40" y="69"/>
                      <a:pt x="45" y="68"/>
                      <a:pt x="49" y="66"/>
                    </a:cubicBezTo>
                    <a:cubicBezTo>
                      <a:pt x="53" y="58"/>
                      <a:pt x="59" y="52"/>
                      <a:pt x="66" y="49"/>
                    </a:cubicBezTo>
                    <a:cubicBezTo>
                      <a:pt x="68" y="44"/>
                      <a:pt x="69" y="40"/>
                      <a:pt x="69" y="34"/>
                    </a:cubicBezTo>
                    <a:cubicBezTo>
                      <a:pt x="69" y="30"/>
                      <a:pt x="68" y="26"/>
                      <a:pt x="67" y="22"/>
                    </a:cubicBezTo>
                    <a:cubicBezTo>
                      <a:pt x="64" y="14"/>
                      <a:pt x="58" y="8"/>
                      <a:pt x="51" y="4"/>
                    </a:cubicBezTo>
                    <a:cubicBezTo>
                      <a:pt x="46" y="1"/>
                      <a:pt x="41"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191" name="Freeform 3454"/>
              <p:cNvSpPr>
                <a:spLocks/>
              </p:cNvSpPr>
              <p:nvPr userDrawn="1"/>
            </p:nvSpPr>
            <p:spPr bwMode="auto">
              <a:xfrm>
                <a:off x="6414" y="2517"/>
                <a:ext cx="152" cy="153"/>
              </a:xfrm>
              <a:custGeom>
                <a:avLst/>
                <a:gdLst>
                  <a:gd name="T0" fmla="*/ 152 w 76"/>
                  <a:gd name="T1" fmla="*/ 0 h 76"/>
                  <a:gd name="T2" fmla="*/ 84 w 76"/>
                  <a:gd name="T3" fmla="*/ 16 h 76"/>
                  <a:gd name="T4" fmla="*/ 16 w 76"/>
                  <a:gd name="T5" fmla="*/ 85 h 76"/>
                  <a:gd name="T6" fmla="*/ 0 w 76"/>
                  <a:gd name="T7" fmla="*/ 155 h 76"/>
                  <a:gd name="T8" fmla="*/ 0 w 76"/>
                  <a:gd name="T9" fmla="*/ 179 h 76"/>
                  <a:gd name="T10" fmla="*/ 108 w 76"/>
                  <a:gd name="T11" fmla="*/ 300 h 76"/>
                  <a:gd name="T12" fmla="*/ 152 w 76"/>
                  <a:gd name="T13" fmla="*/ 308 h 76"/>
                  <a:gd name="T14" fmla="*/ 152 w 76"/>
                  <a:gd name="T15" fmla="*/ 308 h 76"/>
                  <a:gd name="T16" fmla="*/ 160 w 76"/>
                  <a:gd name="T17" fmla="*/ 308 h 76"/>
                  <a:gd name="T18" fmla="*/ 304 w 76"/>
                  <a:gd name="T19" fmla="*/ 163 h 76"/>
                  <a:gd name="T20" fmla="*/ 304 w 76"/>
                  <a:gd name="T21" fmla="*/ 155 h 76"/>
                  <a:gd name="T22" fmla="*/ 300 w 76"/>
                  <a:gd name="T23" fmla="*/ 109 h 76"/>
                  <a:gd name="T24" fmla="*/ 180 w 76"/>
                  <a:gd name="T25" fmla="*/ 0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7"/>
                      <a:pt x="8" y="13"/>
                      <a:pt x="4" y="21"/>
                    </a:cubicBezTo>
                    <a:cubicBezTo>
                      <a:pt x="1" y="26"/>
                      <a:pt x="0" y="32"/>
                      <a:pt x="0" y="38"/>
                    </a:cubicBezTo>
                    <a:cubicBezTo>
                      <a:pt x="0" y="40"/>
                      <a:pt x="0" y="42"/>
                      <a:pt x="0" y="44"/>
                    </a:cubicBezTo>
                    <a:cubicBezTo>
                      <a:pt x="14" y="48"/>
                      <a:pt x="25" y="60"/>
                      <a:pt x="27" y="74"/>
                    </a:cubicBezTo>
                    <a:cubicBezTo>
                      <a:pt x="31" y="75"/>
                      <a:pt x="34" y="76"/>
                      <a:pt x="38" y="76"/>
                    </a:cubicBezTo>
                    <a:cubicBezTo>
                      <a:pt x="38" y="76"/>
                      <a:pt x="38" y="76"/>
                      <a:pt x="38" y="76"/>
                    </a:cubicBezTo>
                    <a:cubicBezTo>
                      <a:pt x="39" y="76"/>
                      <a:pt x="39" y="76"/>
                      <a:pt x="40" y="76"/>
                    </a:cubicBezTo>
                    <a:cubicBezTo>
                      <a:pt x="42" y="57"/>
                      <a:pt x="57" y="42"/>
                      <a:pt x="76" y="40"/>
                    </a:cubicBezTo>
                    <a:cubicBezTo>
                      <a:pt x="76" y="39"/>
                      <a:pt x="76" y="39"/>
                      <a:pt x="76" y="38"/>
                    </a:cubicBezTo>
                    <a:cubicBezTo>
                      <a:pt x="76" y="34"/>
                      <a:pt x="76" y="31"/>
                      <a:pt x="75" y="27"/>
                    </a:cubicBezTo>
                    <a:cubicBezTo>
                      <a:pt x="71" y="13"/>
                      <a:pt x="59" y="3"/>
                      <a:pt x="45" y="0"/>
                    </a:cubicBezTo>
                    <a:cubicBezTo>
                      <a:pt x="42" y="0"/>
                      <a:pt x="40"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192" name="Freeform 3455"/>
              <p:cNvSpPr>
                <a:spLocks/>
              </p:cNvSpPr>
              <p:nvPr userDrawn="1"/>
            </p:nvSpPr>
            <p:spPr bwMode="auto">
              <a:xfrm>
                <a:off x="6494" y="2598"/>
                <a:ext cx="164" cy="164"/>
              </a:xfrm>
              <a:custGeom>
                <a:avLst/>
                <a:gdLst>
                  <a:gd name="T0" fmla="*/ 164 w 82"/>
                  <a:gd name="T1" fmla="*/ 0 h 82"/>
                  <a:gd name="T2" fmla="*/ 144 w 82"/>
                  <a:gd name="T3" fmla="*/ 0 h 82"/>
                  <a:gd name="T4" fmla="*/ 0 w 82"/>
                  <a:gd name="T5" fmla="*/ 144 h 82"/>
                  <a:gd name="T6" fmla="*/ 0 w 82"/>
                  <a:gd name="T7" fmla="*/ 164 h 82"/>
                  <a:gd name="T8" fmla="*/ 0 w 82"/>
                  <a:gd name="T9" fmla="*/ 192 h 82"/>
                  <a:gd name="T10" fmla="*/ 156 w 82"/>
                  <a:gd name="T11" fmla="*/ 328 h 82"/>
                  <a:gd name="T12" fmla="*/ 164 w 82"/>
                  <a:gd name="T13" fmla="*/ 328 h 82"/>
                  <a:gd name="T14" fmla="*/ 164 w 82"/>
                  <a:gd name="T15" fmla="*/ 328 h 82"/>
                  <a:gd name="T16" fmla="*/ 180 w 82"/>
                  <a:gd name="T17" fmla="*/ 328 h 82"/>
                  <a:gd name="T18" fmla="*/ 328 w 82"/>
                  <a:gd name="T19" fmla="*/ 180 h 82"/>
                  <a:gd name="T20" fmla="*/ 328 w 82"/>
                  <a:gd name="T21" fmla="*/ 164 h 82"/>
                  <a:gd name="T22" fmla="*/ 328 w 82"/>
                  <a:gd name="T23" fmla="*/ 156 h 82"/>
                  <a:gd name="T24" fmla="*/ 192 w 82"/>
                  <a:gd name="T25" fmla="*/ 0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39" y="0"/>
                      <a:pt x="38" y="0"/>
                      <a:pt x="36" y="0"/>
                    </a:cubicBezTo>
                    <a:cubicBezTo>
                      <a:pt x="17" y="2"/>
                      <a:pt x="2" y="17"/>
                      <a:pt x="0" y="36"/>
                    </a:cubicBezTo>
                    <a:cubicBezTo>
                      <a:pt x="0" y="38"/>
                      <a:pt x="0" y="39"/>
                      <a:pt x="0" y="41"/>
                    </a:cubicBezTo>
                    <a:cubicBezTo>
                      <a:pt x="0" y="43"/>
                      <a:pt x="0" y="46"/>
                      <a:pt x="0" y="48"/>
                    </a:cubicBezTo>
                    <a:cubicBezTo>
                      <a:pt x="19" y="49"/>
                      <a:pt x="35" y="64"/>
                      <a:pt x="39" y="82"/>
                    </a:cubicBezTo>
                    <a:cubicBezTo>
                      <a:pt x="39" y="82"/>
                      <a:pt x="40" y="82"/>
                      <a:pt x="41" y="82"/>
                    </a:cubicBezTo>
                    <a:cubicBezTo>
                      <a:pt x="41" y="82"/>
                      <a:pt x="41" y="82"/>
                      <a:pt x="41" y="82"/>
                    </a:cubicBezTo>
                    <a:cubicBezTo>
                      <a:pt x="42" y="82"/>
                      <a:pt x="44" y="82"/>
                      <a:pt x="45" y="82"/>
                    </a:cubicBezTo>
                    <a:cubicBezTo>
                      <a:pt x="48" y="63"/>
                      <a:pt x="63" y="48"/>
                      <a:pt x="82" y="45"/>
                    </a:cubicBezTo>
                    <a:cubicBezTo>
                      <a:pt x="82" y="44"/>
                      <a:pt x="82" y="42"/>
                      <a:pt x="82" y="41"/>
                    </a:cubicBezTo>
                    <a:cubicBezTo>
                      <a:pt x="82" y="40"/>
                      <a:pt x="82" y="40"/>
                      <a:pt x="82" y="39"/>
                    </a:cubicBezTo>
                    <a:cubicBezTo>
                      <a:pt x="81" y="20"/>
                      <a:pt x="67" y="4"/>
                      <a:pt x="48" y="0"/>
                    </a:cubicBezTo>
                    <a:cubicBezTo>
                      <a:pt x="46" y="0"/>
                      <a:pt x="43"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193" name="Freeform 3456"/>
              <p:cNvSpPr>
                <a:spLocks/>
              </p:cNvSpPr>
              <p:nvPr userDrawn="1"/>
            </p:nvSpPr>
            <p:spPr bwMode="auto">
              <a:xfrm>
                <a:off x="6584" y="2688"/>
                <a:ext cx="178" cy="178"/>
              </a:xfrm>
              <a:custGeom>
                <a:avLst/>
                <a:gdLst>
                  <a:gd name="T0" fmla="*/ 176 w 89"/>
                  <a:gd name="T1" fmla="*/ 0 h 89"/>
                  <a:gd name="T2" fmla="*/ 172 w 89"/>
                  <a:gd name="T3" fmla="*/ 0 h 89"/>
                  <a:gd name="T4" fmla="*/ 148 w 89"/>
                  <a:gd name="T5" fmla="*/ 0 h 89"/>
                  <a:gd name="T6" fmla="*/ 0 w 89"/>
                  <a:gd name="T7" fmla="*/ 148 h 89"/>
                  <a:gd name="T8" fmla="*/ 0 w 89"/>
                  <a:gd name="T9" fmla="*/ 172 h 89"/>
                  <a:gd name="T10" fmla="*/ 160 w 89"/>
                  <a:gd name="T11" fmla="*/ 348 h 89"/>
                  <a:gd name="T12" fmla="*/ 160 w 89"/>
                  <a:gd name="T13" fmla="*/ 356 h 89"/>
                  <a:gd name="T14" fmla="*/ 160 w 89"/>
                  <a:gd name="T15" fmla="*/ 356 h 89"/>
                  <a:gd name="T16" fmla="*/ 160 w 89"/>
                  <a:gd name="T17" fmla="*/ 348 h 89"/>
                  <a:gd name="T18" fmla="*/ 348 w 89"/>
                  <a:gd name="T19" fmla="*/ 160 h 89"/>
                  <a:gd name="T20" fmla="*/ 348 w 89"/>
                  <a:gd name="T21" fmla="*/ 160 h 89"/>
                  <a:gd name="T22" fmla="*/ 356 w 89"/>
                  <a:gd name="T23" fmla="*/ 160 h 89"/>
                  <a:gd name="T24" fmla="*/ 356 w 89"/>
                  <a:gd name="T25" fmla="*/ 160 h 89"/>
                  <a:gd name="T26" fmla="*/ 176 w 89"/>
                  <a:gd name="T27" fmla="*/ 0 h 89"/>
                  <a:gd name="T28" fmla="*/ 176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4" y="0"/>
                    </a:moveTo>
                    <a:cubicBezTo>
                      <a:pt x="44" y="0"/>
                      <a:pt x="44" y="0"/>
                      <a:pt x="43" y="0"/>
                    </a:cubicBezTo>
                    <a:cubicBezTo>
                      <a:pt x="41" y="0"/>
                      <a:pt x="39" y="0"/>
                      <a:pt x="37" y="0"/>
                    </a:cubicBezTo>
                    <a:cubicBezTo>
                      <a:pt x="18" y="3"/>
                      <a:pt x="3" y="18"/>
                      <a:pt x="0" y="37"/>
                    </a:cubicBezTo>
                    <a:cubicBezTo>
                      <a:pt x="0" y="39"/>
                      <a:pt x="0" y="41"/>
                      <a:pt x="0" y="43"/>
                    </a:cubicBezTo>
                    <a:cubicBezTo>
                      <a:pt x="22" y="45"/>
                      <a:pt x="40" y="64"/>
                      <a:pt x="40" y="87"/>
                    </a:cubicBezTo>
                    <a:cubicBezTo>
                      <a:pt x="40" y="88"/>
                      <a:pt x="40" y="88"/>
                      <a:pt x="40" y="89"/>
                    </a:cubicBezTo>
                    <a:cubicBezTo>
                      <a:pt x="40" y="89"/>
                      <a:pt x="40" y="89"/>
                      <a:pt x="40" y="89"/>
                    </a:cubicBezTo>
                    <a:cubicBezTo>
                      <a:pt x="40" y="88"/>
                      <a:pt x="40" y="88"/>
                      <a:pt x="40" y="87"/>
                    </a:cubicBezTo>
                    <a:cubicBezTo>
                      <a:pt x="40" y="62"/>
                      <a:pt x="61" y="40"/>
                      <a:pt x="87" y="40"/>
                    </a:cubicBezTo>
                    <a:cubicBezTo>
                      <a:pt x="87" y="40"/>
                      <a:pt x="87" y="40"/>
                      <a:pt x="87" y="40"/>
                    </a:cubicBezTo>
                    <a:cubicBezTo>
                      <a:pt x="88" y="40"/>
                      <a:pt x="88" y="40"/>
                      <a:pt x="89" y="40"/>
                    </a:cubicBezTo>
                    <a:cubicBezTo>
                      <a:pt x="89" y="40"/>
                      <a:pt x="89" y="40"/>
                      <a:pt x="89" y="40"/>
                    </a:cubicBezTo>
                    <a:cubicBezTo>
                      <a:pt x="86" y="17"/>
                      <a:pt x="67"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194" name="Freeform 3457"/>
              <p:cNvSpPr>
                <a:spLocks/>
              </p:cNvSpPr>
              <p:nvPr userDrawn="1"/>
            </p:nvSpPr>
            <p:spPr bwMode="auto">
              <a:xfrm>
                <a:off x="6664" y="2768"/>
                <a:ext cx="188" cy="156"/>
              </a:xfrm>
              <a:custGeom>
                <a:avLst/>
                <a:gdLst>
                  <a:gd name="T0" fmla="*/ 188 w 94"/>
                  <a:gd name="T1" fmla="*/ 0 h 78"/>
                  <a:gd name="T2" fmla="*/ 0 w 94"/>
                  <a:gd name="T3" fmla="*/ 188 h 78"/>
                  <a:gd name="T4" fmla="*/ 0 w 94"/>
                  <a:gd name="T5" fmla="*/ 196 h 78"/>
                  <a:gd name="T6" fmla="*/ 16 w 94"/>
                  <a:gd name="T7" fmla="*/ 192 h 78"/>
                  <a:gd name="T8" fmla="*/ 16 w 94"/>
                  <a:gd name="T9" fmla="*/ 192 h 78"/>
                  <a:gd name="T10" fmla="*/ 192 w 94"/>
                  <a:gd name="T11" fmla="*/ 312 h 78"/>
                  <a:gd name="T12" fmla="*/ 376 w 94"/>
                  <a:gd name="T13" fmla="*/ 180 h 78"/>
                  <a:gd name="T14" fmla="*/ 364 w 94"/>
                  <a:gd name="T15" fmla="*/ 120 h 78"/>
                  <a:gd name="T16" fmla="*/ 196 w 94"/>
                  <a:gd name="T17" fmla="*/ 0 h 78"/>
                  <a:gd name="T18" fmla="*/ 188 w 94"/>
                  <a:gd name="T19" fmla="*/ 0 h 78"/>
                  <a:gd name="T20" fmla="*/ 188 w 94"/>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78">
                    <a:moveTo>
                      <a:pt x="47" y="0"/>
                    </a:moveTo>
                    <a:cubicBezTo>
                      <a:pt x="21" y="0"/>
                      <a:pt x="0" y="22"/>
                      <a:pt x="0" y="47"/>
                    </a:cubicBezTo>
                    <a:cubicBezTo>
                      <a:pt x="0" y="48"/>
                      <a:pt x="0" y="48"/>
                      <a:pt x="0" y="49"/>
                    </a:cubicBezTo>
                    <a:cubicBezTo>
                      <a:pt x="1" y="49"/>
                      <a:pt x="3" y="48"/>
                      <a:pt x="4" y="48"/>
                    </a:cubicBezTo>
                    <a:cubicBezTo>
                      <a:pt x="4" y="48"/>
                      <a:pt x="4" y="48"/>
                      <a:pt x="4" y="48"/>
                    </a:cubicBezTo>
                    <a:cubicBezTo>
                      <a:pt x="24" y="49"/>
                      <a:pt x="41" y="61"/>
                      <a:pt x="48" y="78"/>
                    </a:cubicBezTo>
                    <a:cubicBezTo>
                      <a:pt x="55" y="59"/>
                      <a:pt x="73" y="46"/>
                      <a:pt x="94" y="45"/>
                    </a:cubicBezTo>
                    <a:cubicBezTo>
                      <a:pt x="94" y="40"/>
                      <a:pt x="93" y="35"/>
                      <a:pt x="91" y="30"/>
                    </a:cubicBezTo>
                    <a:cubicBezTo>
                      <a:pt x="84" y="13"/>
                      <a:pt x="68" y="1"/>
                      <a:pt x="49" y="0"/>
                    </a:cubicBezTo>
                    <a:cubicBezTo>
                      <a:pt x="48"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95" name="Freeform 3458"/>
              <p:cNvSpPr>
                <a:spLocks/>
              </p:cNvSpPr>
              <p:nvPr userDrawn="1"/>
            </p:nvSpPr>
            <p:spPr bwMode="auto">
              <a:xfrm>
                <a:off x="6760" y="2858"/>
                <a:ext cx="194" cy="138"/>
              </a:xfrm>
              <a:custGeom>
                <a:avLst/>
                <a:gdLst>
                  <a:gd name="T0" fmla="*/ 188 w 97"/>
                  <a:gd name="T1" fmla="*/ 0 h 69"/>
                  <a:gd name="T2" fmla="*/ 184 w 97"/>
                  <a:gd name="T3" fmla="*/ 0 h 69"/>
                  <a:gd name="T4" fmla="*/ 0 w 97"/>
                  <a:gd name="T5" fmla="*/ 132 h 69"/>
                  <a:gd name="T6" fmla="*/ 12 w 97"/>
                  <a:gd name="T7" fmla="*/ 172 h 69"/>
                  <a:gd name="T8" fmla="*/ 172 w 97"/>
                  <a:gd name="T9" fmla="*/ 276 h 69"/>
                  <a:gd name="T10" fmla="*/ 360 w 97"/>
                  <a:gd name="T11" fmla="*/ 164 h 69"/>
                  <a:gd name="T12" fmla="*/ 360 w 97"/>
                  <a:gd name="T13" fmla="*/ 164 h 69"/>
                  <a:gd name="T14" fmla="*/ 388 w 97"/>
                  <a:gd name="T15" fmla="*/ 164 h 69"/>
                  <a:gd name="T16" fmla="*/ 364 w 97"/>
                  <a:gd name="T17" fmla="*/ 104 h 69"/>
                  <a:gd name="T18" fmla="*/ 188 w 97"/>
                  <a:gd name="T19" fmla="*/ 0 h 69"/>
                  <a:gd name="T20" fmla="*/ 188 w 97"/>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69">
                    <a:moveTo>
                      <a:pt x="47" y="0"/>
                    </a:moveTo>
                    <a:cubicBezTo>
                      <a:pt x="47" y="0"/>
                      <a:pt x="47" y="0"/>
                      <a:pt x="46" y="0"/>
                    </a:cubicBezTo>
                    <a:cubicBezTo>
                      <a:pt x="25" y="1"/>
                      <a:pt x="7" y="14"/>
                      <a:pt x="0" y="33"/>
                    </a:cubicBezTo>
                    <a:cubicBezTo>
                      <a:pt x="1" y="37"/>
                      <a:pt x="2" y="40"/>
                      <a:pt x="3" y="43"/>
                    </a:cubicBezTo>
                    <a:cubicBezTo>
                      <a:pt x="20" y="45"/>
                      <a:pt x="35" y="55"/>
                      <a:pt x="43" y="69"/>
                    </a:cubicBezTo>
                    <a:cubicBezTo>
                      <a:pt x="52" y="52"/>
                      <a:pt x="70" y="41"/>
                      <a:pt x="90" y="41"/>
                    </a:cubicBezTo>
                    <a:cubicBezTo>
                      <a:pt x="90" y="41"/>
                      <a:pt x="90" y="41"/>
                      <a:pt x="90" y="41"/>
                    </a:cubicBezTo>
                    <a:cubicBezTo>
                      <a:pt x="93" y="41"/>
                      <a:pt x="95" y="41"/>
                      <a:pt x="97" y="41"/>
                    </a:cubicBezTo>
                    <a:cubicBezTo>
                      <a:pt x="96" y="36"/>
                      <a:pt x="94" y="31"/>
                      <a:pt x="91" y="26"/>
                    </a:cubicBezTo>
                    <a:cubicBezTo>
                      <a:pt x="83" y="11"/>
                      <a:pt x="66" y="1"/>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96" name="Freeform 3459"/>
              <p:cNvSpPr>
                <a:spLocks/>
              </p:cNvSpPr>
              <p:nvPr userDrawn="1"/>
            </p:nvSpPr>
            <p:spPr bwMode="auto">
              <a:xfrm>
                <a:off x="6846" y="2940"/>
                <a:ext cx="200" cy="144"/>
              </a:xfrm>
              <a:custGeom>
                <a:avLst/>
                <a:gdLst>
                  <a:gd name="T0" fmla="*/ 188 w 100"/>
                  <a:gd name="T1" fmla="*/ 0 h 72"/>
                  <a:gd name="T2" fmla="*/ 0 w 100"/>
                  <a:gd name="T3" fmla="*/ 112 h 72"/>
                  <a:gd name="T4" fmla="*/ 24 w 100"/>
                  <a:gd name="T5" fmla="*/ 192 h 72"/>
                  <a:gd name="T6" fmla="*/ 192 w 100"/>
                  <a:gd name="T7" fmla="*/ 288 h 72"/>
                  <a:gd name="T8" fmla="*/ 380 w 100"/>
                  <a:gd name="T9" fmla="*/ 184 h 72"/>
                  <a:gd name="T10" fmla="*/ 384 w 100"/>
                  <a:gd name="T11" fmla="*/ 184 h 72"/>
                  <a:gd name="T12" fmla="*/ 400 w 100"/>
                  <a:gd name="T13" fmla="*/ 184 h 72"/>
                  <a:gd name="T14" fmla="*/ 364 w 100"/>
                  <a:gd name="T15" fmla="*/ 92 h 72"/>
                  <a:gd name="T16" fmla="*/ 216 w 100"/>
                  <a:gd name="T17" fmla="*/ 0 h 72"/>
                  <a:gd name="T18" fmla="*/ 188 w 100"/>
                  <a:gd name="T19" fmla="*/ 0 h 72"/>
                  <a:gd name="T20" fmla="*/ 188 w 100"/>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72">
                    <a:moveTo>
                      <a:pt x="47" y="0"/>
                    </a:moveTo>
                    <a:cubicBezTo>
                      <a:pt x="27" y="0"/>
                      <a:pt x="9" y="11"/>
                      <a:pt x="0" y="28"/>
                    </a:cubicBezTo>
                    <a:cubicBezTo>
                      <a:pt x="3" y="34"/>
                      <a:pt x="5" y="41"/>
                      <a:pt x="6" y="48"/>
                    </a:cubicBezTo>
                    <a:cubicBezTo>
                      <a:pt x="24" y="49"/>
                      <a:pt x="39" y="58"/>
                      <a:pt x="48" y="72"/>
                    </a:cubicBezTo>
                    <a:cubicBezTo>
                      <a:pt x="58" y="56"/>
                      <a:pt x="76" y="46"/>
                      <a:pt x="95" y="46"/>
                    </a:cubicBezTo>
                    <a:cubicBezTo>
                      <a:pt x="95" y="46"/>
                      <a:pt x="96" y="46"/>
                      <a:pt x="96" y="46"/>
                    </a:cubicBezTo>
                    <a:cubicBezTo>
                      <a:pt x="97" y="46"/>
                      <a:pt x="98" y="46"/>
                      <a:pt x="100" y="46"/>
                    </a:cubicBezTo>
                    <a:cubicBezTo>
                      <a:pt x="99" y="38"/>
                      <a:pt x="96" y="30"/>
                      <a:pt x="91" y="23"/>
                    </a:cubicBezTo>
                    <a:cubicBezTo>
                      <a:pt x="83" y="11"/>
                      <a:pt x="70" y="2"/>
                      <a:pt x="54" y="0"/>
                    </a:cubicBezTo>
                    <a:cubicBezTo>
                      <a:pt x="52" y="0"/>
                      <a:pt x="50"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97" name="Freeform 3460"/>
              <p:cNvSpPr>
                <a:spLocks/>
              </p:cNvSpPr>
              <p:nvPr userDrawn="1"/>
            </p:nvSpPr>
            <p:spPr bwMode="auto">
              <a:xfrm>
                <a:off x="6942" y="3032"/>
                <a:ext cx="204" cy="130"/>
              </a:xfrm>
              <a:custGeom>
                <a:avLst/>
                <a:gdLst>
                  <a:gd name="T0" fmla="*/ 188 w 102"/>
                  <a:gd name="T1" fmla="*/ 0 h 65"/>
                  <a:gd name="T2" fmla="*/ 0 w 102"/>
                  <a:gd name="T3" fmla="*/ 104 h 65"/>
                  <a:gd name="T4" fmla="*/ 32 w 102"/>
                  <a:gd name="T5" fmla="*/ 172 h 65"/>
                  <a:gd name="T6" fmla="*/ 172 w 102"/>
                  <a:gd name="T7" fmla="*/ 260 h 65"/>
                  <a:gd name="T8" fmla="*/ 360 w 102"/>
                  <a:gd name="T9" fmla="*/ 164 h 65"/>
                  <a:gd name="T10" fmla="*/ 360 w 102"/>
                  <a:gd name="T11" fmla="*/ 164 h 65"/>
                  <a:gd name="T12" fmla="*/ 408 w 102"/>
                  <a:gd name="T13" fmla="*/ 168 h 65"/>
                  <a:gd name="T14" fmla="*/ 208 w 102"/>
                  <a:gd name="T15" fmla="*/ 0 h 65"/>
                  <a:gd name="T16" fmla="*/ 192 w 102"/>
                  <a:gd name="T17" fmla="*/ 0 h 65"/>
                  <a:gd name="T18" fmla="*/ 188 w 102"/>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65">
                    <a:moveTo>
                      <a:pt x="47" y="0"/>
                    </a:moveTo>
                    <a:cubicBezTo>
                      <a:pt x="28" y="0"/>
                      <a:pt x="10" y="10"/>
                      <a:pt x="0" y="26"/>
                    </a:cubicBezTo>
                    <a:cubicBezTo>
                      <a:pt x="4" y="31"/>
                      <a:pt x="6" y="37"/>
                      <a:pt x="8" y="43"/>
                    </a:cubicBezTo>
                    <a:cubicBezTo>
                      <a:pt x="22" y="46"/>
                      <a:pt x="35" y="54"/>
                      <a:pt x="43" y="65"/>
                    </a:cubicBezTo>
                    <a:cubicBezTo>
                      <a:pt x="54" y="50"/>
                      <a:pt x="71" y="41"/>
                      <a:pt x="90" y="41"/>
                    </a:cubicBezTo>
                    <a:cubicBezTo>
                      <a:pt x="90" y="41"/>
                      <a:pt x="90" y="41"/>
                      <a:pt x="90" y="41"/>
                    </a:cubicBezTo>
                    <a:cubicBezTo>
                      <a:pt x="94" y="41"/>
                      <a:pt x="98" y="41"/>
                      <a:pt x="102" y="42"/>
                    </a:cubicBezTo>
                    <a:cubicBezTo>
                      <a:pt x="96" y="19"/>
                      <a:pt x="76" y="2"/>
                      <a:pt x="52" y="0"/>
                    </a:cubicBezTo>
                    <a:cubicBezTo>
                      <a:pt x="50" y="0"/>
                      <a:pt x="49" y="0"/>
                      <a:pt x="48" y="0"/>
                    </a:cubicBezTo>
                    <a:cubicBezTo>
                      <a:pt x="48"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98" name="Freeform 3461"/>
              <p:cNvSpPr>
                <a:spLocks/>
              </p:cNvSpPr>
              <p:nvPr userDrawn="1"/>
            </p:nvSpPr>
            <p:spPr bwMode="auto">
              <a:xfrm>
                <a:off x="7028" y="3114"/>
                <a:ext cx="122" cy="183"/>
              </a:xfrm>
              <a:custGeom>
                <a:avLst/>
                <a:gdLst>
                  <a:gd name="T0" fmla="*/ 188 w 61"/>
                  <a:gd name="T1" fmla="*/ 0 h 91"/>
                  <a:gd name="T2" fmla="*/ 0 w 61"/>
                  <a:gd name="T3" fmla="*/ 97 h 91"/>
                  <a:gd name="T4" fmla="*/ 44 w 61"/>
                  <a:gd name="T5" fmla="*/ 195 h 91"/>
                  <a:gd name="T6" fmla="*/ 240 w 61"/>
                  <a:gd name="T7" fmla="*/ 364 h 91"/>
                  <a:gd name="T8" fmla="*/ 240 w 61"/>
                  <a:gd name="T9" fmla="*/ 364 h 91"/>
                  <a:gd name="T10" fmla="*/ 240 w 61"/>
                  <a:gd name="T11" fmla="*/ 368 h 91"/>
                  <a:gd name="T12" fmla="*/ 240 w 61"/>
                  <a:gd name="T13" fmla="*/ 368 h 91"/>
                  <a:gd name="T14" fmla="*/ 244 w 61"/>
                  <a:gd name="T15" fmla="*/ 84 h 91"/>
                  <a:gd name="T16" fmla="*/ 244 w 61"/>
                  <a:gd name="T17" fmla="*/ 4 h 91"/>
                  <a:gd name="T18" fmla="*/ 236 w 61"/>
                  <a:gd name="T19" fmla="*/ 4 h 91"/>
                  <a:gd name="T20" fmla="*/ 188 w 61"/>
                  <a:gd name="T21" fmla="*/ 0 h 91"/>
                  <a:gd name="T22" fmla="*/ 188 w 61"/>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91">
                    <a:moveTo>
                      <a:pt x="47" y="0"/>
                    </a:moveTo>
                    <a:cubicBezTo>
                      <a:pt x="28" y="0"/>
                      <a:pt x="11" y="9"/>
                      <a:pt x="0" y="24"/>
                    </a:cubicBezTo>
                    <a:cubicBezTo>
                      <a:pt x="6" y="31"/>
                      <a:pt x="10" y="39"/>
                      <a:pt x="11" y="48"/>
                    </a:cubicBezTo>
                    <a:cubicBezTo>
                      <a:pt x="34" y="51"/>
                      <a:pt x="54" y="68"/>
                      <a:pt x="60" y="90"/>
                    </a:cubicBezTo>
                    <a:cubicBezTo>
                      <a:pt x="60" y="90"/>
                      <a:pt x="60" y="90"/>
                      <a:pt x="60" y="90"/>
                    </a:cubicBezTo>
                    <a:cubicBezTo>
                      <a:pt x="60" y="91"/>
                      <a:pt x="60" y="91"/>
                      <a:pt x="60" y="91"/>
                    </a:cubicBezTo>
                    <a:cubicBezTo>
                      <a:pt x="60" y="91"/>
                      <a:pt x="60" y="91"/>
                      <a:pt x="60" y="91"/>
                    </a:cubicBezTo>
                    <a:cubicBezTo>
                      <a:pt x="61" y="21"/>
                      <a:pt x="61" y="21"/>
                      <a:pt x="61" y="21"/>
                    </a:cubicBezTo>
                    <a:cubicBezTo>
                      <a:pt x="61" y="1"/>
                      <a:pt x="61" y="1"/>
                      <a:pt x="61" y="1"/>
                    </a:cubicBezTo>
                    <a:cubicBezTo>
                      <a:pt x="60" y="1"/>
                      <a:pt x="59" y="1"/>
                      <a:pt x="59" y="1"/>
                    </a:cubicBezTo>
                    <a:cubicBezTo>
                      <a:pt x="55" y="0"/>
                      <a:pt x="51"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199" name="Freeform 3462"/>
              <p:cNvSpPr>
                <a:spLocks/>
              </p:cNvSpPr>
              <p:nvPr userDrawn="1"/>
            </p:nvSpPr>
            <p:spPr bwMode="auto">
              <a:xfrm>
                <a:off x="5210" y="1488"/>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200" name="Freeform 3463"/>
              <p:cNvSpPr>
                <a:spLocks/>
              </p:cNvSpPr>
              <p:nvPr userDrawn="1"/>
            </p:nvSpPr>
            <p:spPr bwMode="auto">
              <a:xfrm>
                <a:off x="5294" y="1582"/>
                <a:ext cx="12" cy="14"/>
              </a:xfrm>
              <a:custGeom>
                <a:avLst/>
                <a:gdLst>
                  <a:gd name="T0" fmla="*/ 12 w 6"/>
                  <a:gd name="T1" fmla="*/ 0 h 7"/>
                  <a:gd name="T2" fmla="*/ 0 w 6"/>
                  <a:gd name="T3" fmla="*/ 16 h 7"/>
                  <a:gd name="T4" fmla="*/ 12 w 6"/>
                  <a:gd name="T5" fmla="*/ 28 h 7"/>
                  <a:gd name="T6" fmla="*/ 12 w 6"/>
                  <a:gd name="T7" fmla="*/ 28 h 7"/>
                  <a:gd name="T8" fmla="*/ 24 w 6"/>
                  <a:gd name="T9" fmla="*/ 16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4"/>
                    </a:cubicBezTo>
                    <a:cubicBezTo>
                      <a:pt x="0" y="5"/>
                      <a:pt x="1" y="7"/>
                      <a:pt x="3" y="7"/>
                    </a:cubicBezTo>
                    <a:cubicBezTo>
                      <a:pt x="3" y="7"/>
                      <a:pt x="3" y="7"/>
                      <a:pt x="3" y="7"/>
                    </a:cubicBezTo>
                    <a:cubicBezTo>
                      <a:pt x="4" y="7"/>
                      <a:pt x="6" y="5"/>
                      <a:pt x="6" y="4"/>
                    </a:cubicBezTo>
                    <a:cubicBezTo>
                      <a:pt x="6" y="2"/>
                      <a:pt x="4"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201" name="Freeform 3464"/>
              <p:cNvSpPr>
                <a:spLocks/>
              </p:cNvSpPr>
              <p:nvPr userDrawn="1"/>
            </p:nvSpPr>
            <p:spPr bwMode="auto">
              <a:xfrm>
                <a:off x="5386" y="1664"/>
                <a:ext cx="20" cy="22"/>
              </a:xfrm>
              <a:custGeom>
                <a:avLst/>
                <a:gdLst>
                  <a:gd name="T0" fmla="*/ 20 w 10"/>
                  <a:gd name="T1" fmla="*/ 0 h 11"/>
                  <a:gd name="T2" fmla="*/ 0 w 10"/>
                  <a:gd name="T3" fmla="*/ 24 h 11"/>
                  <a:gd name="T4" fmla="*/ 20 w 10"/>
                  <a:gd name="T5" fmla="*/ 44 h 11"/>
                  <a:gd name="T6" fmla="*/ 20 w 10"/>
                  <a:gd name="T7" fmla="*/ 44 h 11"/>
                  <a:gd name="T8" fmla="*/ 40 w 10"/>
                  <a:gd name="T9" fmla="*/ 24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6"/>
                    </a:cubicBezTo>
                    <a:cubicBezTo>
                      <a:pt x="0" y="9"/>
                      <a:pt x="2" y="11"/>
                      <a:pt x="5" y="11"/>
                    </a:cubicBezTo>
                    <a:cubicBezTo>
                      <a:pt x="5" y="11"/>
                      <a:pt x="5" y="11"/>
                      <a:pt x="5" y="11"/>
                    </a:cubicBezTo>
                    <a:cubicBezTo>
                      <a:pt x="8" y="11"/>
                      <a:pt x="10" y="9"/>
                      <a:pt x="10" y="6"/>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202" name="Freeform 3465"/>
              <p:cNvSpPr>
                <a:spLocks/>
              </p:cNvSpPr>
              <p:nvPr userDrawn="1"/>
            </p:nvSpPr>
            <p:spPr bwMode="auto">
              <a:xfrm>
                <a:off x="5466" y="175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203" name="Freeform 3466"/>
              <p:cNvSpPr>
                <a:spLocks/>
              </p:cNvSpPr>
              <p:nvPr userDrawn="1"/>
            </p:nvSpPr>
            <p:spPr bwMode="auto">
              <a:xfrm>
                <a:off x="5558" y="1838"/>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6"/>
                      <a:pt x="5" y="20"/>
                      <a:pt x="10" y="20"/>
                    </a:cubicBezTo>
                    <a:cubicBezTo>
                      <a:pt x="10" y="20"/>
                      <a:pt x="10" y="20"/>
                      <a:pt x="10" y="20"/>
                    </a:cubicBezTo>
                    <a:cubicBezTo>
                      <a:pt x="16" y="20"/>
                      <a:pt x="20" y="16"/>
                      <a:pt x="20" y="10"/>
                    </a:cubicBezTo>
                    <a:cubicBezTo>
                      <a:pt x="20"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204" name="Freeform 3467"/>
              <p:cNvSpPr>
                <a:spLocks/>
              </p:cNvSpPr>
              <p:nvPr userDrawn="1"/>
            </p:nvSpPr>
            <p:spPr bwMode="auto">
              <a:xfrm>
                <a:off x="5638" y="1931"/>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205" name="Freeform 3468"/>
              <p:cNvSpPr>
                <a:spLocks/>
              </p:cNvSpPr>
              <p:nvPr userDrawn="1"/>
            </p:nvSpPr>
            <p:spPr bwMode="auto">
              <a:xfrm>
                <a:off x="5730" y="2011"/>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206" name="Freeform 3469"/>
              <p:cNvSpPr>
                <a:spLocks/>
              </p:cNvSpPr>
              <p:nvPr userDrawn="1"/>
            </p:nvSpPr>
            <p:spPr bwMode="auto">
              <a:xfrm>
                <a:off x="5808" y="2103"/>
                <a:ext cx="76" cy="74"/>
              </a:xfrm>
              <a:custGeom>
                <a:avLst/>
                <a:gdLst>
                  <a:gd name="T0" fmla="*/ 76 w 38"/>
                  <a:gd name="T1" fmla="*/ 0 h 37"/>
                  <a:gd name="T2" fmla="*/ 0 w 38"/>
                  <a:gd name="T3" fmla="*/ 72 h 37"/>
                  <a:gd name="T4" fmla="*/ 76 w 38"/>
                  <a:gd name="T5" fmla="*/ 148 h 37"/>
                  <a:gd name="T6" fmla="*/ 76 w 38"/>
                  <a:gd name="T7" fmla="*/ 148 h 37"/>
                  <a:gd name="T8" fmla="*/ 152 w 38"/>
                  <a:gd name="T9" fmla="*/ 72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8"/>
                    </a:cubicBezTo>
                    <a:cubicBezTo>
                      <a:pt x="0" y="28"/>
                      <a:pt x="9" y="37"/>
                      <a:pt x="19" y="37"/>
                    </a:cubicBezTo>
                    <a:cubicBezTo>
                      <a:pt x="19" y="37"/>
                      <a:pt x="19" y="37"/>
                      <a:pt x="19" y="37"/>
                    </a:cubicBezTo>
                    <a:cubicBezTo>
                      <a:pt x="29" y="37"/>
                      <a:pt x="38" y="29"/>
                      <a:pt x="38" y="18"/>
                    </a:cubicBezTo>
                    <a:cubicBezTo>
                      <a:pt x="38"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207" name="Freeform 3470"/>
              <p:cNvSpPr>
                <a:spLocks/>
              </p:cNvSpPr>
              <p:nvPr userDrawn="1"/>
            </p:nvSpPr>
            <p:spPr bwMode="auto">
              <a:xfrm>
                <a:off x="5900" y="2183"/>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8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1"/>
                    </a:cubicBezTo>
                    <a:cubicBezTo>
                      <a:pt x="0" y="33"/>
                      <a:pt x="10" y="43"/>
                      <a:pt x="21" y="43"/>
                    </a:cubicBezTo>
                    <a:cubicBezTo>
                      <a:pt x="21" y="43"/>
                      <a:pt x="21" y="43"/>
                      <a:pt x="21" y="43"/>
                    </a:cubicBezTo>
                    <a:cubicBezTo>
                      <a:pt x="33" y="43"/>
                      <a:pt x="43" y="33"/>
                      <a:pt x="43" y="21"/>
                    </a:cubicBezTo>
                    <a:cubicBezTo>
                      <a:pt x="43" y="10"/>
                      <a:pt x="33" y="0"/>
                      <a:pt x="22" y="0"/>
                    </a:cubicBezTo>
                    <a:cubicBezTo>
                      <a:pt x="22"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208" name="Freeform 3471"/>
              <p:cNvSpPr>
                <a:spLocks/>
              </p:cNvSpPr>
              <p:nvPr userDrawn="1"/>
            </p:nvSpPr>
            <p:spPr bwMode="auto">
              <a:xfrm>
                <a:off x="5980" y="2263"/>
                <a:ext cx="98" cy="98"/>
              </a:xfrm>
              <a:custGeom>
                <a:avLst/>
                <a:gdLst>
                  <a:gd name="T0" fmla="*/ 96 w 49"/>
                  <a:gd name="T1" fmla="*/ 0 h 49"/>
                  <a:gd name="T2" fmla="*/ 0 w 49"/>
                  <a:gd name="T3" fmla="*/ 96 h 49"/>
                  <a:gd name="T4" fmla="*/ 96 w 49"/>
                  <a:gd name="T5" fmla="*/ 196 h 49"/>
                  <a:gd name="T6" fmla="*/ 96 w 49"/>
                  <a:gd name="T7" fmla="*/ 196 h 49"/>
                  <a:gd name="T8" fmla="*/ 196 w 49"/>
                  <a:gd name="T9" fmla="*/ 100 h 49"/>
                  <a:gd name="T10" fmla="*/ 96 w 49"/>
                  <a:gd name="T11" fmla="*/ 0 h 49"/>
                  <a:gd name="T12" fmla="*/ 96 w 49"/>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9">
                    <a:moveTo>
                      <a:pt x="24" y="0"/>
                    </a:moveTo>
                    <a:cubicBezTo>
                      <a:pt x="11" y="0"/>
                      <a:pt x="0" y="11"/>
                      <a:pt x="0" y="24"/>
                    </a:cubicBezTo>
                    <a:cubicBezTo>
                      <a:pt x="0" y="38"/>
                      <a:pt x="11" y="49"/>
                      <a:pt x="24" y="49"/>
                    </a:cubicBezTo>
                    <a:cubicBezTo>
                      <a:pt x="24" y="49"/>
                      <a:pt x="24" y="49"/>
                      <a:pt x="24" y="49"/>
                    </a:cubicBezTo>
                    <a:cubicBezTo>
                      <a:pt x="38" y="49"/>
                      <a:pt x="49" y="38"/>
                      <a:pt x="49" y="25"/>
                    </a:cubicBezTo>
                    <a:cubicBezTo>
                      <a:pt x="49" y="11"/>
                      <a:pt x="38" y="0"/>
                      <a:pt x="24" y="0"/>
                    </a:cubicBezTo>
                    <a:cubicBezTo>
                      <a:pt x="24" y="0"/>
                      <a:pt x="24" y="0"/>
                      <a:pt x="24" y="0"/>
                    </a:cubicBezTo>
                  </a:path>
                </a:pathLst>
              </a:custGeom>
              <a:solidFill>
                <a:srgbClr val="E8E8E8"/>
              </a:solidFill>
              <a:ln w="9525">
                <a:solidFill>
                  <a:srgbClr val="E8E8E8"/>
                </a:solidFill>
                <a:round/>
                <a:headEnd/>
                <a:tailEnd/>
              </a:ln>
            </p:spPr>
            <p:txBody>
              <a:bodyPr/>
              <a:lstStyle/>
              <a:p>
                <a:endParaRPr lang="en-GB" dirty="0"/>
              </a:p>
            </p:txBody>
          </p:sp>
          <p:sp>
            <p:nvSpPr>
              <p:cNvPr id="1209" name="Freeform 3472"/>
              <p:cNvSpPr>
                <a:spLocks/>
              </p:cNvSpPr>
              <p:nvPr userDrawn="1"/>
            </p:nvSpPr>
            <p:spPr bwMode="auto">
              <a:xfrm>
                <a:off x="6070" y="2353"/>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8" y="56"/>
                    </a:cubicBezTo>
                    <a:cubicBezTo>
                      <a:pt x="28" y="56"/>
                      <a:pt x="28" y="56"/>
                      <a:pt x="28" y="56"/>
                    </a:cubicBezTo>
                    <a:cubicBezTo>
                      <a:pt x="43" y="56"/>
                      <a:pt x="55" y="44"/>
                      <a:pt x="56" y="28"/>
                    </a:cubicBezTo>
                    <a:cubicBezTo>
                      <a:pt x="56" y="13"/>
                      <a:pt x="43"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210" name="Freeform 3473"/>
              <p:cNvSpPr>
                <a:spLocks/>
              </p:cNvSpPr>
              <p:nvPr userDrawn="1"/>
            </p:nvSpPr>
            <p:spPr bwMode="auto">
              <a:xfrm>
                <a:off x="6148" y="2433"/>
                <a:ext cx="126" cy="124"/>
              </a:xfrm>
              <a:custGeom>
                <a:avLst/>
                <a:gdLst>
                  <a:gd name="T0" fmla="*/ 124 w 63"/>
                  <a:gd name="T1" fmla="*/ 0 h 62"/>
                  <a:gd name="T2" fmla="*/ 0 w 63"/>
                  <a:gd name="T3" fmla="*/ 124 h 62"/>
                  <a:gd name="T4" fmla="*/ 124 w 63"/>
                  <a:gd name="T5" fmla="*/ 248 h 62"/>
                  <a:gd name="T6" fmla="*/ 124 w 63"/>
                  <a:gd name="T7" fmla="*/ 248 h 62"/>
                  <a:gd name="T8" fmla="*/ 252 w 63"/>
                  <a:gd name="T9" fmla="*/ 124 h 62"/>
                  <a:gd name="T10" fmla="*/ 128 w 63"/>
                  <a:gd name="T11" fmla="*/ 0 h 62"/>
                  <a:gd name="T12" fmla="*/ 124 w 63"/>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2">
                    <a:moveTo>
                      <a:pt x="31" y="0"/>
                    </a:moveTo>
                    <a:cubicBezTo>
                      <a:pt x="14" y="0"/>
                      <a:pt x="0" y="14"/>
                      <a:pt x="0" y="31"/>
                    </a:cubicBezTo>
                    <a:cubicBezTo>
                      <a:pt x="0" y="48"/>
                      <a:pt x="14" y="62"/>
                      <a:pt x="31" y="62"/>
                    </a:cubicBezTo>
                    <a:cubicBezTo>
                      <a:pt x="31" y="62"/>
                      <a:pt x="31" y="62"/>
                      <a:pt x="31" y="62"/>
                    </a:cubicBezTo>
                    <a:cubicBezTo>
                      <a:pt x="49" y="62"/>
                      <a:pt x="63" y="48"/>
                      <a:pt x="63" y="31"/>
                    </a:cubicBezTo>
                    <a:cubicBezTo>
                      <a:pt x="63" y="14"/>
                      <a:pt x="49" y="0"/>
                      <a:pt x="32" y="0"/>
                    </a:cubicBezTo>
                    <a:cubicBezTo>
                      <a:pt x="32"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211" name="Freeform 3474"/>
              <p:cNvSpPr>
                <a:spLocks/>
              </p:cNvSpPr>
              <p:nvPr userDrawn="1"/>
            </p:nvSpPr>
            <p:spPr bwMode="auto">
              <a:xfrm>
                <a:off x="6238" y="2523"/>
                <a:ext cx="140" cy="141"/>
              </a:xfrm>
              <a:custGeom>
                <a:avLst/>
                <a:gdLst>
                  <a:gd name="T0" fmla="*/ 140 w 70"/>
                  <a:gd name="T1" fmla="*/ 0 h 70"/>
                  <a:gd name="T2" fmla="*/ 0 w 70"/>
                  <a:gd name="T3" fmla="*/ 143 h 70"/>
                  <a:gd name="T4" fmla="*/ 8 w 70"/>
                  <a:gd name="T5" fmla="*/ 191 h 70"/>
                  <a:gd name="T6" fmla="*/ 72 w 70"/>
                  <a:gd name="T7" fmla="*/ 268 h 70"/>
                  <a:gd name="T8" fmla="*/ 140 w 70"/>
                  <a:gd name="T9" fmla="*/ 284 h 70"/>
                  <a:gd name="T10" fmla="*/ 140 w 70"/>
                  <a:gd name="T11" fmla="*/ 284 h 70"/>
                  <a:gd name="T12" fmla="*/ 160 w 70"/>
                  <a:gd name="T13" fmla="*/ 280 h 70"/>
                  <a:gd name="T14" fmla="*/ 276 w 70"/>
                  <a:gd name="T15" fmla="*/ 163 h 70"/>
                  <a:gd name="T16" fmla="*/ 280 w 70"/>
                  <a:gd name="T17" fmla="*/ 143 h 70"/>
                  <a:gd name="T18" fmla="*/ 264 w 70"/>
                  <a:gd name="T19" fmla="*/ 73 h 70"/>
                  <a:gd name="T20" fmla="*/ 188 w 70"/>
                  <a:gd name="T21" fmla="*/ 8 h 70"/>
                  <a:gd name="T22" fmla="*/ 140 w 70"/>
                  <a:gd name="T23" fmla="*/ 0 h 70"/>
                  <a:gd name="T24" fmla="*/ 140 w 70"/>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70">
                    <a:moveTo>
                      <a:pt x="35" y="0"/>
                    </a:moveTo>
                    <a:cubicBezTo>
                      <a:pt x="15" y="0"/>
                      <a:pt x="0" y="15"/>
                      <a:pt x="0" y="35"/>
                    </a:cubicBezTo>
                    <a:cubicBezTo>
                      <a:pt x="0" y="39"/>
                      <a:pt x="1" y="43"/>
                      <a:pt x="2" y="47"/>
                    </a:cubicBezTo>
                    <a:cubicBezTo>
                      <a:pt x="10" y="51"/>
                      <a:pt x="15" y="58"/>
                      <a:pt x="18" y="66"/>
                    </a:cubicBezTo>
                    <a:cubicBezTo>
                      <a:pt x="23" y="68"/>
                      <a:pt x="29" y="70"/>
                      <a:pt x="35" y="70"/>
                    </a:cubicBezTo>
                    <a:cubicBezTo>
                      <a:pt x="35" y="70"/>
                      <a:pt x="35" y="70"/>
                      <a:pt x="35" y="70"/>
                    </a:cubicBezTo>
                    <a:cubicBezTo>
                      <a:pt x="37" y="70"/>
                      <a:pt x="39" y="69"/>
                      <a:pt x="40" y="69"/>
                    </a:cubicBezTo>
                    <a:cubicBezTo>
                      <a:pt x="44" y="55"/>
                      <a:pt x="55" y="44"/>
                      <a:pt x="69" y="40"/>
                    </a:cubicBezTo>
                    <a:cubicBezTo>
                      <a:pt x="69" y="39"/>
                      <a:pt x="70" y="37"/>
                      <a:pt x="70" y="35"/>
                    </a:cubicBezTo>
                    <a:cubicBezTo>
                      <a:pt x="70" y="29"/>
                      <a:pt x="68" y="23"/>
                      <a:pt x="66" y="18"/>
                    </a:cubicBezTo>
                    <a:cubicBezTo>
                      <a:pt x="62" y="11"/>
                      <a:pt x="55" y="5"/>
                      <a:pt x="47" y="2"/>
                    </a:cubicBezTo>
                    <a:cubicBezTo>
                      <a:pt x="43" y="0"/>
                      <a:pt x="39"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212" name="Freeform 3475"/>
              <p:cNvSpPr>
                <a:spLocks/>
              </p:cNvSpPr>
              <p:nvPr userDrawn="1"/>
            </p:nvSpPr>
            <p:spPr bwMode="auto">
              <a:xfrm>
                <a:off x="6316" y="2604"/>
                <a:ext cx="154" cy="152"/>
              </a:xfrm>
              <a:custGeom>
                <a:avLst/>
                <a:gdLst>
                  <a:gd name="T0" fmla="*/ 156 w 77"/>
                  <a:gd name="T1" fmla="*/ 0 h 76"/>
                  <a:gd name="T2" fmla="*/ 120 w 77"/>
                  <a:gd name="T3" fmla="*/ 0 h 76"/>
                  <a:gd name="T4" fmla="*/ 4 w 77"/>
                  <a:gd name="T5" fmla="*/ 116 h 76"/>
                  <a:gd name="T6" fmla="*/ 0 w 77"/>
                  <a:gd name="T7" fmla="*/ 152 h 76"/>
                  <a:gd name="T8" fmla="*/ 8 w 77"/>
                  <a:gd name="T9" fmla="*/ 192 h 76"/>
                  <a:gd name="T10" fmla="*/ 128 w 77"/>
                  <a:gd name="T11" fmla="*/ 300 h 76"/>
                  <a:gd name="T12" fmla="*/ 152 w 77"/>
                  <a:gd name="T13" fmla="*/ 304 h 76"/>
                  <a:gd name="T14" fmla="*/ 156 w 77"/>
                  <a:gd name="T15" fmla="*/ 304 h 76"/>
                  <a:gd name="T16" fmla="*/ 188 w 77"/>
                  <a:gd name="T17" fmla="*/ 300 h 76"/>
                  <a:gd name="T18" fmla="*/ 304 w 77"/>
                  <a:gd name="T19" fmla="*/ 184 h 76"/>
                  <a:gd name="T20" fmla="*/ 308 w 77"/>
                  <a:gd name="T21" fmla="*/ 152 h 76"/>
                  <a:gd name="T22" fmla="*/ 304 w 77"/>
                  <a:gd name="T23" fmla="*/ 124 h 76"/>
                  <a:gd name="T24" fmla="*/ 196 w 77"/>
                  <a:gd name="T25" fmla="*/ 4 h 76"/>
                  <a:gd name="T26" fmla="*/ 156 w 77"/>
                  <a:gd name="T27" fmla="*/ 0 h 76"/>
                  <a:gd name="T28" fmla="*/ 156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9" y="0"/>
                    </a:moveTo>
                    <a:cubicBezTo>
                      <a:pt x="36" y="0"/>
                      <a:pt x="33" y="0"/>
                      <a:pt x="30" y="0"/>
                    </a:cubicBezTo>
                    <a:cubicBezTo>
                      <a:pt x="16" y="4"/>
                      <a:pt x="5" y="15"/>
                      <a:pt x="1" y="29"/>
                    </a:cubicBezTo>
                    <a:cubicBezTo>
                      <a:pt x="1" y="32"/>
                      <a:pt x="0" y="35"/>
                      <a:pt x="0" y="38"/>
                    </a:cubicBezTo>
                    <a:cubicBezTo>
                      <a:pt x="0" y="41"/>
                      <a:pt x="1" y="45"/>
                      <a:pt x="2" y="48"/>
                    </a:cubicBezTo>
                    <a:cubicBezTo>
                      <a:pt x="16" y="51"/>
                      <a:pt x="28" y="61"/>
                      <a:pt x="32" y="75"/>
                    </a:cubicBezTo>
                    <a:cubicBezTo>
                      <a:pt x="34" y="76"/>
                      <a:pt x="36" y="76"/>
                      <a:pt x="38" y="76"/>
                    </a:cubicBezTo>
                    <a:cubicBezTo>
                      <a:pt x="39" y="76"/>
                      <a:pt x="39" y="76"/>
                      <a:pt x="39" y="76"/>
                    </a:cubicBezTo>
                    <a:cubicBezTo>
                      <a:pt x="41" y="76"/>
                      <a:pt x="44" y="76"/>
                      <a:pt x="47" y="75"/>
                    </a:cubicBezTo>
                    <a:cubicBezTo>
                      <a:pt x="51" y="61"/>
                      <a:pt x="62" y="50"/>
                      <a:pt x="76" y="46"/>
                    </a:cubicBezTo>
                    <a:cubicBezTo>
                      <a:pt x="76" y="44"/>
                      <a:pt x="77" y="41"/>
                      <a:pt x="77" y="38"/>
                    </a:cubicBezTo>
                    <a:cubicBezTo>
                      <a:pt x="77" y="36"/>
                      <a:pt x="77" y="33"/>
                      <a:pt x="76" y="31"/>
                    </a:cubicBezTo>
                    <a:cubicBezTo>
                      <a:pt x="74" y="17"/>
                      <a:pt x="63" y="5"/>
                      <a:pt x="49" y="1"/>
                    </a:cubicBezTo>
                    <a:cubicBezTo>
                      <a:pt x="46" y="0"/>
                      <a:pt x="42" y="0"/>
                      <a:pt x="39" y="0"/>
                    </a:cubicBezTo>
                    <a:cubicBezTo>
                      <a:pt x="39" y="0"/>
                      <a:pt x="39" y="0"/>
                      <a:pt x="39" y="0"/>
                    </a:cubicBezTo>
                  </a:path>
                </a:pathLst>
              </a:custGeom>
              <a:solidFill>
                <a:srgbClr val="E8E8E8"/>
              </a:solidFill>
              <a:ln w="9525">
                <a:solidFill>
                  <a:srgbClr val="E8E8E8"/>
                </a:solidFill>
                <a:round/>
                <a:headEnd/>
                <a:tailEnd/>
              </a:ln>
            </p:spPr>
            <p:txBody>
              <a:bodyPr/>
              <a:lstStyle/>
              <a:p>
                <a:endParaRPr lang="en-GB" dirty="0"/>
              </a:p>
            </p:txBody>
          </p:sp>
          <p:sp>
            <p:nvSpPr>
              <p:cNvPr id="1213" name="Freeform 3476"/>
              <p:cNvSpPr>
                <a:spLocks/>
              </p:cNvSpPr>
              <p:nvPr userDrawn="1"/>
            </p:nvSpPr>
            <p:spPr bwMode="auto">
              <a:xfrm>
                <a:off x="6406" y="2694"/>
                <a:ext cx="166" cy="166"/>
              </a:xfrm>
              <a:custGeom>
                <a:avLst/>
                <a:gdLst>
                  <a:gd name="T0" fmla="*/ 168 w 83"/>
                  <a:gd name="T1" fmla="*/ 0 h 83"/>
                  <a:gd name="T2" fmla="*/ 124 w 83"/>
                  <a:gd name="T3" fmla="*/ 4 h 83"/>
                  <a:gd name="T4" fmla="*/ 8 w 83"/>
                  <a:gd name="T5" fmla="*/ 120 h 83"/>
                  <a:gd name="T6" fmla="*/ 0 w 83"/>
                  <a:gd name="T7" fmla="*/ 164 h 83"/>
                  <a:gd name="T8" fmla="*/ 4 w 83"/>
                  <a:gd name="T9" fmla="*/ 176 h 83"/>
                  <a:gd name="T10" fmla="*/ 136 w 83"/>
                  <a:gd name="T11" fmla="*/ 328 h 83"/>
                  <a:gd name="T12" fmla="*/ 164 w 83"/>
                  <a:gd name="T13" fmla="*/ 332 h 83"/>
                  <a:gd name="T14" fmla="*/ 332 w 83"/>
                  <a:gd name="T15" fmla="*/ 160 h 83"/>
                  <a:gd name="T16" fmla="*/ 332 w 83"/>
                  <a:gd name="T17" fmla="*/ 136 h 83"/>
                  <a:gd name="T18" fmla="*/ 176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4" y="0"/>
                      <a:pt x="31" y="1"/>
                    </a:cubicBezTo>
                    <a:cubicBezTo>
                      <a:pt x="17" y="5"/>
                      <a:pt x="6" y="16"/>
                      <a:pt x="2" y="30"/>
                    </a:cubicBezTo>
                    <a:cubicBezTo>
                      <a:pt x="1" y="33"/>
                      <a:pt x="0" y="37"/>
                      <a:pt x="0" y="41"/>
                    </a:cubicBezTo>
                    <a:cubicBezTo>
                      <a:pt x="0" y="42"/>
                      <a:pt x="0" y="43"/>
                      <a:pt x="1" y="44"/>
                    </a:cubicBezTo>
                    <a:cubicBezTo>
                      <a:pt x="19" y="47"/>
                      <a:pt x="33" y="63"/>
                      <a:pt x="34" y="82"/>
                    </a:cubicBezTo>
                    <a:cubicBezTo>
                      <a:pt x="36" y="82"/>
                      <a:pt x="38" y="82"/>
                      <a:pt x="41" y="83"/>
                    </a:cubicBezTo>
                    <a:cubicBezTo>
                      <a:pt x="42" y="60"/>
                      <a:pt x="60" y="41"/>
                      <a:pt x="83" y="40"/>
                    </a:cubicBezTo>
                    <a:cubicBezTo>
                      <a:pt x="83" y="38"/>
                      <a:pt x="83" y="36"/>
                      <a:pt x="83" y="34"/>
                    </a:cubicBezTo>
                    <a:cubicBezTo>
                      <a:pt x="79" y="16"/>
                      <a:pt x="63" y="1"/>
                      <a:pt x="44" y="0"/>
                    </a:cubicBezTo>
                    <a:cubicBezTo>
                      <a:pt x="43" y="0"/>
                      <a:pt x="43" y="0"/>
                      <a:pt x="42" y="0"/>
                    </a:cubicBezTo>
                    <a:cubicBezTo>
                      <a:pt x="42" y="0"/>
                      <a:pt x="42" y="0"/>
                      <a:pt x="42" y="0"/>
                    </a:cubicBezTo>
                  </a:path>
                </a:pathLst>
              </a:custGeom>
              <a:solidFill>
                <a:srgbClr val="E8E8E8"/>
              </a:solidFill>
              <a:ln w="9525">
                <a:solidFill>
                  <a:srgbClr val="E8E8E8"/>
                </a:solidFill>
                <a:round/>
                <a:headEnd/>
                <a:tailEnd/>
              </a:ln>
            </p:spPr>
            <p:txBody>
              <a:bodyPr/>
              <a:lstStyle/>
              <a:p>
                <a:endParaRPr lang="en-GB" dirty="0"/>
              </a:p>
            </p:txBody>
          </p:sp>
          <p:sp>
            <p:nvSpPr>
              <p:cNvPr id="1214" name="Freeform 3477"/>
              <p:cNvSpPr>
                <a:spLocks/>
              </p:cNvSpPr>
              <p:nvPr userDrawn="1"/>
            </p:nvSpPr>
            <p:spPr bwMode="auto">
              <a:xfrm>
                <a:off x="6488" y="2774"/>
                <a:ext cx="176" cy="176"/>
              </a:xfrm>
              <a:custGeom>
                <a:avLst/>
                <a:gdLst>
                  <a:gd name="T0" fmla="*/ 176 w 88"/>
                  <a:gd name="T1" fmla="*/ 0 h 88"/>
                  <a:gd name="T2" fmla="*/ 168 w 88"/>
                  <a:gd name="T3" fmla="*/ 0 h 88"/>
                  <a:gd name="T4" fmla="*/ 0 w 88"/>
                  <a:gd name="T5" fmla="*/ 172 h 88"/>
                  <a:gd name="T6" fmla="*/ 0 w 88"/>
                  <a:gd name="T7" fmla="*/ 176 h 88"/>
                  <a:gd name="T8" fmla="*/ 0 w 88"/>
                  <a:gd name="T9" fmla="*/ 192 h 88"/>
                  <a:gd name="T10" fmla="*/ 4 w 88"/>
                  <a:gd name="T11" fmla="*/ 192 h 88"/>
                  <a:gd name="T12" fmla="*/ 4 w 88"/>
                  <a:gd name="T13" fmla="*/ 192 h 88"/>
                  <a:gd name="T14" fmla="*/ 180 w 88"/>
                  <a:gd name="T15" fmla="*/ 352 h 88"/>
                  <a:gd name="T16" fmla="*/ 352 w 88"/>
                  <a:gd name="T17" fmla="*/ 184 h 88"/>
                  <a:gd name="T18" fmla="*/ 352 w 88"/>
                  <a:gd name="T19" fmla="*/ 176 h 88"/>
                  <a:gd name="T20" fmla="*/ 192 w 88"/>
                  <a:gd name="T21" fmla="*/ 0 h 88"/>
                  <a:gd name="T22" fmla="*/ 176 w 88"/>
                  <a:gd name="T23" fmla="*/ 0 h 88"/>
                  <a:gd name="T24" fmla="*/ 176 w 88"/>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8">
                    <a:moveTo>
                      <a:pt x="44" y="0"/>
                    </a:moveTo>
                    <a:cubicBezTo>
                      <a:pt x="43" y="0"/>
                      <a:pt x="43" y="0"/>
                      <a:pt x="42" y="0"/>
                    </a:cubicBezTo>
                    <a:cubicBezTo>
                      <a:pt x="19" y="1"/>
                      <a:pt x="1" y="20"/>
                      <a:pt x="0" y="43"/>
                    </a:cubicBezTo>
                    <a:cubicBezTo>
                      <a:pt x="0" y="43"/>
                      <a:pt x="0" y="44"/>
                      <a:pt x="0" y="44"/>
                    </a:cubicBezTo>
                    <a:cubicBezTo>
                      <a:pt x="0" y="45"/>
                      <a:pt x="0" y="47"/>
                      <a:pt x="0" y="48"/>
                    </a:cubicBezTo>
                    <a:cubicBezTo>
                      <a:pt x="0" y="48"/>
                      <a:pt x="0" y="48"/>
                      <a:pt x="1" y="48"/>
                    </a:cubicBezTo>
                    <a:cubicBezTo>
                      <a:pt x="1" y="48"/>
                      <a:pt x="1" y="48"/>
                      <a:pt x="1" y="48"/>
                    </a:cubicBezTo>
                    <a:cubicBezTo>
                      <a:pt x="24" y="48"/>
                      <a:pt x="43" y="65"/>
                      <a:pt x="45" y="88"/>
                    </a:cubicBezTo>
                    <a:cubicBezTo>
                      <a:pt x="47" y="66"/>
                      <a:pt x="66" y="48"/>
                      <a:pt x="88" y="46"/>
                    </a:cubicBezTo>
                    <a:cubicBezTo>
                      <a:pt x="88" y="45"/>
                      <a:pt x="88" y="45"/>
                      <a:pt x="88" y="44"/>
                    </a:cubicBezTo>
                    <a:cubicBezTo>
                      <a:pt x="88" y="21"/>
                      <a:pt x="70" y="2"/>
                      <a:pt x="48" y="0"/>
                    </a:cubicBezTo>
                    <a:cubicBezTo>
                      <a:pt x="46" y="0"/>
                      <a:pt x="45"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215" name="Freeform 3478"/>
              <p:cNvSpPr>
                <a:spLocks/>
              </p:cNvSpPr>
              <p:nvPr userDrawn="1"/>
            </p:nvSpPr>
            <p:spPr bwMode="auto">
              <a:xfrm>
                <a:off x="6578" y="2864"/>
                <a:ext cx="188" cy="146"/>
              </a:xfrm>
              <a:custGeom>
                <a:avLst/>
                <a:gdLst>
                  <a:gd name="T0" fmla="*/ 188 w 94"/>
                  <a:gd name="T1" fmla="*/ 0 h 73"/>
                  <a:gd name="T2" fmla="*/ 172 w 94"/>
                  <a:gd name="T3" fmla="*/ 4 h 73"/>
                  <a:gd name="T4" fmla="*/ 172 w 94"/>
                  <a:gd name="T5" fmla="*/ 4 h 73"/>
                  <a:gd name="T6" fmla="*/ 0 w 94"/>
                  <a:gd name="T7" fmla="*/ 172 h 73"/>
                  <a:gd name="T8" fmla="*/ 0 w 94"/>
                  <a:gd name="T9" fmla="*/ 172 h 73"/>
                  <a:gd name="T10" fmla="*/ 168 w 94"/>
                  <a:gd name="T11" fmla="*/ 292 h 73"/>
                  <a:gd name="T12" fmla="*/ 360 w 94"/>
                  <a:gd name="T13" fmla="*/ 160 h 73"/>
                  <a:gd name="T14" fmla="*/ 360 w 94"/>
                  <a:gd name="T15" fmla="*/ 160 h 73"/>
                  <a:gd name="T16" fmla="*/ 376 w 94"/>
                  <a:gd name="T17" fmla="*/ 160 h 73"/>
                  <a:gd name="T18" fmla="*/ 364 w 94"/>
                  <a:gd name="T19" fmla="*/ 120 h 73"/>
                  <a:gd name="T20" fmla="*/ 188 w 94"/>
                  <a:gd name="T21" fmla="*/ 0 h 73"/>
                  <a:gd name="T22" fmla="*/ 188 w 94"/>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3">
                    <a:moveTo>
                      <a:pt x="47" y="0"/>
                    </a:moveTo>
                    <a:cubicBezTo>
                      <a:pt x="46" y="0"/>
                      <a:pt x="44" y="1"/>
                      <a:pt x="43" y="1"/>
                    </a:cubicBezTo>
                    <a:cubicBezTo>
                      <a:pt x="43" y="1"/>
                      <a:pt x="43" y="1"/>
                      <a:pt x="43" y="1"/>
                    </a:cubicBezTo>
                    <a:cubicBezTo>
                      <a:pt x="21" y="3"/>
                      <a:pt x="2" y="21"/>
                      <a:pt x="0" y="43"/>
                    </a:cubicBezTo>
                    <a:cubicBezTo>
                      <a:pt x="0" y="43"/>
                      <a:pt x="0" y="43"/>
                      <a:pt x="0" y="43"/>
                    </a:cubicBezTo>
                    <a:cubicBezTo>
                      <a:pt x="19" y="44"/>
                      <a:pt x="36" y="56"/>
                      <a:pt x="42" y="73"/>
                    </a:cubicBezTo>
                    <a:cubicBezTo>
                      <a:pt x="50" y="54"/>
                      <a:pt x="68" y="40"/>
                      <a:pt x="90" y="40"/>
                    </a:cubicBezTo>
                    <a:cubicBezTo>
                      <a:pt x="90" y="40"/>
                      <a:pt x="90" y="40"/>
                      <a:pt x="90" y="40"/>
                    </a:cubicBezTo>
                    <a:cubicBezTo>
                      <a:pt x="91" y="40"/>
                      <a:pt x="92" y="40"/>
                      <a:pt x="94" y="40"/>
                    </a:cubicBezTo>
                    <a:cubicBezTo>
                      <a:pt x="93" y="37"/>
                      <a:pt x="92" y="34"/>
                      <a:pt x="91" y="30"/>
                    </a:cubicBezTo>
                    <a:cubicBezTo>
                      <a:pt x="84" y="13"/>
                      <a:pt x="67" y="1"/>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16" name="Freeform 3479"/>
              <p:cNvSpPr>
                <a:spLocks/>
              </p:cNvSpPr>
              <p:nvPr userDrawn="1"/>
            </p:nvSpPr>
            <p:spPr bwMode="auto">
              <a:xfrm>
                <a:off x="6662" y="2944"/>
                <a:ext cx="196" cy="150"/>
              </a:xfrm>
              <a:custGeom>
                <a:avLst/>
                <a:gdLst>
                  <a:gd name="T0" fmla="*/ 192 w 98"/>
                  <a:gd name="T1" fmla="*/ 0 h 75"/>
                  <a:gd name="T2" fmla="*/ 0 w 98"/>
                  <a:gd name="T3" fmla="*/ 132 h 75"/>
                  <a:gd name="T4" fmla="*/ 16 w 98"/>
                  <a:gd name="T5" fmla="*/ 196 h 75"/>
                  <a:gd name="T6" fmla="*/ 20 w 98"/>
                  <a:gd name="T7" fmla="*/ 196 h 75"/>
                  <a:gd name="T8" fmla="*/ 20 w 98"/>
                  <a:gd name="T9" fmla="*/ 196 h 75"/>
                  <a:gd name="T10" fmla="*/ 196 w 98"/>
                  <a:gd name="T11" fmla="*/ 300 h 75"/>
                  <a:gd name="T12" fmla="*/ 384 w 98"/>
                  <a:gd name="T13" fmla="*/ 184 h 75"/>
                  <a:gd name="T14" fmla="*/ 384 w 98"/>
                  <a:gd name="T15" fmla="*/ 184 h 75"/>
                  <a:gd name="T16" fmla="*/ 392 w 98"/>
                  <a:gd name="T17" fmla="*/ 184 h 75"/>
                  <a:gd name="T18" fmla="*/ 368 w 98"/>
                  <a:gd name="T19" fmla="*/ 104 h 75"/>
                  <a:gd name="T20" fmla="*/ 208 w 98"/>
                  <a:gd name="T21" fmla="*/ 0 h 75"/>
                  <a:gd name="T22" fmla="*/ 192 w 98"/>
                  <a:gd name="T23" fmla="*/ 0 h 75"/>
                  <a:gd name="T24" fmla="*/ 192 w 98"/>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5">
                    <a:moveTo>
                      <a:pt x="48" y="0"/>
                    </a:moveTo>
                    <a:cubicBezTo>
                      <a:pt x="26" y="0"/>
                      <a:pt x="8" y="14"/>
                      <a:pt x="0" y="33"/>
                    </a:cubicBezTo>
                    <a:cubicBezTo>
                      <a:pt x="2" y="38"/>
                      <a:pt x="3" y="43"/>
                      <a:pt x="4" y="49"/>
                    </a:cubicBezTo>
                    <a:cubicBezTo>
                      <a:pt x="4" y="49"/>
                      <a:pt x="4" y="49"/>
                      <a:pt x="5" y="49"/>
                    </a:cubicBezTo>
                    <a:cubicBezTo>
                      <a:pt x="5" y="49"/>
                      <a:pt x="5" y="49"/>
                      <a:pt x="5" y="49"/>
                    </a:cubicBezTo>
                    <a:cubicBezTo>
                      <a:pt x="24" y="49"/>
                      <a:pt x="40" y="59"/>
                      <a:pt x="49" y="75"/>
                    </a:cubicBezTo>
                    <a:cubicBezTo>
                      <a:pt x="58" y="58"/>
                      <a:pt x="75" y="46"/>
                      <a:pt x="96" y="46"/>
                    </a:cubicBezTo>
                    <a:cubicBezTo>
                      <a:pt x="96" y="46"/>
                      <a:pt x="96" y="46"/>
                      <a:pt x="96" y="46"/>
                    </a:cubicBezTo>
                    <a:cubicBezTo>
                      <a:pt x="97" y="46"/>
                      <a:pt x="97" y="46"/>
                      <a:pt x="98" y="46"/>
                    </a:cubicBezTo>
                    <a:cubicBezTo>
                      <a:pt x="97" y="39"/>
                      <a:pt x="95" y="32"/>
                      <a:pt x="92" y="26"/>
                    </a:cubicBezTo>
                    <a:cubicBezTo>
                      <a:pt x="84" y="12"/>
                      <a:pt x="69" y="2"/>
                      <a:pt x="52" y="0"/>
                    </a:cubicBezTo>
                    <a:cubicBezTo>
                      <a:pt x="50" y="0"/>
                      <a:pt x="49"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217" name="Freeform 3480"/>
              <p:cNvSpPr>
                <a:spLocks/>
              </p:cNvSpPr>
              <p:nvPr userDrawn="1"/>
            </p:nvSpPr>
            <p:spPr bwMode="auto">
              <a:xfrm>
                <a:off x="6760" y="3036"/>
                <a:ext cx="198" cy="134"/>
              </a:xfrm>
              <a:custGeom>
                <a:avLst/>
                <a:gdLst>
                  <a:gd name="T0" fmla="*/ 188 w 99"/>
                  <a:gd name="T1" fmla="*/ 0 h 67"/>
                  <a:gd name="T2" fmla="*/ 0 w 99"/>
                  <a:gd name="T3" fmla="*/ 116 h 67"/>
                  <a:gd name="T4" fmla="*/ 20 w 99"/>
                  <a:gd name="T5" fmla="*/ 176 h 67"/>
                  <a:gd name="T6" fmla="*/ 168 w 99"/>
                  <a:gd name="T7" fmla="*/ 268 h 67"/>
                  <a:gd name="T8" fmla="*/ 360 w 99"/>
                  <a:gd name="T9" fmla="*/ 164 h 67"/>
                  <a:gd name="T10" fmla="*/ 360 w 99"/>
                  <a:gd name="T11" fmla="*/ 164 h 67"/>
                  <a:gd name="T12" fmla="*/ 396 w 99"/>
                  <a:gd name="T13" fmla="*/ 164 h 67"/>
                  <a:gd name="T14" fmla="*/ 364 w 99"/>
                  <a:gd name="T15" fmla="*/ 96 h 67"/>
                  <a:gd name="T16" fmla="*/ 196 w 99"/>
                  <a:gd name="T17" fmla="*/ 0 h 67"/>
                  <a:gd name="T18" fmla="*/ 188 w 99"/>
                  <a:gd name="T19" fmla="*/ 0 h 67"/>
                  <a:gd name="T20" fmla="*/ 188 w 99"/>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67">
                    <a:moveTo>
                      <a:pt x="47" y="0"/>
                    </a:moveTo>
                    <a:cubicBezTo>
                      <a:pt x="26" y="0"/>
                      <a:pt x="9" y="12"/>
                      <a:pt x="0" y="29"/>
                    </a:cubicBezTo>
                    <a:cubicBezTo>
                      <a:pt x="3" y="33"/>
                      <a:pt x="4" y="38"/>
                      <a:pt x="5" y="44"/>
                    </a:cubicBezTo>
                    <a:cubicBezTo>
                      <a:pt x="21" y="46"/>
                      <a:pt x="34" y="55"/>
                      <a:pt x="42" y="67"/>
                    </a:cubicBezTo>
                    <a:cubicBezTo>
                      <a:pt x="52" y="51"/>
                      <a:pt x="70" y="41"/>
                      <a:pt x="90" y="41"/>
                    </a:cubicBezTo>
                    <a:cubicBezTo>
                      <a:pt x="90" y="41"/>
                      <a:pt x="90" y="41"/>
                      <a:pt x="90" y="41"/>
                    </a:cubicBezTo>
                    <a:cubicBezTo>
                      <a:pt x="93" y="41"/>
                      <a:pt x="96" y="41"/>
                      <a:pt x="99" y="41"/>
                    </a:cubicBezTo>
                    <a:cubicBezTo>
                      <a:pt x="97" y="35"/>
                      <a:pt x="95" y="29"/>
                      <a:pt x="91" y="24"/>
                    </a:cubicBezTo>
                    <a:cubicBezTo>
                      <a:pt x="82" y="10"/>
                      <a:pt x="67" y="1"/>
                      <a:pt x="49" y="0"/>
                    </a:cubicBezTo>
                    <a:cubicBezTo>
                      <a:pt x="48"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18" name="Freeform 3481"/>
              <p:cNvSpPr>
                <a:spLocks/>
              </p:cNvSpPr>
              <p:nvPr userDrawn="1"/>
            </p:nvSpPr>
            <p:spPr bwMode="auto">
              <a:xfrm>
                <a:off x="6844" y="3118"/>
                <a:ext cx="206" cy="141"/>
              </a:xfrm>
              <a:custGeom>
                <a:avLst/>
                <a:gdLst>
                  <a:gd name="T0" fmla="*/ 192 w 103"/>
                  <a:gd name="T1" fmla="*/ 0 h 70"/>
                  <a:gd name="T2" fmla="*/ 0 w 103"/>
                  <a:gd name="T3" fmla="*/ 105 h 70"/>
                  <a:gd name="T4" fmla="*/ 36 w 103"/>
                  <a:gd name="T5" fmla="*/ 195 h 70"/>
                  <a:gd name="T6" fmla="*/ 196 w 103"/>
                  <a:gd name="T7" fmla="*/ 284 h 70"/>
                  <a:gd name="T8" fmla="*/ 384 w 103"/>
                  <a:gd name="T9" fmla="*/ 187 h 70"/>
                  <a:gd name="T10" fmla="*/ 384 w 103"/>
                  <a:gd name="T11" fmla="*/ 187 h 70"/>
                  <a:gd name="T12" fmla="*/ 412 w 103"/>
                  <a:gd name="T13" fmla="*/ 187 h 70"/>
                  <a:gd name="T14" fmla="*/ 368 w 103"/>
                  <a:gd name="T15" fmla="*/ 89 h 70"/>
                  <a:gd name="T16" fmla="*/ 228 w 103"/>
                  <a:gd name="T17" fmla="*/ 0 h 70"/>
                  <a:gd name="T18" fmla="*/ 192 w 103"/>
                  <a:gd name="T19" fmla="*/ 0 h 70"/>
                  <a:gd name="T20" fmla="*/ 192 w 103"/>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 h="70">
                    <a:moveTo>
                      <a:pt x="48" y="0"/>
                    </a:moveTo>
                    <a:cubicBezTo>
                      <a:pt x="28" y="0"/>
                      <a:pt x="10" y="10"/>
                      <a:pt x="0" y="26"/>
                    </a:cubicBezTo>
                    <a:cubicBezTo>
                      <a:pt x="5" y="33"/>
                      <a:pt x="8" y="40"/>
                      <a:pt x="9" y="48"/>
                    </a:cubicBezTo>
                    <a:cubicBezTo>
                      <a:pt x="25" y="49"/>
                      <a:pt x="40" y="58"/>
                      <a:pt x="49" y="70"/>
                    </a:cubicBezTo>
                    <a:cubicBezTo>
                      <a:pt x="60" y="55"/>
                      <a:pt x="77" y="46"/>
                      <a:pt x="96" y="46"/>
                    </a:cubicBezTo>
                    <a:cubicBezTo>
                      <a:pt x="96" y="46"/>
                      <a:pt x="96" y="46"/>
                      <a:pt x="96" y="46"/>
                    </a:cubicBezTo>
                    <a:cubicBezTo>
                      <a:pt x="99" y="46"/>
                      <a:pt x="101" y="46"/>
                      <a:pt x="103" y="46"/>
                    </a:cubicBezTo>
                    <a:cubicBezTo>
                      <a:pt x="102" y="37"/>
                      <a:pt x="98" y="29"/>
                      <a:pt x="92" y="22"/>
                    </a:cubicBezTo>
                    <a:cubicBezTo>
                      <a:pt x="84" y="11"/>
                      <a:pt x="71" y="3"/>
                      <a:pt x="57" y="0"/>
                    </a:cubicBezTo>
                    <a:cubicBezTo>
                      <a:pt x="54" y="0"/>
                      <a:pt x="51"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219" name="Freeform 3482"/>
              <p:cNvSpPr>
                <a:spLocks noEditPoints="1"/>
              </p:cNvSpPr>
              <p:nvPr userDrawn="1"/>
            </p:nvSpPr>
            <p:spPr bwMode="auto">
              <a:xfrm>
                <a:off x="6942" y="3210"/>
                <a:ext cx="206" cy="147"/>
              </a:xfrm>
              <a:custGeom>
                <a:avLst/>
                <a:gdLst>
                  <a:gd name="T0" fmla="*/ 412 w 103"/>
                  <a:gd name="T1" fmla="*/ 175 h 73"/>
                  <a:gd name="T2" fmla="*/ 412 w 103"/>
                  <a:gd name="T3" fmla="*/ 296 h 73"/>
                  <a:gd name="T4" fmla="*/ 412 w 103"/>
                  <a:gd name="T5" fmla="*/ 296 h 73"/>
                  <a:gd name="T6" fmla="*/ 412 w 103"/>
                  <a:gd name="T7" fmla="*/ 175 h 73"/>
                  <a:gd name="T8" fmla="*/ 412 w 103"/>
                  <a:gd name="T9" fmla="*/ 175 h 73"/>
                  <a:gd name="T10" fmla="*/ 412 w 103"/>
                  <a:gd name="T11" fmla="*/ 175 h 73"/>
                  <a:gd name="T12" fmla="*/ 188 w 103"/>
                  <a:gd name="T13" fmla="*/ 0 h 73"/>
                  <a:gd name="T14" fmla="*/ 0 w 103"/>
                  <a:gd name="T15" fmla="*/ 97 h 73"/>
                  <a:gd name="T16" fmla="*/ 40 w 103"/>
                  <a:gd name="T17" fmla="*/ 179 h 73"/>
                  <a:gd name="T18" fmla="*/ 172 w 103"/>
                  <a:gd name="T19" fmla="*/ 256 h 73"/>
                  <a:gd name="T20" fmla="*/ 360 w 103"/>
                  <a:gd name="T21" fmla="*/ 167 h 73"/>
                  <a:gd name="T22" fmla="*/ 360 w 103"/>
                  <a:gd name="T23" fmla="*/ 167 h 73"/>
                  <a:gd name="T24" fmla="*/ 412 w 103"/>
                  <a:gd name="T25" fmla="*/ 171 h 73"/>
                  <a:gd name="T26" fmla="*/ 216 w 103"/>
                  <a:gd name="T27" fmla="*/ 0 h 73"/>
                  <a:gd name="T28" fmla="*/ 188 w 103"/>
                  <a:gd name="T29" fmla="*/ 0 h 73"/>
                  <a:gd name="T30" fmla="*/ 188 w 103"/>
                  <a:gd name="T31" fmla="*/ 0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 h="73">
                    <a:moveTo>
                      <a:pt x="103" y="43"/>
                    </a:moveTo>
                    <a:cubicBezTo>
                      <a:pt x="103" y="73"/>
                      <a:pt x="103" y="73"/>
                      <a:pt x="103" y="73"/>
                    </a:cubicBezTo>
                    <a:cubicBezTo>
                      <a:pt x="103" y="73"/>
                      <a:pt x="103" y="73"/>
                      <a:pt x="103" y="73"/>
                    </a:cubicBezTo>
                    <a:cubicBezTo>
                      <a:pt x="103" y="43"/>
                      <a:pt x="103" y="43"/>
                      <a:pt x="103" y="43"/>
                    </a:cubicBezTo>
                    <a:cubicBezTo>
                      <a:pt x="103" y="43"/>
                      <a:pt x="103" y="43"/>
                      <a:pt x="103" y="43"/>
                    </a:cubicBezTo>
                    <a:cubicBezTo>
                      <a:pt x="103" y="43"/>
                      <a:pt x="103" y="43"/>
                      <a:pt x="103" y="43"/>
                    </a:cubicBezTo>
                    <a:moveTo>
                      <a:pt x="47" y="0"/>
                    </a:moveTo>
                    <a:cubicBezTo>
                      <a:pt x="28" y="0"/>
                      <a:pt x="11" y="9"/>
                      <a:pt x="0" y="24"/>
                    </a:cubicBezTo>
                    <a:cubicBezTo>
                      <a:pt x="5" y="30"/>
                      <a:pt x="8" y="37"/>
                      <a:pt x="10" y="44"/>
                    </a:cubicBezTo>
                    <a:cubicBezTo>
                      <a:pt x="23" y="47"/>
                      <a:pt x="35" y="54"/>
                      <a:pt x="43" y="63"/>
                    </a:cubicBezTo>
                    <a:cubicBezTo>
                      <a:pt x="54" y="50"/>
                      <a:pt x="71" y="41"/>
                      <a:pt x="90" y="41"/>
                    </a:cubicBezTo>
                    <a:cubicBezTo>
                      <a:pt x="90" y="41"/>
                      <a:pt x="90" y="41"/>
                      <a:pt x="90" y="41"/>
                    </a:cubicBezTo>
                    <a:cubicBezTo>
                      <a:pt x="95" y="41"/>
                      <a:pt x="99" y="41"/>
                      <a:pt x="103" y="42"/>
                    </a:cubicBezTo>
                    <a:cubicBezTo>
                      <a:pt x="97" y="20"/>
                      <a:pt x="77" y="3"/>
                      <a:pt x="54" y="0"/>
                    </a:cubicBezTo>
                    <a:cubicBezTo>
                      <a:pt x="52" y="0"/>
                      <a:pt x="50"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20" name="Freeform 3483"/>
              <p:cNvSpPr>
                <a:spLocks/>
              </p:cNvSpPr>
              <p:nvPr userDrawn="1"/>
            </p:nvSpPr>
            <p:spPr bwMode="auto">
              <a:xfrm>
                <a:off x="7028" y="3293"/>
                <a:ext cx="120" cy="174"/>
              </a:xfrm>
              <a:custGeom>
                <a:avLst/>
                <a:gdLst>
                  <a:gd name="T0" fmla="*/ 188 w 60"/>
                  <a:gd name="T1" fmla="*/ 0 h 87"/>
                  <a:gd name="T2" fmla="*/ 0 w 60"/>
                  <a:gd name="T3" fmla="*/ 88 h 87"/>
                  <a:gd name="T4" fmla="*/ 52 w 60"/>
                  <a:gd name="T5" fmla="*/ 196 h 87"/>
                  <a:gd name="T6" fmla="*/ 240 w 60"/>
                  <a:gd name="T7" fmla="*/ 348 h 87"/>
                  <a:gd name="T8" fmla="*/ 240 w 60"/>
                  <a:gd name="T9" fmla="*/ 128 h 87"/>
                  <a:gd name="T10" fmla="*/ 240 w 60"/>
                  <a:gd name="T11" fmla="*/ 8 h 87"/>
                  <a:gd name="T12" fmla="*/ 240 w 60"/>
                  <a:gd name="T13" fmla="*/ 4 h 87"/>
                  <a:gd name="T14" fmla="*/ 240 w 60"/>
                  <a:gd name="T15" fmla="*/ 4 h 87"/>
                  <a:gd name="T16" fmla="*/ 188 w 60"/>
                  <a:gd name="T17" fmla="*/ 0 h 87"/>
                  <a:gd name="T18" fmla="*/ 188 w 60"/>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7">
                    <a:moveTo>
                      <a:pt x="47" y="0"/>
                    </a:moveTo>
                    <a:cubicBezTo>
                      <a:pt x="28" y="0"/>
                      <a:pt x="11" y="9"/>
                      <a:pt x="0" y="22"/>
                    </a:cubicBezTo>
                    <a:cubicBezTo>
                      <a:pt x="6" y="30"/>
                      <a:pt x="11" y="39"/>
                      <a:pt x="13" y="49"/>
                    </a:cubicBezTo>
                    <a:cubicBezTo>
                      <a:pt x="34" y="52"/>
                      <a:pt x="52" y="67"/>
                      <a:pt x="60" y="87"/>
                    </a:cubicBezTo>
                    <a:cubicBezTo>
                      <a:pt x="60" y="32"/>
                      <a:pt x="60" y="32"/>
                      <a:pt x="60" y="32"/>
                    </a:cubicBezTo>
                    <a:cubicBezTo>
                      <a:pt x="60" y="2"/>
                      <a:pt x="60" y="2"/>
                      <a:pt x="60" y="2"/>
                    </a:cubicBezTo>
                    <a:cubicBezTo>
                      <a:pt x="60" y="1"/>
                      <a:pt x="60" y="1"/>
                      <a:pt x="60" y="1"/>
                    </a:cubicBezTo>
                    <a:cubicBezTo>
                      <a:pt x="60" y="1"/>
                      <a:pt x="60" y="1"/>
                      <a:pt x="60" y="1"/>
                    </a:cubicBezTo>
                    <a:cubicBezTo>
                      <a:pt x="56" y="0"/>
                      <a:pt x="52"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21" name="Freeform 3484"/>
              <p:cNvSpPr>
                <a:spLocks/>
              </p:cNvSpPr>
              <p:nvPr userDrawn="1"/>
            </p:nvSpPr>
            <p:spPr bwMode="auto">
              <a:xfrm>
                <a:off x="5114" y="1586"/>
                <a:ext cx="6" cy="6"/>
              </a:xfrm>
              <a:custGeom>
                <a:avLst/>
                <a:gdLst>
                  <a:gd name="T0" fmla="*/ 8 w 3"/>
                  <a:gd name="T1" fmla="*/ 0 h 3"/>
                  <a:gd name="T2" fmla="*/ 0 w 3"/>
                  <a:gd name="T3" fmla="*/ 4 h 3"/>
                  <a:gd name="T4" fmla="*/ 8 w 3"/>
                  <a:gd name="T5" fmla="*/ 12 h 3"/>
                  <a:gd name="T6" fmla="*/ 8 w 3"/>
                  <a:gd name="T7" fmla="*/ 12 h 3"/>
                  <a:gd name="T8" fmla="*/ 12 w 3"/>
                  <a:gd name="T9" fmla="*/ 4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0" y="0"/>
                      <a:pt x="0" y="0"/>
                      <a:pt x="0" y="1"/>
                    </a:cubicBezTo>
                    <a:cubicBezTo>
                      <a:pt x="0" y="2"/>
                      <a:pt x="0" y="3"/>
                      <a:pt x="2" y="3"/>
                    </a:cubicBezTo>
                    <a:cubicBezTo>
                      <a:pt x="2" y="3"/>
                      <a:pt x="2" y="3"/>
                      <a:pt x="2" y="3"/>
                    </a:cubicBezTo>
                    <a:cubicBezTo>
                      <a:pt x="3" y="3"/>
                      <a:pt x="3" y="2"/>
                      <a:pt x="3" y="1"/>
                    </a:cubicBezTo>
                    <a:cubicBezTo>
                      <a:pt x="3"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222" name="Freeform 3485"/>
              <p:cNvSpPr>
                <a:spLocks/>
              </p:cNvSpPr>
              <p:nvPr userDrawn="1"/>
            </p:nvSpPr>
            <p:spPr bwMode="auto">
              <a:xfrm>
                <a:off x="5208" y="1668"/>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3"/>
                    </a:cubicBezTo>
                    <a:cubicBezTo>
                      <a:pt x="0" y="5"/>
                      <a:pt x="1" y="7"/>
                      <a:pt x="3" y="7"/>
                    </a:cubicBezTo>
                    <a:cubicBezTo>
                      <a:pt x="3" y="7"/>
                      <a:pt x="3" y="7"/>
                      <a:pt x="3" y="7"/>
                    </a:cubicBezTo>
                    <a:cubicBezTo>
                      <a:pt x="4" y="7"/>
                      <a:pt x="6" y="5"/>
                      <a:pt x="6" y="3"/>
                    </a:cubicBezTo>
                    <a:cubicBezTo>
                      <a:pt x="6" y="2"/>
                      <a:pt x="4"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223" name="Freeform 3486"/>
              <p:cNvSpPr>
                <a:spLocks/>
              </p:cNvSpPr>
              <p:nvPr userDrawn="1"/>
            </p:nvSpPr>
            <p:spPr bwMode="auto">
              <a:xfrm>
                <a:off x="5288" y="1762"/>
                <a:ext cx="22" cy="20"/>
              </a:xfrm>
              <a:custGeom>
                <a:avLst/>
                <a:gdLst>
                  <a:gd name="T0" fmla="*/ 24 w 11"/>
                  <a:gd name="T1" fmla="*/ 0 h 10"/>
                  <a:gd name="T2" fmla="*/ 0 w 11"/>
                  <a:gd name="T3" fmla="*/ 20 h 10"/>
                  <a:gd name="T4" fmla="*/ 24 w 11"/>
                  <a:gd name="T5" fmla="*/ 40 h 10"/>
                  <a:gd name="T6" fmla="*/ 24 w 11"/>
                  <a:gd name="T7" fmla="*/ 40 h 10"/>
                  <a:gd name="T8" fmla="*/ 44 w 11"/>
                  <a:gd name="T9" fmla="*/ 20 h 10"/>
                  <a:gd name="T10" fmla="*/ 24 w 11"/>
                  <a:gd name="T11" fmla="*/ 0 h 10"/>
                  <a:gd name="T12" fmla="*/ 24 w 11"/>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6" y="0"/>
                    </a:moveTo>
                    <a:cubicBezTo>
                      <a:pt x="2" y="0"/>
                      <a:pt x="0" y="2"/>
                      <a:pt x="0" y="5"/>
                    </a:cubicBezTo>
                    <a:cubicBezTo>
                      <a:pt x="0" y="8"/>
                      <a:pt x="2" y="10"/>
                      <a:pt x="6" y="10"/>
                    </a:cubicBezTo>
                    <a:cubicBezTo>
                      <a:pt x="6" y="10"/>
                      <a:pt x="6" y="10"/>
                      <a:pt x="6" y="10"/>
                    </a:cubicBezTo>
                    <a:cubicBezTo>
                      <a:pt x="9" y="10"/>
                      <a:pt x="11" y="8"/>
                      <a:pt x="11" y="5"/>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224" name="Freeform 3487"/>
              <p:cNvSpPr>
                <a:spLocks/>
              </p:cNvSpPr>
              <p:nvPr userDrawn="1"/>
            </p:nvSpPr>
            <p:spPr bwMode="auto">
              <a:xfrm>
                <a:off x="5380" y="1842"/>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225" name="Freeform 3488"/>
              <p:cNvSpPr>
                <a:spLocks/>
              </p:cNvSpPr>
              <p:nvPr userDrawn="1"/>
            </p:nvSpPr>
            <p:spPr bwMode="auto">
              <a:xfrm>
                <a:off x="5462" y="1935"/>
                <a:ext cx="40" cy="42"/>
              </a:xfrm>
              <a:custGeom>
                <a:avLst/>
                <a:gdLst>
                  <a:gd name="T0" fmla="*/ 40 w 20"/>
                  <a:gd name="T1" fmla="*/ 0 h 21"/>
                  <a:gd name="T2" fmla="*/ 0 w 20"/>
                  <a:gd name="T3" fmla="*/ 40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4" y="0"/>
                      <a:pt x="0" y="5"/>
                      <a:pt x="0" y="10"/>
                    </a:cubicBezTo>
                    <a:cubicBezTo>
                      <a:pt x="0" y="16"/>
                      <a:pt x="4"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226" name="Freeform 3489"/>
              <p:cNvSpPr>
                <a:spLocks/>
              </p:cNvSpPr>
              <p:nvPr userDrawn="1"/>
            </p:nvSpPr>
            <p:spPr bwMode="auto">
              <a:xfrm>
                <a:off x="5552" y="2017"/>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5"/>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227" name="Freeform 3490"/>
              <p:cNvSpPr>
                <a:spLocks/>
              </p:cNvSpPr>
              <p:nvPr userDrawn="1"/>
            </p:nvSpPr>
            <p:spPr bwMode="auto">
              <a:xfrm>
                <a:off x="5632" y="2109"/>
                <a:ext cx="62" cy="62"/>
              </a:xfrm>
              <a:custGeom>
                <a:avLst/>
                <a:gdLst>
                  <a:gd name="T0" fmla="*/ 64 w 31"/>
                  <a:gd name="T1" fmla="*/ 0 h 31"/>
                  <a:gd name="T2" fmla="*/ 0 w 31"/>
                  <a:gd name="T3" fmla="*/ 60 h 31"/>
                  <a:gd name="T4" fmla="*/ 64 w 31"/>
                  <a:gd name="T5" fmla="*/ 124 h 31"/>
                  <a:gd name="T6" fmla="*/ 64 w 31"/>
                  <a:gd name="T7" fmla="*/ 124 h 31"/>
                  <a:gd name="T8" fmla="*/ 124 w 31"/>
                  <a:gd name="T9" fmla="*/ 60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6"/>
                      <a:pt x="0" y="15"/>
                    </a:cubicBezTo>
                    <a:cubicBezTo>
                      <a:pt x="0" y="24"/>
                      <a:pt x="7" y="31"/>
                      <a:pt x="16" y="31"/>
                    </a:cubicBezTo>
                    <a:cubicBezTo>
                      <a:pt x="16" y="31"/>
                      <a:pt x="16" y="31"/>
                      <a:pt x="16" y="31"/>
                    </a:cubicBezTo>
                    <a:cubicBezTo>
                      <a:pt x="24" y="31"/>
                      <a:pt x="31" y="24"/>
                      <a:pt x="31" y="15"/>
                    </a:cubicBezTo>
                    <a:cubicBezTo>
                      <a:pt x="31"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228" name="Freeform 3491"/>
              <p:cNvSpPr>
                <a:spLocks/>
              </p:cNvSpPr>
              <p:nvPr userDrawn="1"/>
            </p:nvSpPr>
            <p:spPr bwMode="auto">
              <a:xfrm>
                <a:off x="5722" y="2187"/>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229" name="Freeform 3492"/>
              <p:cNvSpPr>
                <a:spLocks/>
              </p:cNvSpPr>
              <p:nvPr userDrawn="1"/>
            </p:nvSpPr>
            <p:spPr bwMode="auto">
              <a:xfrm>
                <a:off x="5802" y="2269"/>
                <a:ext cx="88" cy="86"/>
              </a:xfrm>
              <a:custGeom>
                <a:avLst/>
                <a:gdLst>
                  <a:gd name="T0" fmla="*/ 88 w 44"/>
                  <a:gd name="T1" fmla="*/ 0 h 43"/>
                  <a:gd name="T2" fmla="*/ 4 w 44"/>
                  <a:gd name="T3" fmla="*/ 84 h 43"/>
                  <a:gd name="T4" fmla="*/ 88 w 44"/>
                  <a:gd name="T5" fmla="*/ 172 h 43"/>
                  <a:gd name="T6" fmla="*/ 88 w 44"/>
                  <a:gd name="T7" fmla="*/ 172 h 43"/>
                  <a:gd name="T8" fmla="*/ 172 w 44"/>
                  <a:gd name="T9" fmla="*/ 84 h 43"/>
                  <a:gd name="T10" fmla="*/ 88 w 44"/>
                  <a:gd name="T11" fmla="*/ 0 h 43"/>
                  <a:gd name="T12" fmla="*/ 88 w 4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3">
                    <a:moveTo>
                      <a:pt x="22" y="0"/>
                    </a:moveTo>
                    <a:cubicBezTo>
                      <a:pt x="10" y="0"/>
                      <a:pt x="1" y="9"/>
                      <a:pt x="1" y="21"/>
                    </a:cubicBezTo>
                    <a:cubicBezTo>
                      <a:pt x="0" y="33"/>
                      <a:pt x="10" y="43"/>
                      <a:pt x="22" y="43"/>
                    </a:cubicBezTo>
                    <a:cubicBezTo>
                      <a:pt x="22" y="43"/>
                      <a:pt x="22" y="43"/>
                      <a:pt x="22" y="43"/>
                    </a:cubicBezTo>
                    <a:cubicBezTo>
                      <a:pt x="34" y="43"/>
                      <a:pt x="43" y="33"/>
                      <a:pt x="43" y="21"/>
                    </a:cubicBezTo>
                    <a:cubicBezTo>
                      <a:pt x="44"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230" name="Freeform 3493"/>
              <p:cNvSpPr>
                <a:spLocks/>
              </p:cNvSpPr>
              <p:nvPr userDrawn="1"/>
            </p:nvSpPr>
            <p:spPr bwMode="auto">
              <a:xfrm>
                <a:off x="5892" y="2359"/>
                <a:ext cx="102" cy="100"/>
              </a:xfrm>
              <a:custGeom>
                <a:avLst/>
                <a:gdLst>
                  <a:gd name="T0" fmla="*/ 100 w 51"/>
                  <a:gd name="T1" fmla="*/ 0 h 50"/>
                  <a:gd name="T2" fmla="*/ 0 w 51"/>
                  <a:gd name="T3" fmla="*/ 100 h 50"/>
                  <a:gd name="T4" fmla="*/ 100 w 51"/>
                  <a:gd name="T5" fmla="*/ 200 h 50"/>
                  <a:gd name="T6" fmla="*/ 100 w 51"/>
                  <a:gd name="T7" fmla="*/ 200 h 50"/>
                  <a:gd name="T8" fmla="*/ 200 w 51"/>
                  <a:gd name="T9" fmla="*/ 100 h 50"/>
                  <a:gd name="T10" fmla="*/ 100 w 51"/>
                  <a:gd name="T11" fmla="*/ 0 h 50"/>
                  <a:gd name="T12" fmla="*/ 100 w 5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1" y="11"/>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231" name="Freeform 3494"/>
              <p:cNvSpPr>
                <a:spLocks/>
              </p:cNvSpPr>
              <p:nvPr userDrawn="1"/>
            </p:nvSpPr>
            <p:spPr bwMode="auto">
              <a:xfrm>
                <a:off x="5972" y="2439"/>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2"/>
                      <a:pt x="0" y="28"/>
                    </a:cubicBezTo>
                    <a:cubicBezTo>
                      <a:pt x="0" y="43"/>
                      <a:pt x="12" y="56"/>
                      <a:pt x="28" y="56"/>
                    </a:cubicBezTo>
                    <a:cubicBezTo>
                      <a:pt x="28" y="56"/>
                      <a:pt x="28" y="56"/>
                      <a:pt x="28" y="56"/>
                    </a:cubicBezTo>
                    <a:cubicBezTo>
                      <a:pt x="44" y="56"/>
                      <a:pt x="56" y="44"/>
                      <a:pt x="56" y="28"/>
                    </a:cubicBezTo>
                    <a:cubicBezTo>
                      <a:pt x="56" y="12"/>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232" name="Freeform 3495"/>
              <p:cNvSpPr>
                <a:spLocks/>
              </p:cNvSpPr>
              <p:nvPr userDrawn="1"/>
            </p:nvSpPr>
            <p:spPr bwMode="auto">
              <a:xfrm>
                <a:off x="6062" y="2529"/>
                <a:ext cx="126" cy="127"/>
              </a:xfrm>
              <a:custGeom>
                <a:avLst/>
                <a:gdLst>
                  <a:gd name="T0" fmla="*/ 124 w 63"/>
                  <a:gd name="T1" fmla="*/ 0 h 63"/>
                  <a:gd name="T2" fmla="*/ 0 w 63"/>
                  <a:gd name="T3" fmla="*/ 125 h 63"/>
                  <a:gd name="T4" fmla="*/ 124 w 63"/>
                  <a:gd name="T5" fmla="*/ 256 h 63"/>
                  <a:gd name="T6" fmla="*/ 124 w 63"/>
                  <a:gd name="T7" fmla="*/ 256 h 63"/>
                  <a:gd name="T8" fmla="*/ 172 w 63"/>
                  <a:gd name="T9" fmla="*/ 244 h 63"/>
                  <a:gd name="T10" fmla="*/ 240 w 63"/>
                  <a:gd name="T11" fmla="*/ 175 h 63"/>
                  <a:gd name="T12" fmla="*/ 252 w 63"/>
                  <a:gd name="T13" fmla="*/ 125 h 63"/>
                  <a:gd name="T14" fmla="*/ 124 w 63"/>
                  <a:gd name="T15" fmla="*/ 0 h 63"/>
                  <a:gd name="T16" fmla="*/ 124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3">
                    <a:moveTo>
                      <a:pt x="31" y="0"/>
                    </a:moveTo>
                    <a:cubicBezTo>
                      <a:pt x="14" y="0"/>
                      <a:pt x="0" y="14"/>
                      <a:pt x="0" y="31"/>
                    </a:cubicBezTo>
                    <a:cubicBezTo>
                      <a:pt x="0" y="48"/>
                      <a:pt x="14" y="62"/>
                      <a:pt x="31" y="63"/>
                    </a:cubicBezTo>
                    <a:cubicBezTo>
                      <a:pt x="31" y="63"/>
                      <a:pt x="31" y="63"/>
                      <a:pt x="31" y="63"/>
                    </a:cubicBezTo>
                    <a:cubicBezTo>
                      <a:pt x="35" y="63"/>
                      <a:pt x="39" y="62"/>
                      <a:pt x="43" y="60"/>
                    </a:cubicBezTo>
                    <a:cubicBezTo>
                      <a:pt x="46" y="53"/>
                      <a:pt x="53" y="47"/>
                      <a:pt x="60" y="43"/>
                    </a:cubicBezTo>
                    <a:cubicBezTo>
                      <a:pt x="62" y="40"/>
                      <a:pt x="63" y="36"/>
                      <a:pt x="63" y="31"/>
                    </a:cubicBezTo>
                    <a:cubicBezTo>
                      <a:pt x="63" y="14"/>
                      <a:pt x="49"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233" name="Freeform 3496"/>
              <p:cNvSpPr>
                <a:spLocks/>
              </p:cNvSpPr>
              <p:nvPr userDrawn="1"/>
            </p:nvSpPr>
            <p:spPr bwMode="auto">
              <a:xfrm>
                <a:off x="6142" y="2610"/>
                <a:ext cx="138" cy="138"/>
              </a:xfrm>
              <a:custGeom>
                <a:avLst/>
                <a:gdLst>
                  <a:gd name="T0" fmla="*/ 136 w 69"/>
                  <a:gd name="T1" fmla="*/ 0 h 69"/>
                  <a:gd name="T2" fmla="*/ 80 w 69"/>
                  <a:gd name="T3" fmla="*/ 12 h 69"/>
                  <a:gd name="T4" fmla="*/ 12 w 69"/>
                  <a:gd name="T5" fmla="*/ 80 h 69"/>
                  <a:gd name="T6" fmla="*/ 0 w 69"/>
                  <a:gd name="T7" fmla="*/ 136 h 69"/>
                  <a:gd name="T8" fmla="*/ 16 w 69"/>
                  <a:gd name="T9" fmla="*/ 204 h 69"/>
                  <a:gd name="T10" fmla="*/ 84 w 69"/>
                  <a:gd name="T11" fmla="*/ 264 h 69"/>
                  <a:gd name="T12" fmla="*/ 136 w 69"/>
                  <a:gd name="T13" fmla="*/ 276 h 69"/>
                  <a:gd name="T14" fmla="*/ 136 w 69"/>
                  <a:gd name="T15" fmla="*/ 276 h 69"/>
                  <a:gd name="T16" fmla="*/ 192 w 69"/>
                  <a:gd name="T17" fmla="*/ 264 h 69"/>
                  <a:gd name="T18" fmla="*/ 260 w 69"/>
                  <a:gd name="T19" fmla="*/ 196 h 69"/>
                  <a:gd name="T20" fmla="*/ 276 w 69"/>
                  <a:gd name="T21" fmla="*/ 140 h 69"/>
                  <a:gd name="T22" fmla="*/ 264 w 69"/>
                  <a:gd name="T23" fmla="*/ 92 h 69"/>
                  <a:gd name="T24" fmla="*/ 200 w 69"/>
                  <a:gd name="T25" fmla="*/ 16 h 69"/>
                  <a:gd name="T26" fmla="*/ 136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29" y="0"/>
                      <a:pt x="25" y="1"/>
                      <a:pt x="20" y="3"/>
                    </a:cubicBezTo>
                    <a:cubicBezTo>
                      <a:pt x="13" y="7"/>
                      <a:pt x="6" y="13"/>
                      <a:pt x="3" y="20"/>
                    </a:cubicBezTo>
                    <a:cubicBezTo>
                      <a:pt x="1" y="25"/>
                      <a:pt x="0" y="29"/>
                      <a:pt x="0" y="34"/>
                    </a:cubicBezTo>
                    <a:cubicBezTo>
                      <a:pt x="0" y="40"/>
                      <a:pt x="1" y="46"/>
                      <a:pt x="4" y="51"/>
                    </a:cubicBezTo>
                    <a:cubicBezTo>
                      <a:pt x="11" y="54"/>
                      <a:pt x="17" y="59"/>
                      <a:pt x="21" y="66"/>
                    </a:cubicBezTo>
                    <a:cubicBezTo>
                      <a:pt x="25" y="68"/>
                      <a:pt x="30" y="69"/>
                      <a:pt x="34" y="69"/>
                    </a:cubicBezTo>
                    <a:cubicBezTo>
                      <a:pt x="34" y="69"/>
                      <a:pt x="34" y="69"/>
                      <a:pt x="34" y="69"/>
                    </a:cubicBezTo>
                    <a:cubicBezTo>
                      <a:pt x="39" y="69"/>
                      <a:pt x="44" y="68"/>
                      <a:pt x="48" y="66"/>
                    </a:cubicBezTo>
                    <a:cubicBezTo>
                      <a:pt x="52" y="58"/>
                      <a:pt x="58" y="53"/>
                      <a:pt x="65" y="49"/>
                    </a:cubicBezTo>
                    <a:cubicBezTo>
                      <a:pt x="67" y="44"/>
                      <a:pt x="69" y="40"/>
                      <a:pt x="69" y="35"/>
                    </a:cubicBezTo>
                    <a:cubicBezTo>
                      <a:pt x="69" y="30"/>
                      <a:pt x="68" y="26"/>
                      <a:pt x="66" y="23"/>
                    </a:cubicBezTo>
                    <a:cubicBezTo>
                      <a:pt x="63" y="15"/>
                      <a:pt x="58" y="8"/>
                      <a:pt x="50" y="4"/>
                    </a:cubicBezTo>
                    <a:cubicBezTo>
                      <a:pt x="45" y="1"/>
                      <a:pt x="40"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234" name="Freeform 3497"/>
              <p:cNvSpPr>
                <a:spLocks/>
              </p:cNvSpPr>
              <p:nvPr userDrawn="1"/>
            </p:nvSpPr>
            <p:spPr bwMode="auto">
              <a:xfrm>
                <a:off x="6230" y="2700"/>
                <a:ext cx="154" cy="152"/>
              </a:xfrm>
              <a:custGeom>
                <a:avLst/>
                <a:gdLst>
                  <a:gd name="T0" fmla="*/ 152 w 77"/>
                  <a:gd name="T1" fmla="*/ 0 h 76"/>
                  <a:gd name="T2" fmla="*/ 84 w 77"/>
                  <a:gd name="T3" fmla="*/ 16 h 76"/>
                  <a:gd name="T4" fmla="*/ 16 w 77"/>
                  <a:gd name="T5" fmla="*/ 84 h 76"/>
                  <a:gd name="T6" fmla="*/ 0 w 77"/>
                  <a:gd name="T7" fmla="*/ 152 h 76"/>
                  <a:gd name="T8" fmla="*/ 4 w 77"/>
                  <a:gd name="T9" fmla="*/ 176 h 76"/>
                  <a:gd name="T10" fmla="*/ 112 w 77"/>
                  <a:gd name="T11" fmla="*/ 300 h 76"/>
                  <a:gd name="T12" fmla="*/ 152 w 77"/>
                  <a:gd name="T13" fmla="*/ 304 h 76"/>
                  <a:gd name="T14" fmla="*/ 152 w 77"/>
                  <a:gd name="T15" fmla="*/ 304 h 76"/>
                  <a:gd name="T16" fmla="*/ 164 w 77"/>
                  <a:gd name="T17" fmla="*/ 304 h 76"/>
                  <a:gd name="T18" fmla="*/ 308 w 77"/>
                  <a:gd name="T19" fmla="*/ 160 h 76"/>
                  <a:gd name="T20" fmla="*/ 308 w 77"/>
                  <a:gd name="T21" fmla="*/ 152 h 76"/>
                  <a:gd name="T22" fmla="*/ 300 w 77"/>
                  <a:gd name="T23" fmla="*/ 108 h 76"/>
                  <a:gd name="T24" fmla="*/ 180 w 77"/>
                  <a:gd name="T25" fmla="*/ 0 h 76"/>
                  <a:gd name="T26" fmla="*/ 156 w 77"/>
                  <a:gd name="T27" fmla="*/ 0 h 76"/>
                  <a:gd name="T28" fmla="*/ 152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8" y="0"/>
                    </a:moveTo>
                    <a:cubicBezTo>
                      <a:pt x="32" y="0"/>
                      <a:pt x="27" y="1"/>
                      <a:pt x="21" y="4"/>
                    </a:cubicBezTo>
                    <a:cubicBezTo>
                      <a:pt x="14" y="8"/>
                      <a:pt x="8" y="13"/>
                      <a:pt x="4" y="21"/>
                    </a:cubicBezTo>
                    <a:cubicBezTo>
                      <a:pt x="2" y="26"/>
                      <a:pt x="0" y="32"/>
                      <a:pt x="0" y="38"/>
                    </a:cubicBezTo>
                    <a:cubicBezTo>
                      <a:pt x="0" y="40"/>
                      <a:pt x="0" y="42"/>
                      <a:pt x="1" y="44"/>
                    </a:cubicBezTo>
                    <a:cubicBezTo>
                      <a:pt x="15" y="48"/>
                      <a:pt x="25" y="60"/>
                      <a:pt x="28" y="75"/>
                    </a:cubicBezTo>
                    <a:cubicBezTo>
                      <a:pt x="31" y="76"/>
                      <a:pt x="35" y="76"/>
                      <a:pt x="38" y="76"/>
                    </a:cubicBezTo>
                    <a:cubicBezTo>
                      <a:pt x="38" y="76"/>
                      <a:pt x="38" y="76"/>
                      <a:pt x="38" y="76"/>
                    </a:cubicBezTo>
                    <a:cubicBezTo>
                      <a:pt x="39" y="76"/>
                      <a:pt x="40" y="76"/>
                      <a:pt x="41" y="76"/>
                    </a:cubicBezTo>
                    <a:cubicBezTo>
                      <a:pt x="43" y="57"/>
                      <a:pt x="58" y="43"/>
                      <a:pt x="77" y="40"/>
                    </a:cubicBezTo>
                    <a:cubicBezTo>
                      <a:pt x="77" y="40"/>
                      <a:pt x="77" y="39"/>
                      <a:pt x="77" y="38"/>
                    </a:cubicBezTo>
                    <a:cubicBezTo>
                      <a:pt x="77" y="34"/>
                      <a:pt x="76" y="31"/>
                      <a:pt x="75" y="27"/>
                    </a:cubicBezTo>
                    <a:cubicBezTo>
                      <a:pt x="71" y="13"/>
                      <a:pt x="59" y="3"/>
                      <a:pt x="45" y="0"/>
                    </a:cubicBezTo>
                    <a:cubicBezTo>
                      <a:pt x="43" y="0"/>
                      <a:pt x="41" y="0"/>
                      <a:pt x="39" y="0"/>
                    </a:cubicBezTo>
                    <a:cubicBezTo>
                      <a:pt x="39" y="0"/>
                      <a:pt x="39" y="0"/>
                      <a:pt x="38" y="0"/>
                    </a:cubicBezTo>
                  </a:path>
                </a:pathLst>
              </a:custGeom>
              <a:solidFill>
                <a:srgbClr val="E8E8E8"/>
              </a:solidFill>
              <a:ln w="9525">
                <a:solidFill>
                  <a:srgbClr val="E8E8E8"/>
                </a:solidFill>
                <a:round/>
                <a:headEnd/>
                <a:tailEnd/>
              </a:ln>
            </p:spPr>
            <p:txBody>
              <a:bodyPr/>
              <a:lstStyle/>
              <a:p>
                <a:endParaRPr lang="en-GB" dirty="0"/>
              </a:p>
            </p:txBody>
          </p:sp>
          <p:sp>
            <p:nvSpPr>
              <p:cNvPr id="1235" name="Freeform 3498"/>
              <p:cNvSpPr>
                <a:spLocks/>
              </p:cNvSpPr>
              <p:nvPr userDrawn="1"/>
            </p:nvSpPr>
            <p:spPr bwMode="auto">
              <a:xfrm>
                <a:off x="6312" y="2780"/>
                <a:ext cx="162" cy="164"/>
              </a:xfrm>
              <a:custGeom>
                <a:avLst/>
                <a:gdLst>
                  <a:gd name="T0" fmla="*/ 160 w 81"/>
                  <a:gd name="T1" fmla="*/ 0 h 82"/>
                  <a:gd name="T2" fmla="*/ 144 w 81"/>
                  <a:gd name="T3" fmla="*/ 0 h 82"/>
                  <a:gd name="T4" fmla="*/ 0 w 81"/>
                  <a:gd name="T5" fmla="*/ 144 h 82"/>
                  <a:gd name="T6" fmla="*/ 0 w 81"/>
                  <a:gd name="T7" fmla="*/ 164 h 82"/>
                  <a:gd name="T8" fmla="*/ 0 w 81"/>
                  <a:gd name="T9" fmla="*/ 192 h 82"/>
                  <a:gd name="T10" fmla="*/ 152 w 81"/>
                  <a:gd name="T11" fmla="*/ 328 h 82"/>
                  <a:gd name="T12" fmla="*/ 160 w 81"/>
                  <a:gd name="T13" fmla="*/ 328 h 82"/>
                  <a:gd name="T14" fmla="*/ 160 w 81"/>
                  <a:gd name="T15" fmla="*/ 328 h 82"/>
                  <a:gd name="T16" fmla="*/ 180 w 81"/>
                  <a:gd name="T17" fmla="*/ 328 h 82"/>
                  <a:gd name="T18" fmla="*/ 324 w 81"/>
                  <a:gd name="T19" fmla="*/ 184 h 82"/>
                  <a:gd name="T20" fmla="*/ 324 w 81"/>
                  <a:gd name="T21" fmla="*/ 164 h 82"/>
                  <a:gd name="T22" fmla="*/ 324 w 81"/>
                  <a:gd name="T23" fmla="*/ 156 h 82"/>
                  <a:gd name="T24" fmla="*/ 192 w 81"/>
                  <a:gd name="T25" fmla="*/ 4 h 82"/>
                  <a:gd name="T26" fmla="*/ 160 w 81"/>
                  <a:gd name="T27" fmla="*/ 0 h 82"/>
                  <a:gd name="T28" fmla="*/ 160 w 81"/>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2">
                    <a:moveTo>
                      <a:pt x="40" y="0"/>
                    </a:moveTo>
                    <a:cubicBezTo>
                      <a:pt x="39" y="0"/>
                      <a:pt x="37" y="0"/>
                      <a:pt x="36" y="0"/>
                    </a:cubicBezTo>
                    <a:cubicBezTo>
                      <a:pt x="17" y="3"/>
                      <a:pt x="2" y="17"/>
                      <a:pt x="0" y="36"/>
                    </a:cubicBezTo>
                    <a:cubicBezTo>
                      <a:pt x="0" y="38"/>
                      <a:pt x="0" y="39"/>
                      <a:pt x="0" y="41"/>
                    </a:cubicBezTo>
                    <a:cubicBezTo>
                      <a:pt x="0" y="43"/>
                      <a:pt x="0" y="46"/>
                      <a:pt x="0" y="48"/>
                    </a:cubicBezTo>
                    <a:cubicBezTo>
                      <a:pt x="19" y="49"/>
                      <a:pt x="34" y="64"/>
                      <a:pt x="38" y="82"/>
                    </a:cubicBezTo>
                    <a:cubicBezTo>
                      <a:pt x="39" y="82"/>
                      <a:pt x="39" y="82"/>
                      <a:pt x="40" y="82"/>
                    </a:cubicBezTo>
                    <a:cubicBezTo>
                      <a:pt x="40" y="82"/>
                      <a:pt x="40" y="82"/>
                      <a:pt x="40" y="82"/>
                    </a:cubicBezTo>
                    <a:cubicBezTo>
                      <a:pt x="42" y="82"/>
                      <a:pt x="43" y="82"/>
                      <a:pt x="45" y="82"/>
                    </a:cubicBezTo>
                    <a:cubicBezTo>
                      <a:pt x="48" y="63"/>
                      <a:pt x="62" y="49"/>
                      <a:pt x="81" y="46"/>
                    </a:cubicBezTo>
                    <a:cubicBezTo>
                      <a:pt x="81" y="44"/>
                      <a:pt x="81" y="43"/>
                      <a:pt x="81" y="41"/>
                    </a:cubicBezTo>
                    <a:cubicBezTo>
                      <a:pt x="81" y="40"/>
                      <a:pt x="81" y="40"/>
                      <a:pt x="81" y="39"/>
                    </a:cubicBezTo>
                    <a:cubicBezTo>
                      <a:pt x="80" y="20"/>
                      <a:pt x="66" y="4"/>
                      <a:pt x="48" y="1"/>
                    </a:cubicBezTo>
                    <a:cubicBezTo>
                      <a:pt x="45" y="0"/>
                      <a:pt x="43" y="0"/>
                      <a:pt x="40" y="0"/>
                    </a:cubicBezTo>
                    <a:cubicBezTo>
                      <a:pt x="40" y="0"/>
                      <a:pt x="40" y="0"/>
                      <a:pt x="40" y="0"/>
                    </a:cubicBezTo>
                  </a:path>
                </a:pathLst>
              </a:custGeom>
              <a:solidFill>
                <a:srgbClr val="E8E8E8"/>
              </a:solidFill>
              <a:ln w="9525">
                <a:solidFill>
                  <a:srgbClr val="E8E8E8"/>
                </a:solidFill>
                <a:round/>
                <a:headEnd/>
                <a:tailEnd/>
              </a:ln>
            </p:spPr>
            <p:txBody>
              <a:bodyPr/>
              <a:lstStyle/>
              <a:p>
                <a:endParaRPr lang="en-GB" dirty="0"/>
              </a:p>
            </p:txBody>
          </p:sp>
          <p:sp>
            <p:nvSpPr>
              <p:cNvPr id="1236" name="Freeform 3499"/>
              <p:cNvSpPr>
                <a:spLocks/>
              </p:cNvSpPr>
              <p:nvPr userDrawn="1"/>
            </p:nvSpPr>
            <p:spPr bwMode="auto">
              <a:xfrm>
                <a:off x="6400" y="2870"/>
                <a:ext cx="178" cy="178"/>
              </a:xfrm>
              <a:custGeom>
                <a:avLst/>
                <a:gdLst>
                  <a:gd name="T0" fmla="*/ 180 w 89"/>
                  <a:gd name="T1" fmla="*/ 0 h 89"/>
                  <a:gd name="T2" fmla="*/ 176 w 89"/>
                  <a:gd name="T3" fmla="*/ 0 h 89"/>
                  <a:gd name="T4" fmla="*/ 148 w 89"/>
                  <a:gd name="T5" fmla="*/ 4 h 89"/>
                  <a:gd name="T6" fmla="*/ 4 w 89"/>
                  <a:gd name="T7" fmla="*/ 148 h 89"/>
                  <a:gd name="T8" fmla="*/ 0 w 89"/>
                  <a:gd name="T9" fmla="*/ 172 h 89"/>
                  <a:gd name="T10" fmla="*/ 160 w 89"/>
                  <a:gd name="T11" fmla="*/ 352 h 89"/>
                  <a:gd name="T12" fmla="*/ 160 w 89"/>
                  <a:gd name="T13" fmla="*/ 356 h 89"/>
                  <a:gd name="T14" fmla="*/ 160 w 89"/>
                  <a:gd name="T15" fmla="*/ 356 h 89"/>
                  <a:gd name="T16" fmla="*/ 160 w 89"/>
                  <a:gd name="T17" fmla="*/ 352 h 89"/>
                  <a:gd name="T18" fmla="*/ 348 w 89"/>
                  <a:gd name="T19" fmla="*/ 160 h 89"/>
                  <a:gd name="T20" fmla="*/ 352 w 89"/>
                  <a:gd name="T21" fmla="*/ 160 h 89"/>
                  <a:gd name="T22" fmla="*/ 356 w 89"/>
                  <a:gd name="T23" fmla="*/ 160 h 89"/>
                  <a:gd name="T24" fmla="*/ 356 w 89"/>
                  <a:gd name="T25" fmla="*/ 160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4" y="0"/>
                    </a:cubicBezTo>
                    <a:cubicBezTo>
                      <a:pt x="41" y="0"/>
                      <a:pt x="39" y="0"/>
                      <a:pt x="37" y="1"/>
                    </a:cubicBezTo>
                    <a:cubicBezTo>
                      <a:pt x="18" y="4"/>
                      <a:pt x="4" y="18"/>
                      <a:pt x="1" y="37"/>
                    </a:cubicBezTo>
                    <a:cubicBezTo>
                      <a:pt x="0" y="39"/>
                      <a:pt x="0" y="41"/>
                      <a:pt x="0" y="43"/>
                    </a:cubicBezTo>
                    <a:cubicBezTo>
                      <a:pt x="22" y="45"/>
                      <a:pt x="40" y="65"/>
                      <a:pt x="40" y="88"/>
                    </a:cubicBezTo>
                    <a:cubicBezTo>
                      <a:pt x="40" y="88"/>
                      <a:pt x="40" y="88"/>
                      <a:pt x="40" y="89"/>
                    </a:cubicBezTo>
                    <a:cubicBezTo>
                      <a:pt x="40" y="89"/>
                      <a:pt x="40" y="89"/>
                      <a:pt x="40" y="89"/>
                    </a:cubicBezTo>
                    <a:cubicBezTo>
                      <a:pt x="40" y="88"/>
                      <a:pt x="40" y="88"/>
                      <a:pt x="40" y="88"/>
                    </a:cubicBezTo>
                    <a:cubicBezTo>
                      <a:pt x="40" y="62"/>
                      <a:pt x="62" y="40"/>
                      <a:pt x="87" y="40"/>
                    </a:cubicBezTo>
                    <a:cubicBezTo>
                      <a:pt x="88" y="40"/>
                      <a:pt x="88" y="40"/>
                      <a:pt x="88" y="40"/>
                    </a:cubicBezTo>
                    <a:cubicBezTo>
                      <a:pt x="88" y="40"/>
                      <a:pt x="89" y="40"/>
                      <a:pt x="89" y="40"/>
                    </a:cubicBezTo>
                    <a:cubicBezTo>
                      <a:pt x="89" y="40"/>
                      <a:pt x="89" y="40"/>
                      <a:pt x="89" y="40"/>
                    </a:cubicBezTo>
                    <a:cubicBezTo>
                      <a:pt x="87" y="17"/>
                      <a:pt x="68" y="0"/>
                      <a:pt x="45" y="0"/>
                    </a:cubicBezTo>
                    <a:cubicBezTo>
                      <a:pt x="45" y="0"/>
                      <a:pt x="45" y="0"/>
                      <a:pt x="45" y="0"/>
                    </a:cubicBezTo>
                  </a:path>
                </a:pathLst>
              </a:custGeom>
              <a:solidFill>
                <a:srgbClr val="E8E8E8"/>
              </a:solidFill>
              <a:ln w="9525">
                <a:solidFill>
                  <a:srgbClr val="E8E8E8"/>
                </a:solidFill>
                <a:round/>
                <a:headEnd/>
                <a:tailEnd/>
              </a:ln>
            </p:spPr>
            <p:txBody>
              <a:bodyPr/>
              <a:lstStyle/>
              <a:p>
                <a:endParaRPr lang="en-GB" dirty="0"/>
              </a:p>
            </p:txBody>
          </p:sp>
          <p:sp>
            <p:nvSpPr>
              <p:cNvPr id="1237" name="Freeform 3500"/>
              <p:cNvSpPr>
                <a:spLocks/>
              </p:cNvSpPr>
              <p:nvPr userDrawn="1"/>
            </p:nvSpPr>
            <p:spPr bwMode="auto">
              <a:xfrm>
                <a:off x="6480" y="2950"/>
                <a:ext cx="190" cy="158"/>
              </a:xfrm>
              <a:custGeom>
                <a:avLst/>
                <a:gdLst>
                  <a:gd name="T0" fmla="*/ 188 w 95"/>
                  <a:gd name="T1" fmla="*/ 0 h 79"/>
                  <a:gd name="T2" fmla="*/ 0 w 95"/>
                  <a:gd name="T3" fmla="*/ 192 h 79"/>
                  <a:gd name="T4" fmla="*/ 0 w 95"/>
                  <a:gd name="T5" fmla="*/ 196 h 79"/>
                  <a:gd name="T6" fmla="*/ 16 w 95"/>
                  <a:gd name="T7" fmla="*/ 196 h 79"/>
                  <a:gd name="T8" fmla="*/ 16 w 95"/>
                  <a:gd name="T9" fmla="*/ 196 h 79"/>
                  <a:gd name="T10" fmla="*/ 192 w 95"/>
                  <a:gd name="T11" fmla="*/ 316 h 79"/>
                  <a:gd name="T12" fmla="*/ 380 w 95"/>
                  <a:gd name="T13" fmla="*/ 184 h 79"/>
                  <a:gd name="T14" fmla="*/ 364 w 95"/>
                  <a:gd name="T15" fmla="*/ 120 h 79"/>
                  <a:gd name="T16" fmla="*/ 196 w 95"/>
                  <a:gd name="T17" fmla="*/ 0 h 79"/>
                  <a:gd name="T18" fmla="*/ 192 w 95"/>
                  <a:gd name="T19" fmla="*/ 0 h 79"/>
                  <a:gd name="T20" fmla="*/ 188 w 95"/>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79">
                    <a:moveTo>
                      <a:pt x="47" y="0"/>
                    </a:moveTo>
                    <a:cubicBezTo>
                      <a:pt x="22" y="0"/>
                      <a:pt x="0" y="22"/>
                      <a:pt x="0" y="48"/>
                    </a:cubicBezTo>
                    <a:cubicBezTo>
                      <a:pt x="0" y="48"/>
                      <a:pt x="0" y="48"/>
                      <a:pt x="0" y="49"/>
                    </a:cubicBezTo>
                    <a:cubicBezTo>
                      <a:pt x="2" y="49"/>
                      <a:pt x="3" y="49"/>
                      <a:pt x="4" y="49"/>
                    </a:cubicBezTo>
                    <a:cubicBezTo>
                      <a:pt x="4" y="49"/>
                      <a:pt x="4" y="49"/>
                      <a:pt x="4" y="49"/>
                    </a:cubicBezTo>
                    <a:cubicBezTo>
                      <a:pt x="24" y="49"/>
                      <a:pt x="41" y="61"/>
                      <a:pt x="48" y="79"/>
                    </a:cubicBezTo>
                    <a:cubicBezTo>
                      <a:pt x="55" y="60"/>
                      <a:pt x="73" y="46"/>
                      <a:pt x="95" y="46"/>
                    </a:cubicBezTo>
                    <a:cubicBezTo>
                      <a:pt x="94" y="40"/>
                      <a:pt x="93" y="35"/>
                      <a:pt x="91" y="30"/>
                    </a:cubicBezTo>
                    <a:cubicBezTo>
                      <a:pt x="85" y="13"/>
                      <a:pt x="68" y="1"/>
                      <a:pt x="49" y="0"/>
                    </a:cubicBezTo>
                    <a:cubicBezTo>
                      <a:pt x="49" y="0"/>
                      <a:pt x="48" y="0"/>
                      <a:pt x="48" y="0"/>
                    </a:cubicBezTo>
                    <a:cubicBezTo>
                      <a:pt x="48" y="0"/>
                      <a:pt x="48" y="0"/>
                      <a:pt x="47" y="0"/>
                    </a:cubicBezTo>
                  </a:path>
                </a:pathLst>
              </a:custGeom>
              <a:solidFill>
                <a:srgbClr val="E8E8E8"/>
              </a:solidFill>
              <a:ln w="9525">
                <a:solidFill>
                  <a:srgbClr val="E8E8E8"/>
                </a:solidFill>
                <a:round/>
                <a:headEnd/>
                <a:tailEnd/>
              </a:ln>
            </p:spPr>
            <p:txBody>
              <a:bodyPr/>
              <a:lstStyle/>
              <a:p>
                <a:endParaRPr lang="en-GB" dirty="0"/>
              </a:p>
            </p:txBody>
          </p:sp>
          <p:sp>
            <p:nvSpPr>
              <p:cNvPr id="1238" name="Freeform 3501"/>
              <p:cNvSpPr>
                <a:spLocks/>
              </p:cNvSpPr>
              <p:nvPr userDrawn="1"/>
            </p:nvSpPr>
            <p:spPr bwMode="auto">
              <a:xfrm>
                <a:off x="6576" y="3042"/>
                <a:ext cx="194" cy="138"/>
              </a:xfrm>
              <a:custGeom>
                <a:avLst/>
                <a:gdLst>
                  <a:gd name="T0" fmla="*/ 192 w 97"/>
                  <a:gd name="T1" fmla="*/ 0 h 69"/>
                  <a:gd name="T2" fmla="*/ 188 w 97"/>
                  <a:gd name="T3" fmla="*/ 0 h 69"/>
                  <a:gd name="T4" fmla="*/ 0 w 97"/>
                  <a:gd name="T5" fmla="*/ 132 h 69"/>
                  <a:gd name="T6" fmla="*/ 12 w 97"/>
                  <a:gd name="T7" fmla="*/ 172 h 69"/>
                  <a:gd name="T8" fmla="*/ 176 w 97"/>
                  <a:gd name="T9" fmla="*/ 276 h 69"/>
                  <a:gd name="T10" fmla="*/ 364 w 97"/>
                  <a:gd name="T11" fmla="*/ 164 h 69"/>
                  <a:gd name="T12" fmla="*/ 364 w 97"/>
                  <a:gd name="T13" fmla="*/ 164 h 69"/>
                  <a:gd name="T14" fmla="*/ 388 w 97"/>
                  <a:gd name="T15" fmla="*/ 164 h 69"/>
                  <a:gd name="T16" fmla="*/ 368 w 97"/>
                  <a:gd name="T17" fmla="*/ 104 h 69"/>
                  <a:gd name="T18" fmla="*/ 192 w 97"/>
                  <a:gd name="T19" fmla="*/ 0 h 69"/>
                  <a:gd name="T20" fmla="*/ 192 w 97"/>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69">
                    <a:moveTo>
                      <a:pt x="48" y="0"/>
                    </a:moveTo>
                    <a:cubicBezTo>
                      <a:pt x="47" y="0"/>
                      <a:pt x="47" y="0"/>
                      <a:pt x="47" y="0"/>
                    </a:cubicBezTo>
                    <a:cubicBezTo>
                      <a:pt x="25" y="0"/>
                      <a:pt x="7" y="14"/>
                      <a:pt x="0" y="33"/>
                    </a:cubicBezTo>
                    <a:cubicBezTo>
                      <a:pt x="2" y="36"/>
                      <a:pt x="3" y="39"/>
                      <a:pt x="3" y="43"/>
                    </a:cubicBezTo>
                    <a:cubicBezTo>
                      <a:pt x="21" y="44"/>
                      <a:pt x="36" y="54"/>
                      <a:pt x="44" y="69"/>
                    </a:cubicBezTo>
                    <a:cubicBezTo>
                      <a:pt x="53" y="52"/>
                      <a:pt x="70" y="41"/>
                      <a:pt x="91" y="41"/>
                    </a:cubicBezTo>
                    <a:cubicBezTo>
                      <a:pt x="91" y="41"/>
                      <a:pt x="91" y="41"/>
                      <a:pt x="91" y="41"/>
                    </a:cubicBezTo>
                    <a:cubicBezTo>
                      <a:pt x="93" y="41"/>
                      <a:pt x="95" y="41"/>
                      <a:pt x="97" y="41"/>
                    </a:cubicBezTo>
                    <a:cubicBezTo>
                      <a:pt x="96" y="35"/>
                      <a:pt x="95" y="30"/>
                      <a:pt x="92" y="26"/>
                    </a:cubicBezTo>
                    <a:cubicBezTo>
                      <a:pt x="83" y="10"/>
                      <a:pt x="67"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239" name="Freeform 3502"/>
              <p:cNvSpPr>
                <a:spLocks/>
              </p:cNvSpPr>
              <p:nvPr userDrawn="1"/>
            </p:nvSpPr>
            <p:spPr bwMode="auto">
              <a:xfrm>
                <a:off x="6664" y="3124"/>
                <a:ext cx="198" cy="143"/>
              </a:xfrm>
              <a:custGeom>
                <a:avLst/>
                <a:gdLst>
                  <a:gd name="T0" fmla="*/ 188 w 99"/>
                  <a:gd name="T1" fmla="*/ 0 h 71"/>
                  <a:gd name="T2" fmla="*/ 0 w 99"/>
                  <a:gd name="T3" fmla="*/ 113 h 71"/>
                  <a:gd name="T4" fmla="*/ 24 w 99"/>
                  <a:gd name="T5" fmla="*/ 191 h 71"/>
                  <a:gd name="T6" fmla="*/ 192 w 99"/>
                  <a:gd name="T7" fmla="*/ 288 h 71"/>
                  <a:gd name="T8" fmla="*/ 380 w 99"/>
                  <a:gd name="T9" fmla="*/ 183 h 71"/>
                  <a:gd name="T10" fmla="*/ 380 w 99"/>
                  <a:gd name="T11" fmla="*/ 183 h 71"/>
                  <a:gd name="T12" fmla="*/ 396 w 99"/>
                  <a:gd name="T13" fmla="*/ 183 h 71"/>
                  <a:gd name="T14" fmla="*/ 360 w 99"/>
                  <a:gd name="T15" fmla="*/ 93 h 71"/>
                  <a:gd name="T16" fmla="*/ 212 w 99"/>
                  <a:gd name="T17" fmla="*/ 0 h 71"/>
                  <a:gd name="T18" fmla="*/ 188 w 99"/>
                  <a:gd name="T19" fmla="*/ 0 h 71"/>
                  <a:gd name="T20" fmla="*/ 188 w 99"/>
                  <a:gd name="T21" fmla="*/ 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71">
                    <a:moveTo>
                      <a:pt x="47" y="0"/>
                    </a:moveTo>
                    <a:cubicBezTo>
                      <a:pt x="26" y="0"/>
                      <a:pt x="9" y="11"/>
                      <a:pt x="0" y="28"/>
                    </a:cubicBezTo>
                    <a:cubicBezTo>
                      <a:pt x="3" y="34"/>
                      <a:pt x="5" y="40"/>
                      <a:pt x="6" y="47"/>
                    </a:cubicBezTo>
                    <a:cubicBezTo>
                      <a:pt x="23" y="48"/>
                      <a:pt x="39" y="57"/>
                      <a:pt x="48" y="71"/>
                    </a:cubicBezTo>
                    <a:cubicBezTo>
                      <a:pt x="58" y="55"/>
                      <a:pt x="75" y="45"/>
                      <a:pt x="95" y="45"/>
                    </a:cubicBezTo>
                    <a:cubicBezTo>
                      <a:pt x="95" y="45"/>
                      <a:pt x="95" y="45"/>
                      <a:pt x="95" y="45"/>
                    </a:cubicBezTo>
                    <a:cubicBezTo>
                      <a:pt x="96" y="45"/>
                      <a:pt x="98" y="45"/>
                      <a:pt x="99" y="45"/>
                    </a:cubicBezTo>
                    <a:cubicBezTo>
                      <a:pt x="98" y="37"/>
                      <a:pt x="95" y="30"/>
                      <a:pt x="90" y="23"/>
                    </a:cubicBezTo>
                    <a:cubicBezTo>
                      <a:pt x="82" y="11"/>
                      <a:pt x="69" y="2"/>
                      <a:pt x="53" y="0"/>
                    </a:cubicBezTo>
                    <a:cubicBezTo>
                      <a:pt x="51" y="0"/>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40" name="Freeform 3503"/>
              <p:cNvSpPr>
                <a:spLocks/>
              </p:cNvSpPr>
              <p:nvPr userDrawn="1"/>
            </p:nvSpPr>
            <p:spPr bwMode="auto">
              <a:xfrm>
                <a:off x="6760" y="3214"/>
                <a:ext cx="202" cy="131"/>
              </a:xfrm>
              <a:custGeom>
                <a:avLst/>
                <a:gdLst>
                  <a:gd name="T0" fmla="*/ 188 w 101"/>
                  <a:gd name="T1" fmla="*/ 0 h 65"/>
                  <a:gd name="T2" fmla="*/ 0 w 101"/>
                  <a:gd name="T3" fmla="*/ 105 h 65"/>
                  <a:gd name="T4" fmla="*/ 28 w 101"/>
                  <a:gd name="T5" fmla="*/ 175 h 65"/>
                  <a:gd name="T6" fmla="*/ 172 w 101"/>
                  <a:gd name="T7" fmla="*/ 264 h 65"/>
                  <a:gd name="T8" fmla="*/ 360 w 101"/>
                  <a:gd name="T9" fmla="*/ 167 h 65"/>
                  <a:gd name="T10" fmla="*/ 360 w 101"/>
                  <a:gd name="T11" fmla="*/ 167 h 65"/>
                  <a:gd name="T12" fmla="*/ 404 w 101"/>
                  <a:gd name="T13" fmla="*/ 171 h 65"/>
                  <a:gd name="T14" fmla="*/ 364 w 101"/>
                  <a:gd name="T15" fmla="*/ 89 h 65"/>
                  <a:gd name="T16" fmla="*/ 204 w 101"/>
                  <a:gd name="T17" fmla="*/ 0 h 65"/>
                  <a:gd name="T18" fmla="*/ 188 w 101"/>
                  <a:gd name="T19" fmla="*/ 0 h 65"/>
                  <a:gd name="T20" fmla="*/ 188 w 101"/>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65">
                    <a:moveTo>
                      <a:pt x="47" y="0"/>
                    </a:moveTo>
                    <a:cubicBezTo>
                      <a:pt x="27" y="0"/>
                      <a:pt x="10" y="10"/>
                      <a:pt x="0" y="26"/>
                    </a:cubicBezTo>
                    <a:cubicBezTo>
                      <a:pt x="3" y="31"/>
                      <a:pt x="6" y="37"/>
                      <a:pt x="7" y="43"/>
                    </a:cubicBezTo>
                    <a:cubicBezTo>
                      <a:pt x="22" y="46"/>
                      <a:pt x="34" y="54"/>
                      <a:pt x="43" y="65"/>
                    </a:cubicBezTo>
                    <a:cubicBezTo>
                      <a:pt x="53" y="50"/>
                      <a:pt x="71" y="41"/>
                      <a:pt x="90" y="41"/>
                    </a:cubicBezTo>
                    <a:cubicBezTo>
                      <a:pt x="90" y="41"/>
                      <a:pt x="90" y="41"/>
                      <a:pt x="90" y="41"/>
                    </a:cubicBezTo>
                    <a:cubicBezTo>
                      <a:pt x="94" y="41"/>
                      <a:pt x="97" y="41"/>
                      <a:pt x="101" y="42"/>
                    </a:cubicBezTo>
                    <a:cubicBezTo>
                      <a:pt x="99" y="35"/>
                      <a:pt x="96" y="28"/>
                      <a:pt x="91" y="22"/>
                    </a:cubicBezTo>
                    <a:cubicBezTo>
                      <a:pt x="82" y="10"/>
                      <a:pt x="67" y="1"/>
                      <a:pt x="51" y="0"/>
                    </a:cubicBezTo>
                    <a:cubicBezTo>
                      <a:pt x="50"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41" name="Freeform 3504"/>
              <p:cNvSpPr>
                <a:spLocks/>
              </p:cNvSpPr>
              <p:nvPr userDrawn="1"/>
            </p:nvSpPr>
            <p:spPr bwMode="auto">
              <a:xfrm>
                <a:off x="6846" y="3297"/>
                <a:ext cx="208" cy="138"/>
              </a:xfrm>
              <a:custGeom>
                <a:avLst/>
                <a:gdLst>
                  <a:gd name="T0" fmla="*/ 188 w 104"/>
                  <a:gd name="T1" fmla="*/ 0 h 69"/>
                  <a:gd name="T2" fmla="*/ 0 w 104"/>
                  <a:gd name="T3" fmla="*/ 96 h 69"/>
                  <a:gd name="T4" fmla="*/ 40 w 104"/>
                  <a:gd name="T5" fmla="*/ 192 h 69"/>
                  <a:gd name="T6" fmla="*/ 192 w 104"/>
                  <a:gd name="T7" fmla="*/ 276 h 69"/>
                  <a:gd name="T8" fmla="*/ 380 w 104"/>
                  <a:gd name="T9" fmla="*/ 184 h 69"/>
                  <a:gd name="T10" fmla="*/ 380 w 104"/>
                  <a:gd name="T11" fmla="*/ 184 h 69"/>
                  <a:gd name="T12" fmla="*/ 416 w 104"/>
                  <a:gd name="T13" fmla="*/ 188 h 69"/>
                  <a:gd name="T14" fmla="*/ 364 w 104"/>
                  <a:gd name="T15" fmla="*/ 80 h 69"/>
                  <a:gd name="T16" fmla="*/ 232 w 104"/>
                  <a:gd name="T17" fmla="*/ 4 h 69"/>
                  <a:gd name="T18" fmla="*/ 188 w 104"/>
                  <a:gd name="T19" fmla="*/ 0 h 69"/>
                  <a:gd name="T20" fmla="*/ 188 w 104"/>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69">
                    <a:moveTo>
                      <a:pt x="47" y="0"/>
                    </a:moveTo>
                    <a:cubicBezTo>
                      <a:pt x="28" y="0"/>
                      <a:pt x="10" y="9"/>
                      <a:pt x="0" y="24"/>
                    </a:cubicBezTo>
                    <a:cubicBezTo>
                      <a:pt x="5" y="31"/>
                      <a:pt x="9" y="39"/>
                      <a:pt x="10" y="48"/>
                    </a:cubicBezTo>
                    <a:cubicBezTo>
                      <a:pt x="25" y="50"/>
                      <a:pt x="39" y="58"/>
                      <a:pt x="48" y="69"/>
                    </a:cubicBezTo>
                    <a:cubicBezTo>
                      <a:pt x="59" y="55"/>
                      <a:pt x="76" y="46"/>
                      <a:pt x="95" y="46"/>
                    </a:cubicBezTo>
                    <a:cubicBezTo>
                      <a:pt x="95" y="46"/>
                      <a:pt x="95" y="46"/>
                      <a:pt x="95" y="46"/>
                    </a:cubicBezTo>
                    <a:cubicBezTo>
                      <a:pt x="98" y="46"/>
                      <a:pt x="101" y="46"/>
                      <a:pt x="104" y="47"/>
                    </a:cubicBezTo>
                    <a:cubicBezTo>
                      <a:pt x="102" y="37"/>
                      <a:pt x="97" y="28"/>
                      <a:pt x="91" y="20"/>
                    </a:cubicBezTo>
                    <a:cubicBezTo>
                      <a:pt x="83" y="11"/>
                      <a:pt x="71" y="4"/>
                      <a:pt x="58" y="1"/>
                    </a:cubicBezTo>
                    <a:cubicBezTo>
                      <a:pt x="54" y="0"/>
                      <a:pt x="51"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42" name="Freeform 3505"/>
              <p:cNvSpPr>
                <a:spLocks noEditPoints="1"/>
              </p:cNvSpPr>
              <p:nvPr userDrawn="1"/>
            </p:nvSpPr>
            <p:spPr bwMode="auto">
              <a:xfrm>
                <a:off x="6942" y="3389"/>
                <a:ext cx="206" cy="204"/>
              </a:xfrm>
              <a:custGeom>
                <a:avLst/>
                <a:gdLst>
                  <a:gd name="T0" fmla="*/ 16 w 103"/>
                  <a:gd name="T1" fmla="*/ 408 h 102"/>
                  <a:gd name="T2" fmla="*/ 16 w 103"/>
                  <a:gd name="T3" fmla="*/ 408 h 102"/>
                  <a:gd name="T4" fmla="*/ 360 w 103"/>
                  <a:gd name="T5" fmla="*/ 408 h 102"/>
                  <a:gd name="T6" fmla="*/ 360 w 103"/>
                  <a:gd name="T7" fmla="*/ 408 h 102"/>
                  <a:gd name="T8" fmla="*/ 112 w 103"/>
                  <a:gd name="T9" fmla="*/ 408 h 102"/>
                  <a:gd name="T10" fmla="*/ 112 w 103"/>
                  <a:gd name="T11" fmla="*/ 408 h 102"/>
                  <a:gd name="T12" fmla="*/ 16 w 103"/>
                  <a:gd name="T13" fmla="*/ 408 h 102"/>
                  <a:gd name="T14" fmla="*/ 188 w 103"/>
                  <a:gd name="T15" fmla="*/ 0 h 102"/>
                  <a:gd name="T16" fmla="*/ 0 w 103"/>
                  <a:gd name="T17" fmla="*/ 92 h 102"/>
                  <a:gd name="T18" fmla="*/ 44 w 103"/>
                  <a:gd name="T19" fmla="*/ 176 h 102"/>
                  <a:gd name="T20" fmla="*/ 172 w 103"/>
                  <a:gd name="T21" fmla="*/ 248 h 102"/>
                  <a:gd name="T22" fmla="*/ 360 w 103"/>
                  <a:gd name="T23" fmla="*/ 164 h 102"/>
                  <a:gd name="T24" fmla="*/ 360 w 103"/>
                  <a:gd name="T25" fmla="*/ 164 h 102"/>
                  <a:gd name="T26" fmla="*/ 412 w 103"/>
                  <a:gd name="T27" fmla="*/ 168 h 102"/>
                  <a:gd name="T28" fmla="*/ 412 w 103"/>
                  <a:gd name="T29" fmla="*/ 304 h 102"/>
                  <a:gd name="T30" fmla="*/ 412 w 103"/>
                  <a:gd name="T31" fmla="*/ 156 h 102"/>
                  <a:gd name="T32" fmla="*/ 412 w 103"/>
                  <a:gd name="T33" fmla="*/ 156 h 102"/>
                  <a:gd name="T34" fmla="*/ 224 w 103"/>
                  <a:gd name="T35" fmla="*/ 4 h 102"/>
                  <a:gd name="T36" fmla="*/ 188 w 103"/>
                  <a:gd name="T37" fmla="*/ 0 h 102"/>
                  <a:gd name="T38" fmla="*/ 188 w 103"/>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102">
                    <a:moveTo>
                      <a:pt x="4" y="102"/>
                    </a:moveTo>
                    <a:cubicBezTo>
                      <a:pt x="4" y="102"/>
                      <a:pt x="4" y="102"/>
                      <a:pt x="4" y="102"/>
                    </a:cubicBezTo>
                    <a:cubicBezTo>
                      <a:pt x="90" y="102"/>
                      <a:pt x="90" y="102"/>
                      <a:pt x="90" y="102"/>
                    </a:cubicBezTo>
                    <a:cubicBezTo>
                      <a:pt x="90" y="102"/>
                      <a:pt x="90" y="102"/>
                      <a:pt x="90" y="102"/>
                    </a:cubicBezTo>
                    <a:cubicBezTo>
                      <a:pt x="28" y="102"/>
                      <a:pt x="28" y="102"/>
                      <a:pt x="28" y="102"/>
                    </a:cubicBezTo>
                    <a:cubicBezTo>
                      <a:pt x="28" y="102"/>
                      <a:pt x="28" y="102"/>
                      <a:pt x="28" y="102"/>
                    </a:cubicBezTo>
                    <a:cubicBezTo>
                      <a:pt x="4" y="102"/>
                      <a:pt x="4" y="102"/>
                      <a:pt x="4" y="102"/>
                    </a:cubicBezTo>
                    <a:moveTo>
                      <a:pt x="47" y="0"/>
                    </a:moveTo>
                    <a:cubicBezTo>
                      <a:pt x="28" y="0"/>
                      <a:pt x="11" y="9"/>
                      <a:pt x="0" y="23"/>
                    </a:cubicBezTo>
                    <a:cubicBezTo>
                      <a:pt x="5" y="29"/>
                      <a:pt x="9" y="36"/>
                      <a:pt x="11" y="44"/>
                    </a:cubicBezTo>
                    <a:cubicBezTo>
                      <a:pt x="24" y="47"/>
                      <a:pt x="35" y="53"/>
                      <a:pt x="43" y="62"/>
                    </a:cubicBezTo>
                    <a:cubicBezTo>
                      <a:pt x="54" y="49"/>
                      <a:pt x="71" y="41"/>
                      <a:pt x="90" y="41"/>
                    </a:cubicBezTo>
                    <a:cubicBezTo>
                      <a:pt x="90" y="41"/>
                      <a:pt x="90" y="41"/>
                      <a:pt x="90" y="41"/>
                    </a:cubicBezTo>
                    <a:cubicBezTo>
                      <a:pt x="94" y="41"/>
                      <a:pt x="99" y="42"/>
                      <a:pt x="103" y="42"/>
                    </a:cubicBezTo>
                    <a:cubicBezTo>
                      <a:pt x="103" y="76"/>
                      <a:pt x="103" y="76"/>
                      <a:pt x="103" y="76"/>
                    </a:cubicBezTo>
                    <a:cubicBezTo>
                      <a:pt x="103" y="39"/>
                      <a:pt x="103" y="39"/>
                      <a:pt x="103" y="39"/>
                    </a:cubicBezTo>
                    <a:cubicBezTo>
                      <a:pt x="103" y="39"/>
                      <a:pt x="103" y="39"/>
                      <a:pt x="103" y="39"/>
                    </a:cubicBezTo>
                    <a:cubicBezTo>
                      <a:pt x="95" y="19"/>
                      <a:pt x="77" y="4"/>
                      <a:pt x="56" y="1"/>
                    </a:cubicBezTo>
                    <a:cubicBezTo>
                      <a:pt x="53" y="0"/>
                      <a:pt x="50"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43" name="Freeform 3506"/>
              <p:cNvSpPr>
                <a:spLocks/>
              </p:cNvSpPr>
              <p:nvPr userDrawn="1"/>
            </p:nvSpPr>
            <p:spPr bwMode="auto">
              <a:xfrm>
                <a:off x="6998" y="3471"/>
                <a:ext cx="150" cy="122"/>
              </a:xfrm>
              <a:custGeom>
                <a:avLst/>
                <a:gdLst>
                  <a:gd name="T0" fmla="*/ 248 w 75"/>
                  <a:gd name="T1" fmla="*/ 0 h 61"/>
                  <a:gd name="T2" fmla="*/ 60 w 75"/>
                  <a:gd name="T3" fmla="*/ 84 h 61"/>
                  <a:gd name="T4" fmla="*/ 124 w 75"/>
                  <a:gd name="T5" fmla="*/ 244 h 61"/>
                  <a:gd name="T6" fmla="*/ 0 w 75"/>
                  <a:gd name="T7" fmla="*/ 244 h 61"/>
                  <a:gd name="T8" fmla="*/ 0 w 75"/>
                  <a:gd name="T9" fmla="*/ 244 h 61"/>
                  <a:gd name="T10" fmla="*/ 248 w 75"/>
                  <a:gd name="T11" fmla="*/ 244 h 61"/>
                  <a:gd name="T12" fmla="*/ 300 w 75"/>
                  <a:gd name="T13" fmla="*/ 244 h 61"/>
                  <a:gd name="T14" fmla="*/ 300 w 75"/>
                  <a:gd name="T15" fmla="*/ 140 h 61"/>
                  <a:gd name="T16" fmla="*/ 300 w 75"/>
                  <a:gd name="T17" fmla="*/ 4 h 61"/>
                  <a:gd name="T18" fmla="*/ 248 w 75"/>
                  <a:gd name="T19" fmla="*/ 0 h 61"/>
                  <a:gd name="T20" fmla="*/ 248 w 75"/>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61">
                    <a:moveTo>
                      <a:pt x="62" y="0"/>
                    </a:moveTo>
                    <a:cubicBezTo>
                      <a:pt x="43" y="0"/>
                      <a:pt x="26" y="8"/>
                      <a:pt x="15" y="21"/>
                    </a:cubicBezTo>
                    <a:cubicBezTo>
                      <a:pt x="24" y="32"/>
                      <a:pt x="30" y="46"/>
                      <a:pt x="31" y="61"/>
                    </a:cubicBezTo>
                    <a:cubicBezTo>
                      <a:pt x="0" y="61"/>
                      <a:pt x="0" y="61"/>
                      <a:pt x="0" y="61"/>
                    </a:cubicBezTo>
                    <a:cubicBezTo>
                      <a:pt x="0" y="61"/>
                      <a:pt x="0" y="61"/>
                      <a:pt x="0" y="61"/>
                    </a:cubicBezTo>
                    <a:cubicBezTo>
                      <a:pt x="62" y="61"/>
                      <a:pt x="62" y="61"/>
                      <a:pt x="62" y="61"/>
                    </a:cubicBezTo>
                    <a:cubicBezTo>
                      <a:pt x="75" y="61"/>
                      <a:pt x="75" y="61"/>
                      <a:pt x="75" y="61"/>
                    </a:cubicBezTo>
                    <a:cubicBezTo>
                      <a:pt x="75" y="35"/>
                      <a:pt x="75" y="35"/>
                      <a:pt x="75" y="35"/>
                    </a:cubicBezTo>
                    <a:cubicBezTo>
                      <a:pt x="75" y="1"/>
                      <a:pt x="75" y="1"/>
                      <a:pt x="75" y="1"/>
                    </a:cubicBezTo>
                    <a:cubicBezTo>
                      <a:pt x="71" y="1"/>
                      <a:pt x="66" y="0"/>
                      <a:pt x="62" y="0"/>
                    </a:cubicBezTo>
                    <a:cubicBezTo>
                      <a:pt x="62" y="0"/>
                      <a:pt x="62" y="0"/>
                      <a:pt x="62" y="0"/>
                    </a:cubicBezTo>
                  </a:path>
                </a:pathLst>
              </a:custGeom>
              <a:solidFill>
                <a:srgbClr val="E8E8E8"/>
              </a:solidFill>
              <a:ln w="9525">
                <a:solidFill>
                  <a:srgbClr val="E8E8E8"/>
                </a:solidFill>
                <a:round/>
                <a:headEnd/>
                <a:tailEnd/>
              </a:ln>
            </p:spPr>
            <p:txBody>
              <a:bodyPr/>
              <a:lstStyle/>
              <a:p>
                <a:endParaRPr lang="en-GB" dirty="0"/>
              </a:p>
            </p:txBody>
          </p:sp>
          <p:sp>
            <p:nvSpPr>
              <p:cNvPr id="1244" name="Freeform 3507"/>
              <p:cNvSpPr>
                <a:spLocks/>
              </p:cNvSpPr>
              <p:nvPr userDrawn="1"/>
            </p:nvSpPr>
            <p:spPr bwMode="auto">
              <a:xfrm>
                <a:off x="5028" y="1672"/>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0"/>
                      <a:pt x="0" y="1"/>
                    </a:cubicBezTo>
                    <a:cubicBezTo>
                      <a:pt x="0" y="2"/>
                      <a:pt x="0" y="3"/>
                      <a:pt x="1" y="3"/>
                    </a:cubicBezTo>
                    <a:cubicBezTo>
                      <a:pt x="1" y="3"/>
                      <a:pt x="1" y="3"/>
                      <a:pt x="1" y="3"/>
                    </a:cubicBezTo>
                    <a:cubicBezTo>
                      <a:pt x="2" y="3"/>
                      <a:pt x="3" y="2"/>
                      <a:pt x="3" y="1"/>
                    </a:cubicBezTo>
                    <a:cubicBezTo>
                      <a:pt x="3" y="0"/>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245" name="Freeform 3508"/>
              <p:cNvSpPr>
                <a:spLocks/>
              </p:cNvSpPr>
              <p:nvPr userDrawn="1"/>
            </p:nvSpPr>
            <p:spPr bwMode="auto">
              <a:xfrm>
                <a:off x="5110" y="1764"/>
                <a:ext cx="14" cy="14"/>
              </a:xfrm>
              <a:custGeom>
                <a:avLst/>
                <a:gdLst>
                  <a:gd name="T0" fmla="*/ 12 w 7"/>
                  <a:gd name="T1" fmla="*/ 0 h 7"/>
                  <a:gd name="T2" fmla="*/ 0 w 7"/>
                  <a:gd name="T3" fmla="*/ 16 h 7"/>
                  <a:gd name="T4" fmla="*/ 12 w 7"/>
                  <a:gd name="T5" fmla="*/ 28 h 7"/>
                  <a:gd name="T6" fmla="*/ 12 w 7"/>
                  <a:gd name="T7" fmla="*/ 28 h 7"/>
                  <a:gd name="T8" fmla="*/ 28 w 7"/>
                  <a:gd name="T9" fmla="*/ 16 h 7"/>
                  <a:gd name="T10" fmla="*/ 12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3" y="0"/>
                    </a:moveTo>
                    <a:cubicBezTo>
                      <a:pt x="2" y="0"/>
                      <a:pt x="0" y="2"/>
                      <a:pt x="0" y="4"/>
                    </a:cubicBezTo>
                    <a:cubicBezTo>
                      <a:pt x="0" y="5"/>
                      <a:pt x="2" y="7"/>
                      <a:pt x="3" y="7"/>
                    </a:cubicBezTo>
                    <a:cubicBezTo>
                      <a:pt x="3" y="7"/>
                      <a:pt x="3" y="7"/>
                      <a:pt x="3" y="7"/>
                    </a:cubicBezTo>
                    <a:cubicBezTo>
                      <a:pt x="5" y="7"/>
                      <a:pt x="7" y="5"/>
                      <a:pt x="7" y="4"/>
                    </a:cubicBezTo>
                    <a:cubicBezTo>
                      <a:pt x="7" y="2"/>
                      <a:pt x="5" y="0"/>
                      <a:pt x="3" y="0"/>
                    </a:cubicBezTo>
                  </a:path>
                </a:pathLst>
              </a:custGeom>
              <a:solidFill>
                <a:srgbClr val="E8E8E8"/>
              </a:solidFill>
              <a:ln w="9525">
                <a:solidFill>
                  <a:srgbClr val="E8E8E8"/>
                </a:solidFill>
                <a:round/>
                <a:headEnd/>
                <a:tailEnd/>
              </a:ln>
            </p:spPr>
            <p:txBody>
              <a:bodyPr/>
              <a:lstStyle/>
              <a:p>
                <a:endParaRPr lang="en-GB" dirty="0"/>
              </a:p>
            </p:txBody>
          </p:sp>
          <p:sp>
            <p:nvSpPr>
              <p:cNvPr id="1246" name="Freeform 3509"/>
              <p:cNvSpPr>
                <a:spLocks/>
              </p:cNvSpPr>
              <p:nvPr userDrawn="1"/>
            </p:nvSpPr>
            <p:spPr bwMode="auto">
              <a:xfrm>
                <a:off x="5202" y="1846"/>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3"/>
                      <a:pt x="0" y="6"/>
                    </a:cubicBezTo>
                    <a:cubicBezTo>
                      <a:pt x="0" y="9"/>
                      <a:pt x="2" y="11"/>
                      <a:pt x="6" y="11"/>
                    </a:cubicBezTo>
                    <a:cubicBezTo>
                      <a:pt x="6" y="11"/>
                      <a:pt x="6" y="11"/>
                      <a:pt x="6" y="11"/>
                    </a:cubicBezTo>
                    <a:cubicBezTo>
                      <a:pt x="9" y="11"/>
                      <a:pt x="11" y="9"/>
                      <a:pt x="11" y="6"/>
                    </a:cubicBezTo>
                    <a:cubicBezTo>
                      <a:pt x="11" y="3"/>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247" name="Freeform 3510"/>
              <p:cNvSpPr>
                <a:spLocks/>
              </p:cNvSpPr>
              <p:nvPr userDrawn="1"/>
            </p:nvSpPr>
            <p:spPr bwMode="auto">
              <a:xfrm>
                <a:off x="5284" y="1941"/>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2" y="15"/>
                      <a:pt x="15" y="12"/>
                      <a:pt x="15" y="7"/>
                    </a:cubicBezTo>
                    <a:cubicBezTo>
                      <a:pt x="15" y="3"/>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248" name="Freeform 3511"/>
              <p:cNvSpPr>
                <a:spLocks/>
              </p:cNvSpPr>
              <p:nvPr userDrawn="1"/>
            </p:nvSpPr>
            <p:spPr bwMode="auto">
              <a:xfrm>
                <a:off x="5374" y="2021"/>
                <a:ext cx="42" cy="42"/>
              </a:xfrm>
              <a:custGeom>
                <a:avLst/>
                <a:gdLst>
                  <a:gd name="T0" fmla="*/ 44 w 21"/>
                  <a:gd name="T1" fmla="*/ 0 h 21"/>
                  <a:gd name="T2" fmla="*/ 0 w 21"/>
                  <a:gd name="T3" fmla="*/ 40 h 21"/>
                  <a:gd name="T4" fmla="*/ 44 w 21"/>
                  <a:gd name="T5" fmla="*/ 84 h 21"/>
                  <a:gd name="T6" fmla="*/ 44 w 21"/>
                  <a:gd name="T7" fmla="*/ 84 h 21"/>
                  <a:gd name="T8" fmla="*/ 84 w 21"/>
                  <a:gd name="T9" fmla="*/ 40 h 21"/>
                  <a:gd name="T10" fmla="*/ 44 w 21"/>
                  <a:gd name="T11" fmla="*/ 0 h 21"/>
                  <a:gd name="T12" fmla="*/ 44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1" y="0"/>
                    </a:moveTo>
                    <a:cubicBezTo>
                      <a:pt x="5" y="0"/>
                      <a:pt x="0" y="5"/>
                      <a:pt x="0" y="10"/>
                    </a:cubicBezTo>
                    <a:cubicBezTo>
                      <a:pt x="0" y="16"/>
                      <a:pt x="5" y="21"/>
                      <a:pt x="11" y="21"/>
                    </a:cubicBezTo>
                    <a:cubicBezTo>
                      <a:pt x="11" y="21"/>
                      <a:pt x="11" y="21"/>
                      <a:pt x="11" y="21"/>
                    </a:cubicBezTo>
                    <a:cubicBezTo>
                      <a:pt x="16" y="21"/>
                      <a:pt x="21" y="16"/>
                      <a:pt x="21" y="10"/>
                    </a:cubicBezTo>
                    <a:cubicBezTo>
                      <a:pt x="21" y="5"/>
                      <a:pt x="16" y="0"/>
                      <a:pt x="11" y="0"/>
                    </a:cubicBezTo>
                    <a:cubicBezTo>
                      <a:pt x="11" y="0"/>
                      <a:pt x="11" y="0"/>
                      <a:pt x="11" y="0"/>
                    </a:cubicBezTo>
                  </a:path>
                </a:pathLst>
              </a:custGeom>
              <a:solidFill>
                <a:srgbClr val="E8E8E8"/>
              </a:solidFill>
              <a:ln w="9525">
                <a:solidFill>
                  <a:srgbClr val="E8E8E8"/>
                </a:solidFill>
                <a:round/>
                <a:headEnd/>
                <a:tailEnd/>
              </a:ln>
            </p:spPr>
            <p:txBody>
              <a:bodyPr/>
              <a:lstStyle/>
              <a:p>
                <a:endParaRPr lang="en-GB" dirty="0"/>
              </a:p>
            </p:txBody>
          </p:sp>
          <p:sp>
            <p:nvSpPr>
              <p:cNvPr id="1249" name="Freeform 3512"/>
              <p:cNvSpPr>
                <a:spLocks/>
              </p:cNvSpPr>
              <p:nvPr userDrawn="1"/>
            </p:nvSpPr>
            <p:spPr bwMode="auto">
              <a:xfrm>
                <a:off x="5456" y="2113"/>
                <a:ext cx="50" cy="52"/>
              </a:xfrm>
              <a:custGeom>
                <a:avLst/>
                <a:gdLst>
                  <a:gd name="T0" fmla="*/ 52 w 25"/>
                  <a:gd name="T1" fmla="*/ 0 h 26"/>
                  <a:gd name="T2" fmla="*/ 0 w 25"/>
                  <a:gd name="T3" fmla="*/ 52 h 26"/>
                  <a:gd name="T4" fmla="*/ 48 w 25"/>
                  <a:gd name="T5" fmla="*/ 104 h 26"/>
                  <a:gd name="T6" fmla="*/ 52 w 25"/>
                  <a:gd name="T7" fmla="*/ 104 h 26"/>
                  <a:gd name="T8" fmla="*/ 100 w 25"/>
                  <a:gd name="T9" fmla="*/ 52 h 26"/>
                  <a:gd name="T10" fmla="*/ 52 w 25"/>
                  <a:gd name="T11" fmla="*/ 0 h 26"/>
                  <a:gd name="T12" fmla="*/ 52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3" y="0"/>
                    </a:moveTo>
                    <a:cubicBezTo>
                      <a:pt x="6" y="0"/>
                      <a:pt x="0" y="6"/>
                      <a:pt x="0" y="13"/>
                    </a:cubicBezTo>
                    <a:cubicBezTo>
                      <a:pt x="0" y="20"/>
                      <a:pt x="6" y="26"/>
                      <a:pt x="12" y="26"/>
                    </a:cubicBezTo>
                    <a:cubicBezTo>
                      <a:pt x="12" y="26"/>
                      <a:pt x="13" y="26"/>
                      <a:pt x="13" y="26"/>
                    </a:cubicBezTo>
                    <a:cubicBezTo>
                      <a:pt x="19" y="26"/>
                      <a:pt x="25" y="20"/>
                      <a:pt x="25" y="13"/>
                    </a:cubicBezTo>
                    <a:cubicBezTo>
                      <a:pt x="25"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250" name="Freeform 3513"/>
              <p:cNvSpPr>
                <a:spLocks/>
              </p:cNvSpPr>
              <p:nvPr userDrawn="1"/>
            </p:nvSpPr>
            <p:spPr bwMode="auto">
              <a:xfrm>
                <a:off x="5546" y="2193"/>
                <a:ext cx="62" cy="64"/>
              </a:xfrm>
              <a:custGeom>
                <a:avLst/>
                <a:gdLst>
                  <a:gd name="T0" fmla="*/ 64 w 31"/>
                  <a:gd name="T1" fmla="*/ 0 h 32"/>
                  <a:gd name="T2" fmla="*/ 0 w 31"/>
                  <a:gd name="T3" fmla="*/ 64 h 32"/>
                  <a:gd name="T4" fmla="*/ 64 w 31"/>
                  <a:gd name="T5" fmla="*/ 128 h 32"/>
                  <a:gd name="T6" fmla="*/ 64 w 31"/>
                  <a:gd name="T7" fmla="*/ 128 h 32"/>
                  <a:gd name="T8" fmla="*/ 124 w 31"/>
                  <a:gd name="T9" fmla="*/ 64 h 32"/>
                  <a:gd name="T10" fmla="*/ 64 w 31"/>
                  <a:gd name="T11" fmla="*/ 0 h 32"/>
                  <a:gd name="T12" fmla="*/ 64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6" y="0"/>
                    </a:moveTo>
                    <a:cubicBezTo>
                      <a:pt x="7" y="0"/>
                      <a:pt x="0" y="7"/>
                      <a:pt x="0" y="16"/>
                    </a:cubicBezTo>
                    <a:cubicBezTo>
                      <a:pt x="0" y="25"/>
                      <a:pt x="7" y="32"/>
                      <a:pt x="16" y="32"/>
                    </a:cubicBezTo>
                    <a:cubicBezTo>
                      <a:pt x="16" y="32"/>
                      <a:pt x="16" y="32"/>
                      <a:pt x="16" y="32"/>
                    </a:cubicBezTo>
                    <a:cubicBezTo>
                      <a:pt x="24" y="32"/>
                      <a:pt x="31" y="25"/>
                      <a:pt x="31" y="16"/>
                    </a:cubicBezTo>
                    <a:cubicBezTo>
                      <a:pt x="31" y="7"/>
                      <a:pt x="24"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251" name="Freeform 3514"/>
              <p:cNvSpPr>
                <a:spLocks/>
              </p:cNvSpPr>
              <p:nvPr userDrawn="1"/>
            </p:nvSpPr>
            <p:spPr bwMode="auto">
              <a:xfrm>
                <a:off x="5626" y="2275"/>
                <a:ext cx="74" cy="72"/>
              </a:xfrm>
              <a:custGeom>
                <a:avLst/>
                <a:gdLst>
                  <a:gd name="T0" fmla="*/ 76 w 37"/>
                  <a:gd name="T1" fmla="*/ 0 h 36"/>
                  <a:gd name="T2" fmla="*/ 0 w 37"/>
                  <a:gd name="T3" fmla="*/ 72 h 36"/>
                  <a:gd name="T4" fmla="*/ 76 w 37"/>
                  <a:gd name="T5" fmla="*/ 144 h 36"/>
                  <a:gd name="T6" fmla="*/ 76 w 37"/>
                  <a:gd name="T7" fmla="*/ 144 h 36"/>
                  <a:gd name="T8" fmla="*/ 148 w 37"/>
                  <a:gd name="T9" fmla="*/ 72 h 36"/>
                  <a:gd name="T10" fmla="*/ 76 w 37"/>
                  <a:gd name="T11" fmla="*/ 0 h 36"/>
                  <a:gd name="T12" fmla="*/ 76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9" y="0"/>
                    </a:moveTo>
                    <a:cubicBezTo>
                      <a:pt x="8" y="0"/>
                      <a:pt x="0" y="8"/>
                      <a:pt x="0" y="18"/>
                    </a:cubicBezTo>
                    <a:cubicBezTo>
                      <a:pt x="0" y="28"/>
                      <a:pt x="8" y="36"/>
                      <a:pt x="19" y="36"/>
                    </a:cubicBezTo>
                    <a:cubicBezTo>
                      <a:pt x="19" y="36"/>
                      <a:pt x="19" y="36"/>
                      <a:pt x="19" y="36"/>
                    </a:cubicBezTo>
                    <a:cubicBezTo>
                      <a:pt x="29" y="36"/>
                      <a:pt x="37" y="28"/>
                      <a:pt x="37" y="18"/>
                    </a:cubicBezTo>
                    <a:cubicBezTo>
                      <a:pt x="37"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252" name="Freeform 3515"/>
              <p:cNvSpPr>
                <a:spLocks/>
              </p:cNvSpPr>
              <p:nvPr userDrawn="1"/>
            </p:nvSpPr>
            <p:spPr bwMode="auto">
              <a:xfrm>
                <a:off x="5716" y="2365"/>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4" y="43"/>
                      <a:pt x="43" y="33"/>
                      <a:pt x="43" y="22"/>
                    </a:cubicBezTo>
                    <a:cubicBezTo>
                      <a:pt x="43"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253" name="Freeform 3516"/>
              <p:cNvSpPr>
                <a:spLocks/>
              </p:cNvSpPr>
              <p:nvPr userDrawn="1"/>
            </p:nvSpPr>
            <p:spPr bwMode="auto">
              <a:xfrm>
                <a:off x="5796" y="2445"/>
                <a:ext cx="100" cy="98"/>
              </a:xfrm>
              <a:custGeom>
                <a:avLst/>
                <a:gdLst>
                  <a:gd name="T0" fmla="*/ 100 w 50"/>
                  <a:gd name="T1" fmla="*/ 0 h 49"/>
                  <a:gd name="T2" fmla="*/ 0 w 50"/>
                  <a:gd name="T3" fmla="*/ 100 h 49"/>
                  <a:gd name="T4" fmla="*/ 100 w 50"/>
                  <a:gd name="T5" fmla="*/ 196 h 49"/>
                  <a:gd name="T6" fmla="*/ 100 w 50"/>
                  <a:gd name="T7" fmla="*/ 196 h 49"/>
                  <a:gd name="T8" fmla="*/ 196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1" y="0"/>
                      <a:pt x="0" y="11"/>
                      <a:pt x="0" y="25"/>
                    </a:cubicBezTo>
                    <a:cubicBezTo>
                      <a:pt x="0" y="38"/>
                      <a:pt x="11" y="49"/>
                      <a:pt x="25" y="49"/>
                    </a:cubicBezTo>
                    <a:cubicBezTo>
                      <a:pt x="25" y="49"/>
                      <a:pt x="25" y="49"/>
                      <a:pt x="25" y="49"/>
                    </a:cubicBezTo>
                    <a:cubicBezTo>
                      <a:pt x="38" y="49"/>
                      <a:pt x="49" y="38"/>
                      <a:pt x="49" y="25"/>
                    </a:cubicBezTo>
                    <a:cubicBezTo>
                      <a:pt x="50" y="11"/>
                      <a:pt x="38"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254" name="Freeform 3517"/>
              <p:cNvSpPr>
                <a:spLocks/>
              </p:cNvSpPr>
              <p:nvPr userDrawn="1"/>
            </p:nvSpPr>
            <p:spPr bwMode="auto">
              <a:xfrm>
                <a:off x="5886" y="2535"/>
                <a:ext cx="112" cy="113"/>
              </a:xfrm>
              <a:custGeom>
                <a:avLst/>
                <a:gdLst>
                  <a:gd name="T0" fmla="*/ 112 w 56"/>
                  <a:gd name="T1" fmla="*/ 0 h 56"/>
                  <a:gd name="T2" fmla="*/ 0 w 56"/>
                  <a:gd name="T3" fmla="*/ 115 h 56"/>
                  <a:gd name="T4" fmla="*/ 112 w 56"/>
                  <a:gd name="T5" fmla="*/ 228 h 56"/>
                  <a:gd name="T6" fmla="*/ 112 w 56"/>
                  <a:gd name="T7" fmla="*/ 228 h 56"/>
                  <a:gd name="T8" fmla="*/ 224 w 56"/>
                  <a:gd name="T9" fmla="*/ 115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255" name="Freeform 3518"/>
              <p:cNvSpPr>
                <a:spLocks/>
              </p:cNvSpPr>
              <p:nvPr userDrawn="1"/>
            </p:nvSpPr>
            <p:spPr bwMode="auto">
              <a:xfrm>
                <a:off x="5966" y="2616"/>
                <a:ext cx="124" cy="124"/>
              </a:xfrm>
              <a:custGeom>
                <a:avLst/>
                <a:gdLst>
                  <a:gd name="T0" fmla="*/ 124 w 62"/>
                  <a:gd name="T1" fmla="*/ 0 h 62"/>
                  <a:gd name="T2" fmla="*/ 0 w 62"/>
                  <a:gd name="T3" fmla="*/ 124 h 62"/>
                  <a:gd name="T4" fmla="*/ 124 w 62"/>
                  <a:gd name="T5" fmla="*/ 248 h 62"/>
                  <a:gd name="T6" fmla="*/ 124 w 62"/>
                  <a:gd name="T7" fmla="*/ 248 h 62"/>
                  <a:gd name="T8" fmla="*/ 248 w 62"/>
                  <a:gd name="T9" fmla="*/ 124 h 62"/>
                  <a:gd name="T10" fmla="*/ 124 w 62"/>
                  <a:gd name="T11" fmla="*/ 0 h 62"/>
                  <a:gd name="T12" fmla="*/ 124 w 62"/>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2">
                    <a:moveTo>
                      <a:pt x="31" y="0"/>
                    </a:moveTo>
                    <a:cubicBezTo>
                      <a:pt x="14" y="0"/>
                      <a:pt x="0" y="14"/>
                      <a:pt x="0" y="31"/>
                    </a:cubicBezTo>
                    <a:cubicBezTo>
                      <a:pt x="0" y="48"/>
                      <a:pt x="14" y="62"/>
                      <a:pt x="31" y="62"/>
                    </a:cubicBezTo>
                    <a:cubicBezTo>
                      <a:pt x="31" y="62"/>
                      <a:pt x="31" y="62"/>
                      <a:pt x="31" y="62"/>
                    </a:cubicBezTo>
                    <a:cubicBezTo>
                      <a:pt x="48" y="62"/>
                      <a:pt x="62" y="48"/>
                      <a:pt x="62" y="31"/>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256" name="Freeform 3519"/>
              <p:cNvSpPr>
                <a:spLocks/>
              </p:cNvSpPr>
              <p:nvPr userDrawn="1"/>
            </p:nvSpPr>
            <p:spPr bwMode="auto">
              <a:xfrm>
                <a:off x="6056" y="2706"/>
                <a:ext cx="138" cy="138"/>
              </a:xfrm>
              <a:custGeom>
                <a:avLst/>
                <a:gdLst>
                  <a:gd name="T0" fmla="*/ 136 w 69"/>
                  <a:gd name="T1" fmla="*/ 0 h 69"/>
                  <a:gd name="T2" fmla="*/ 0 w 69"/>
                  <a:gd name="T3" fmla="*/ 140 h 69"/>
                  <a:gd name="T4" fmla="*/ 8 w 69"/>
                  <a:gd name="T5" fmla="*/ 192 h 69"/>
                  <a:gd name="T6" fmla="*/ 72 w 69"/>
                  <a:gd name="T7" fmla="*/ 260 h 69"/>
                  <a:gd name="T8" fmla="*/ 136 w 69"/>
                  <a:gd name="T9" fmla="*/ 276 h 69"/>
                  <a:gd name="T10" fmla="*/ 136 w 69"/>
                  <a:gd name="T11" fmla="*/ 276 h 69"/>
                  <a:gd name="T12" fmla="*/ 160 w 69"/>
                  <a:gd name="T13" fmla="*/ 276 h 69"/>
                  <a:gd name="T14" fmla="*/ 272 w 69"/>
                  <a:gd name="T15" fmla="*/ 164 h 69"/>
                  <a:gd name="T16" fmla="*/ 276 w 69"/>
                  <a:gd name="T17" fmla="*/ 140 h 69"/>
                  <a:gd name="T18" fmla="*/ 256 w 69"/>
                  <a:gd name="T19" fmla="*/ 72 h 69"/>
                  <a:gd name="T20" fmla="*/ 188 w 69"/>
                  <a:gd name="T21" fmla="*/ 12 h 69"/>
                  <a:gd name="T22" fmla="*/ 136 w 69"/>
                  <a:gd name="T23" fmla="*/ 0 h 69"/>
                  <a:gd name="T24" fmla="*/ 136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4" y="0"/>
                    </a:moveTo>
                    <a:cubicBezTo>
                      <a:pt x="15" y="0"/>
                      <a:pt x="0" y="16"/>
                      <a:pt x="0" y="35"/>
                    </a:cubicBezTo>
                    <a:cubicBezTo>
                      <a:pt x="0" y="39"/>
                      <a:pt x="1" y="44"/>
                      <a:pt x="2" y="48"/>
                    </a:cubicBezTo>
                    <a:cubicBezTo>
                      <a:pt x="9" y="51"/>
                      <a:pt x="15" y="57"/>
                      <a:pt x="18" y="65"/>
                    </a:cubicBezTo>
                    <a:cubicBezTo>
                      <a:pt x="22" y="68"/>
                      <a:pt x="28" y="69"/>
                      <a:pt x="34" y="69"/>
                    </a:cubicBezTo>
                    <a:cubicBezTo>
                      <a:pt x="34" y="69"/>
                      <a:pt x="34" y="69"/>
                      <a:pt x="34" y="69"/>
                    </a:cubicBezTo>
                    <a:cubicBezTo>
                      <a:pt x="36" y="69"/>
                      <a:pt x="38" y="69"/>
                      <a:pt x="40" y="69"/>
                    </a:cubicBezTo>
                    <a:cubicBezTo>
                      <a:pt x="43" y="55"/>
                      <a:pt x="54" y="44"/>
                      <a:pt x="68" y="41"/>
                    </a:cubicBezTo>
                    <a:cubicBezTo>
                      <a:pt x="68" y="39"/>
                      <a:pt x="69" y="37"/>
                      <a:pt x="69" y="35"/>
                    </a:cubicBezTo>
                    <a:cubicBezTo>
                      <a:pt x="69" y="29"/>
                      <a:pt x="67" y="23"/>
                      <a:pt x="64" y="18"/>
                    </a:cubicBezTo>
                    <a:cubicBezTo>
                      <a:pt x="60" y="11"/>
                      <a:pt x="54" y="6"/>
                      <a:pt x="47" y="3"/>
                    </a:cubicBezTo>
                    <a:cubicBezTo>
                      <a:pt x="43" y="1"/>
                      <a:pt x="39"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257" name="Freeform 3520"/>
              <p:cNvSpPr>
                <a:spLocks/>
              </p:cNvSpPr>
              <p:nvPr userDrawn="1"/>
            </p:nvSpPr>
            <p:spPr bwMode="auto">
              <a:xfrm>
                <a:off x="6134" y="2786"/>
                <a:ext cx="152" cy="152"/>
              </a:xfrm>
              <a:custGeom>
                <a:avLst/>
                <a:gdLst>
                  <a:gd name="T0" fmla="*/ 152 w 76"/>
                  <a:gd name="T1" fmla="*/ 0 h 76"/>
                  <a:gd name="T2" fmla="*/ 116 w 76"/>
                  <a:gd name="T3" fmla="*/ 4 h 76"/>
                  <a:gd name="T4" fmla="*/ 4 w 76"/>
                  <a:gd name="T5" fmla="*/ 116 h 76"/>
                  <a:gd name="T6" fmla="*/ 0 w 76"/>
                  <a:gd name="T7" fmla="*/ 152 h 76"/>
                  <a:gd name="T8" fmla="*/ 4 w 76"/>
                  <a:gd name="T9" fmla="*/ 192 h 76"/>
                  <a:gd name="T10" fmla="*/ 128 w 76"/>
                  <a:gd name="T11" fmla="*/ 300 h 76"/>
                  <a:gd name="T12" fmla="*/ 152 w 76"/>
                  <a:gd name="T13" fmla="*/ 304 h 76"/>
                  <a:gd name="T14" fmla="*/ 152 w 76"/>
                  <a:gd name="T15" fmla="*/ 304 h 76"/>
                  <a:gd name="T16" fmla="*/ 184 w 76"/>
                  <a:gd name="T17" fmla="*/ 300 h 76"/>
                  <a:gd name="T18" fmla="*/ 300 w 76"/>
                  <a:gd name="T19" fmla="*/ 184 h 76"/>
                  <a:gd name="T20" fmla="*/ 304 w 76"/>
                  <a:gd name="T21" fmla="*/ 152 h 76"/>
                  <a:gd name="T22" fmla="*/ 304 w 76"/>
                  <a:gd name="T23" fmla="*/ 128 h 76"/>
                  <a:gd name="T24" fmla="*/ 196 w 76"/>
                  <a:gd name="T25" fmla="*/ 4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5" y="0"/>
                      <a:pt x="32" y="0"/>
                      <a:pt x="29" y="1"/>
                    </a:cubicBezTo>
                    <a:cubicBezTo>
                      <a:pt x="15" y="4"/>
                      <a:pt x="4" y="15"/>
                      <a:pt x="1" y="29"/>
                    </a:cubicBezTo>
                    <a:cubicBezTo>
                      <a:pt x="0" y="32"/>
                      <a:pt x="0" y="35"/>
                      <a:pt x="0" y="38"/>
                    </a:cubicBezTo>
                    <a:cubicBezTo>
                      <a:pt x="0" y="41"/>
                      <a:pt x="0" y="45"/>
                      <a:pt x="1" y="48"/>
                    </a:cubicBezTo>
                    <a:cubicBezTo>
                      <a:pt x="16" y="51"/>
                      <a:pt x="27" y="62"/>
                      <a:pt x="32" y="75"/>
                    </a:cubicBezTo>
                    <a:cubicBezTo>
                      <a:pt x="34" y="76"/>
                      <a:pt x="36" y="76"/>
                      <a:pt x="38" y="76"/>
                    </a:cubicBezTo>
                    <a:cubicBezTo>
                      <a:pt x="38" y="76"/>
                      <a:pt x="38" y="76"/>
                      <a:pt x="38" y="76"/>
                    </a:cubicBezTo>
                    <a:cubicBezTo>
                      <a:pt x="41" y="76"/>
                      <a:pt x="44" y="76"/>
                      <a:pt x="46" y="75"/>
                    </a:cubicBezTo>
                    <a:cubicBezTo>
                      <a:pt x="50" y="61"/>
                      <a:pt x="61" y="50"/>
                      <a:pt x="75" y="46"/>
                    </a:cubicBezTo>
                    <a:cubicBezTo>
                      <a:pt x="76" y="44"/>
                      <a:pt x="76" y="41"/>
                      <a:pt x="76" y="38"/>
                    </a:cubicBezTo>
                    <a:cubicBezTo>
                      <a:pt x="76" y="36"/>
                      <a:pt x="76" y="34"/>
                      <a:pt x="76" y="32"/>
                    </a:cubicBezTo>
                    <a:cubicBezTo>
                      <a:pt x="73" y="17"/>
                      <a:pt x="63" y="5"/>
                      <a:pt x="49" y="1"/>
                    </a:cubicBezTo>
                    <a:cubicBezTo>
                      <a:pt x="45" y="0"/>
                      <a:pt x="42"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258" name="Freeform 3521"/>
              <p:cNvSpPr>
                <a:spLocks/>
              </p:cNvSpPr>
              <p:nvPr userDrawn="1"/>
            </p:nvSpPr>
            <p:spPr bwMode="auto">
              <a:xfrm>
                <a:off x="6224" y="2876"/>
                <a:ext cx="166" cy="166"/>
              </a:xfrm>
              <a:custGeom>
                <a:avLst/>
                <a:gdLst>
                  <a:gd name="T0" fmla="*/ 164 w 83"/>
                  <a:gd name="T1" fmla="*/ 0 h 83"/>
                  <a:gd name="T2" fmla="*/ 120 w 83"/>
                  <a:gd name="T3" fmla="*/ 4 h 83"/>
                  <a:gd name="T4" fmla="*/ 4 w 83"/>
                  <a:gd name="T5" fmla="*/ 120 h 83"/>
                  <a:gd name="T6" fmla="*/ 0 w 83"/>
                  <a:gd name="T7" fmla="*/ 164 h 83"/>
                  <a:gd name="T8" fmla="*/ 0 w 83"/>
                  <a:gd name="T9" fmla="*/ 176 h 83"/>
                  <a:gd name="T10" fmla="*/ 136 w 83"/>
                  <a:gd name="T11" fmla="*/ 328 h 83"/>
                  <a:gd name="T12" fmla="*/ 160 w 83"/>
                  <a:gd name="T13" fmla="*/ 332 h 83"/>
                  <a:gd name="T14" fmla="*/ 332 w 83"/>
                  <a:gd name="T15" fmla="*/ 160 h 83"/>
                  <a:gd name="T16" fmla="*/ 328 w 83"/>
                  <a:gd name="T17" fmla="*/ 136 h 83"/>
                  <a:gd name="T18" fmla="*/ 176 w 83"/>
                  <a:gd name="T19" fmla="*/ 0 h 83"/>
                  <a:gd name="T20" fmla="*/ 164 w 83"/>
                  <a:gd name="T21" fmla="*/ 0 h 83"/>
                  <a:gd name="T22" fmla="*/ 164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1" y="0"/>
                    </a:moveTo>
                    <a:cubicBezTo>
                      <a:pt x="37" y="0"/>
                      <a:pt x="34" y="0"/>
                      <a:pt x="30" y="1"/>
                    </a:cubicBezTo>
                    <a:cubicBezTo>
                      <a:pt x="16" y="5"/>
                      <a:pt x="5" y="16"/>
                      <a:pt x="1" y="30"/>
                    </a:cubicBezTo>
                    <a:cubicBezTo>
                      <a:pt x="0" y="34"/>
                      <a:pt x="0" y="37"/>
                      <a:pt x="0" y="41"/>
                    </a:cubicBezTo>
                    <a:cubicBezTo>
                      <a:pt x="0" y="42"/>
                      <a:pt x="0" y="43"/>
                      <a:pt x="0" y="44"/>
                    </a:cubicBezTo>
                    <a:cubicBezTo>
                      <a:pt x="18" y="47"/>
                      <a:pt x="33" y="63"/>
                      <a:pt x="34" y="82"/>
                    </a:cubicBezTo>
                    <a:cubicBezTo>
                      <a:pt x="36" y="82"/>
                      <a:pt x="38" y="83"/>
                      <a:pt x="40" y="83"/>
                    </a:cubicBezTo>
                    <a:cubicBezTo>
                      <a:pt x="41" y="60"/>
                      <a:pt x="60" y="41"/>
                      <a:pt x="83" y="40"/>
                    </a:cubicBezTo>
                    <a:cubicBezTo>
                      <a:pt x="83" y="38"/>
                      <a:pt x="82" y="36"/>
                      <a:pt x="82" y="34"/>
                    </a:cubicBezTo>
                    <a:cubicBezTo>
                      <a:pt x="78" y="16"/>
                      <a:pt x="63" y="1"/>
                      <a:pt x="44" y="0"/>
                    </a:cubicBezTo>
                    <a:cubicBezTo>
                      <a:pt x="43" y="0"/>
                      <a:pt x="42"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259" name="Freeform 3522"/>
              <p:cNvSpPr>
                <a:spLocks/>
              </p:cNvSpPr>
              <p:nvPr userDrawn="1"/>
            </p:nvSpPr>
            <p:spPr bwMode="auto">
              <a:xfrm>
                <a:off x="6304" y="2956"/>
                <a:ext cx="176" cy="176"/>
              </a:xfrm>
              <a:custGeom>
                <a:avLst/>
                <a:gdLst>
                  <a:gd name="T0" fmla="*/ 176 w 88"/>
                  <a:gd name="T1" fmla="*/ 0 h 88"/>
                  <a:gd name="T2" fmla="*/ 172 w 88"/>
                  <a:gd name="T3" fmla="*/ 0 h 88"/>
                  <a:gd name="T4" fmla="*/ 0 w 88"/>
                  <a:gd name="T5" fmla="*/ 172 h 88"/>
                  <a:gd name="T6" fmla="*/ 0 w 88"/>
                  <a:gd name="T7" fmla="*/ 176 h 88"/>
                  <a:gd name="T8" fmla="*/ 0 w 88"/>
                  <a:gd name="T9" fmla="*/ 196 h 88"/>
                  <a:gd name="T10" fmla="*/ 4 w 88"/>
                  <a:gd name="T11" fmla="*/ 196 h 88"/>
                  <a:gd name="T12" fmla="*/ 4 w 88"/>
                  <a:gd name="T13" fmla="*/ 196 h 88"/>
                  <a:gd name="T14" fmla="*/ 180 w 88"/>
                  <a:gd name="T15" fmla="*/ 352 h 88"/>
                  <a:gd name="T16" fmla="*/ 180 w 88"/>
                  <a:gd name="T17" fmla="*/ 352 h 88"/>
                  <a:gd name="T18" fmla="*/ 352 w 88"/>
                  <a:gd name="T19" fmla="*/ 184 h 88"/>
                  <a:gd name="T20" fmla="*/ 352 w 88"/>
                  <a:gd name="T21" fmla="*/ 180 h 88"/>
                  <a:gd name="T22" fmla="*/ 192 w 88"/>
                  <a:gd name="T23" fmla="*/ 0 h 88"/>
                  <a:gd name="T24" fmla="*/ 176 w 88"/>
                  <a:gd name="T25" fmla="*/ 0 h 88"/>
                  <a:gd name="T26" fmla="*/ 176 w 88"/>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88">
                    <a:moveTo>
                      <a:pt x="44" y="0"/>
                    </a:moveTo>
                    <a:cubicBezTo>
                      <a:pt x="44" y="0"/>
                      <a:pt x="43" y="0"/>
                      <a:pt x="43" y="0"/>
                    </a:cubicBezTo>
                    <a:cubicBezTo>
                      <a:pt x="20" y="1"/>
                      <a:pt x="1" y="20"/>
                      <a:pt x="0" y="43"/>
                    </a:cubicBezTo>
                    <a:cubicBezTo>
                      <a:pt x="0" y="43"/>
                      <a:pt x="0" y="44"/>
                      <a:pt x="0" y="44"/>
                    </a:cubicBezTo>
                    <a:cubicBezTo>
                      <a:pt x="0" y="46"/>
                      <a:pt x="0" y="47"/>
                      <a:pt x="0" y="49"/>
                    </a:cubicBezTo>
                    <a:cubicBezTo>
                      <a:pt x="1" y="49"/>
                      <a:pt x="1" y="49"/>
                      <a:pt x="1" y="49"/>
                    </a:cubicBezTo>
                    <a:cubicBezTo>
                      <a:pt x="1" y="49"/>
                      <a:pt x="1" y="49"/>
                      <a:pt x="1" y="49"/>
                    </a:cubicBezTo>
                    <a:cubicBezTo>
                      <a:pt x="24" y="49"/>
                      <a:pt x="43" y="66"/>
                      <a:pt x="45" y="88"/>
                    </a:cubicBezTo>
                    <a:cubicBezTo>
                      <a:pt x="45" y="88"/>
                      <a:pt x="45" y="88"/>
                      <a:pt x="45" y="88"/>
                    </a:cubicBezTo>
                    <a:cubicBezTo>
                      <a:pt x="47" y="66"/>
                      <a:pt x="66" y="48"/>
                      <a:pt x="88" y="46"/>
                    </a:cubicBezTo>
                    <a:cubicBezTo>
                      <a:pt x="88" y="45"/>
                      <a:pt x="88" y="45"/>
                      <a:pt x="88" y="45"/>
                    </a:cubicBezTo>
                    <a:cubicBezTo>
                      <a:pt x="88" y="22"/>
                      <a:pt x="70" y="2"/>
                      <a:pt x="48" y="0"/>
                    </a:cubicBezTo>
                    <a:cubicBezTo>
                      <a:pt x="47" y="0"/>
                      <a:pt x="46"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260" name="Freeform 3523"/>
              <p:cNvSpPr>
                <a:spLocks/>
              </p:cNvSpPr>
              <p:nvPr userDrawn="1"/>
            </p:nvSpPr>
            <p:spPr bwMode="auto">
              <a:xfrm>
                <a:off x="6394" y="3048"/>
                <a:ext cx="188" cy="144"/>
              </a:xfrm>
              <a:custGeom>
                <a:avLst/>
                <a:gdLst>
                  <a:gd name="T0" fmla="*/ 188 w 94"/>
                  <a:gd name="T1" fmla="*/ 0 h 72"/>
                  <a:gd name="T2" fmla="*/ 172 w 94"/>
                  <a:gd name="T3" fmla="*/ 0 h 72"/>
                  <a:gd name="T4" fmla="*/ 172 w 94"/>
                  <a:gd name="T5" fmla="*/ 0 h 72"/>
                  <a:gd name="T6" fmla="*/ 0 w 94"/>
                  <a:gd name="T7" fmla="*/ 168 h 72"/>
                  <a:gd name="T8" fmla="*/ 0 w 94"/>
                  <a:gd name="T9" fmla="*/ 168 h 72"/>
                  <a:gd name="T10" fmla="*/ 172 w 94"/>
                  <a:gd name="T11" fmla="*/ 288 h 72"/>
                  <a:gd name="T12" fmla="*/ 360 w 94"/>
                  <a:gd name="T13" fmla="*/ 156 h 72"/>
                  <a:gd name="T14" fmla="*/ 360 w 94"/>
                  <a:gd name="T15" fmla="*/ 156 h 72"/>
                  <a:gd name="T16" fmla="*/ 376 w 94"/>
                  <a:gd name="T17" fmla="*/ 160 h 72"/>
                  <a:gd name="T18" fmla="*/ 364 w 94"/>
                  <a:gd name="T19" fmla="*/ 120 h 72"/>
                  <a:gd name="T20" fmla="*/ 188 w 94"/>
                  <a:gd name="T21" fmla="*/ 0 h 72"/>
                  <a:gd name="T22" fmla="*/ 188 w 9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2">
                    <a:moveTo>
                      <a:pt x="47" y="0"/>
                    </a:moveTo>
                    <a:cubicBezTo>
                      <a:pt x="46" y="0"/>
                      <a:pt x="45" y="0"/>
                      <a:pt x="43" y="0"/>
                    </a:cubicBezTo>
                    <a:cubicBezTo>
                      <a:pt x="43" y="0"/>
                      <a:pt x="43" y="0"/>
                      <a:pt x="43" y="0"/>
                    </a:cubicBezTo>
                    <a:cubicBezTo>
                      <a:pt x="21" y="2"/>
                      <a:pt x="2" y="20"/>
                      <a:pt x="0" y="42"/>
                    </a:cubicBezTo>
                    <a:cubicBezTo>
                      <a:pt x="0" y="42"/>
                      <a:pt x="0" y="42"/>
                      <a:pt x="0" y="42"/>
                    </a:cubicBezTo>
                    <a:cubicBezTo>
                      <a:pt x="19" y="43"/>
                      <a:pt x="36" y="55"/>
                      <a:pt x="43" y="72"/>
                    </a:cubicBezTo>
                    <a:cubicBezTo>
                      <a:pt x="50" y="53"/>
                      <a:pt x="68" y="39"/>
                      <a:pt x="90" y="39"/>
                    </a:cubicBezTo>
                    <a:cubicBezTo>
                      <a:pt x="90" y="39"/>
                      <a:pt x="90" y="39"/>
                      <a:pt x="90" y="39"/>
                    </a:cubicBezTo>
                    <a:cubicBezTo>
                      <a:pt x="92" y="39"/>
                      <a:pt x="93" y="40"/>
                      <a:pt x="94" y="40"/>
                    </a:cubicBezTo>
                    <a:cubicBezTo>
                      <a:pt x="94" y="36"/>
                      <a:pt x="93" y="33"/>
                      <a:pt x="91" y="30"/>
                    </a:cubicBezTo>
                    <a:cubicBezTo>
                      <a:pt x="84" y="12"/>
                      <a:pt x="6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61" name="Freeform 3524"/>
              <p:cNvSpPr>
                <a:spLocks/>
              </p:cNvSpPr>
              <p:nvPr userDrawn="1"/>
            </p:nvSpPr>
            <p:spPr bwMode="auto">
              <a:xfrm>
                <a:off x="6480" y="3126"/>
                <a:ext cx="196" cy="151"/>
              </a:xfrm>
              <a:custGeom>
                <a:avLst/>
                <a:gdLst>
                  <a:gd name="T0" fmla="*/ 188 w 98"/>
                  <a:gd name="T1" fmla="*/ 0 h 75"/>
                  <a:gd name="T2" fmla="*/ 0 w 98"/>
                  <a:gd name="T3" fmla="*/ 133 h 75"/>
                  <a:gd name="T4" fmla="*/ 12 w 98"/>
                  <a:gd name="T5" fmla="*/ 199 h 75"/>
                  <a:gd name="T6" fmla="*/ 16 w 98"/>
                  <a:gd name="T7" fmla="*/ 199 h 75"/>
                  <a:gd name="T8" fmla="*/ 16 w 98"/>
                  <a:gd name="T9" fmla="*/ 199 h 75"/>
                  <a:gd name="T10" fmla="*/ 192 w 98"/>
                  <a:gd name="T11" fmla="*/ 304 h 75"/>
                  <a:gd name="T12" fmla="*/ 380 w 98"/>
                  <a:gd name="T13" fmla="*/ 187 h 75"/>
                  <a:gd name="T14" fmla="*/ 384 w 98"/>
                  <a:gd name="T15" fmla="*/ 187 h 75"/>
                  <a:gd name="T16" fmla="*/ 392 w 98"/>
                  <a:gd name="T17" fmla="*/ 187 h 75"/>
                  <a:gd name="T18" fmla="*/ 368 w 98"/>
                  <a:gd name="T19" fmla="*/ 109 h 75"/>
                  <a:gd name="T20" fmla="*/ 204 w 98"/>
                  <a:gd name="T21" fmla="*/ 4 h 75"/>
                  <a:gd name="T22" fmla="*/ 188 w 98"/>
                  <a:gd name="T23" fmla="*/ 0 h 75"/>
                  <a:gd name="T24" fmla="*/ 188 w 98"/>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5">
                    <a:moveTo>
                      <a:pt x="47" y="0"/>
                    </a:moveTo>
                    <a:cubicBezTo>
                      <a:pt x="25" y="0"/>
                      <a:pt x="7" y="14"/>
                      <a:pt x="0" y="33"/>
                    </a:cubicBezTo>
                    <a:cubicBezTo>
                      <a:pt x="2" y="38"/>
                      <a:pt x="3" y="43"/>
                      <a:pt x="3" y="49"/>
                    </a:cubicBezTo>
                    <a:cubicBezTo>
                      <a:pt x="3" y="49"/>
                      <a:pt x="4" y="49"/>
                      <a:pt x="4" y="49"/>
                    </a:cubicBezTo>
                    <a:cubicBezTo>
                      <a:pt x="4" y="49"/>
                      <a:pt x="4" y="49"/>
                      <a:pt x="4" y="49"/>
                    </a:cubicBezTo>
                    <a:cubicBezTo>
                      <a:pt x="23" y="49"/>
                      <a:pt x="40" y="59"/>
                      <a:pt x="48" y="75"/>
                    </a:cubicBezTo>
                    <a:cubicBezTo>
                      <a:pt x="57" y="58"/>
                      <a:pt x="75" y="46"/>
                      <a:pt x="95" y="46"/>
                    </a:cubicBezTo>
                    <a:cubicBezTo>
                      <a:pt x="96" y="46"/>
                      <a:pt x="96" y="46"/>
                      <a:pt x="96" y="46"/>
                    </a:cubicBezTo>
                    <a:cubicBezTo>
                      <a:pt x="96" y="46"/>
                      <a:pt x="97" y="46"/>
                      <a:pt x="98" y="46"/>
                    </a:cubicBezTo>
                    <a:cubicBezTo>
                      <a:pt x="97" y="39"/>
                      <a:pt x="95" y="33"/>
                      <a:pt x="92" y="27"/>
                    </a:cubicBezTo>
                    <a:cubicBezTo>
                      <a:pt x="84" y="12"/>
                      <a:pt x="69" y="2"/>
                      <a:pt x="51" y="1"/>
                    </a:cubicBezTo>
                    <a:cubicBezTo>
                      <a:pt x="50" y="1"/>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62" name="Freeform 3525"/>
              <p:cNvSpPr>
                <a:spLocks/>
              </p:cNvSpPr>
              <p:nvPr userDrawn="1"/>
            </p:nvSpPr>
            <p:spPr bwMode="auto">
              <a:xfrm>
                <a:off x="6576" y="3218"/>
                <a:ext cx="198" cy="135"/>
              </a:xfrm>
              <a:custGeom>
                <a:avLst/>
                <a:gdLst>
                  <a:gd name="T0" fmla="*/ 188 w 99"/>
                  <a:gd name="T1" fmla="*/ 0 h 67"/>
                  <a:gd name="T2" fmla="*/ 0 w 99"/>
                  <a:gd name="T3" fmla="*/ 117 h 67"/>
                  <a:gd name="T4" fmla="*/ 24 w 99"/>
                  <a:gd name="T5" fmla="*/ 179 h 67"/>
                  <a:gd name="T6" fmla="*/ 172 w 99"/>
                  <a:gd name="T7" fmla="*/ 272 h 67"/>
                  <a:gd name="T8" fmla="*/ 360 w 99"/>
                  <a:gd name="T9" fmla="*/ 167 h 67"/>
                  <a:gd name="T10" fmla="*/ 364 w 99"/>
                  <a:gd name="T11" fmla="*/ 167 h 67"/>
                  <a:gd name="T12" fmla="*/ 396 w 99"/>
                  <a:gd name="T13" fmla="*/ 167 h 67"/>
                  <a:gd name="T14" fmla="*/ 368 w 99"/>
                  <a:gd name="T15" fmla="*/ 97 h 67"/>
                  <a:gd name="T16" fmla="*/ 200 w 99"/>
                  <a:gd name="T17" fmla="*/ 0 h 67"/>
                  <a:gd name="T18" fmla="*/ 192 w 99"/>
                  <a:gd name="T19" fmla="*/ 0 h 67"/>
                  <a:gd name="T20" fmla="*/ 188 w 99"/>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67">
                    <a:moveTo>
                      <a:pt x="47" y="0"/>
                    </a:moveTo>
                    <a:cubicBezTo>
                      <a:pt x="27" y="0"/>
                      <a:pt x="9" y="12"/>
                      <a:pt x="0" y="29"/>
                    </a:cubicBezTo>
                    <a:cubicBezTo>
                      <a:pt x="3" y="33"/>
                      <a:pt x="5" y="39"/>
                      <a:pt x="6" y="44"/>
                    </a:cubicBezTo>
                    <a:cubicBezTo>
                      <a:pt x="21" y="46"/>
                      <a:pt x="35" y="55"/>
                      <a:pt x="43" y="67"/>
                    </a:cubicBezTo>
                    <a:cubicBezTo>
                      <a:pt x="53" y="51"/>
                      <a:pt x="70" y="41"/>
                      <a:pt x="90" y="41"/>
                    </a:cubicBezTo>
                    <a:cubicBezTo>
                      <a:pt x="90" y="41"/>
                      <a:pt x="90" y="41"/>
                      <a:pt x="91" y="41"/>
                    </a:cubicBezTo>
                    <a:cubicBezTo>
                      <a:pt x="94" y="41"/>
                      <a:pt x="96" y="41"/>
                      <a:pt x="99" y="41"/>
                    </a:cubicBezTo>
                    <a:cubicBezTo>
                      <a:pt x="98" y="35"/>
                      <a:pt x="95" y="29"/>
                      <a:pt x="92" y="24"/>
                    </a:cubicBezTo>
                    <a:cubicBezTo>
                      <a:pt x="83" y="10"/>
                      <a:pt x="67" y="1"/>
                      <a:pt x="50" y="0"/>
                    </a:cubicBezTo>
                    <a:cubicBezTo>
                      <a:pt x="49" y="0"/>
                      <a:pt x="48" y="0"/>
                      <a:pt x="48" y="0"/>
                    </a:cubicBezTo>
                    <a:cubicBezTo>
                      <a:pt x="48" y="0"/>
                      <a:pt x="48" y="0"/>
                      <a:pt x="47" y="0"/>
                    </a:cubicBezTo>
                  </a:path>
                </a:pathLst>
              </a:custGeom>
              <a:solidFill>
                <a:srgbClr val="E8E8E8"/>
              </a:solidFill>
              <a:ln w="9525">
                <a:solidFill>
                  <a:srgbClr val="E8E8E8"/>
                </a:solidFill>
                <a:round/>
                <a:headEnd/>
                <a:tailEnd/>
              </a:ln>
            </p:spPr>
            <p:txBody>
              <a:bodyPr/>
              <a:lstStyle/>
              <a:p>
                <a:endParaRPr lang="en-GB" dirty="0"/>
              </a:p>
            </p:txBody>
          </p:sp>
          <p:sp>
            <p:nvSpPr>
              <p:cNvPr id="1263" name="Freeform 3526"/>
              <p:cNvSpPr>
                <a:spLocks/>
              </p:cNvSpPr>
              <p:nvPr userDrawn="1"/>
            </p:nvSpPr>
            <p:spPr bwMode="auto">
              <a:xfrm>
                <a:off x="6662" y="3301"/>
                <a:ext cx="204" cy="140"/>
              </a:xfrm>
              <a:custGeom>
                <a:avLst/>
                <a:gdLst>
                  <a:gd name="T0" fmla="*/ 188 w 102"/>
                  <a:gd name="T1" fmla="*/ 0 h 70"/>
                  <a:gd name="T2" fmla="*/ 0 w 102"/>
                  <a:gd name="T3" fmla="*/ 104 h 70"/>
                  <a:gd name="T4" fmla="*/ 32 w 102"/>
                  <a:gd name="T5" fmla="*/ 192 h 70"/>
                  <a:gd name="T6" fmla="*/ 196 w 102"/>
                  <a:gd name="T7" fmla="*/ 280 h 70"/>
                  <a:gd name="T8" fmla="*/ 384 w 102"/>
                  <a:gd name="T9" fmla="*/ 184 h 70"/>
                  <a:gd name="T10" fmla="*/ 384 w 102"/>
                  <a:gd name="T11" fmla="*/ 184 h 70"/>
                  <a:gd name="T12" fmla="*/ 408 w 102"/>
                  <a:gd name="T13" fmla="*/ 184 h 70"/>
                  <a:gd name="T14" fmla="*/ 368 w 102"/>
                  <a:gd name="T15" fmla="*/ 88 h 70"/>
                  <a:gd name="T16" fmla="*/ 224 w 102"/>
                  <a:gd name="T17" fmla="*/ 0 h 70"/>
                  <a:gd name="T18" fmla="*/ 192 w 102"/>
                  <a:gd name="T19" fmla="*/ 0 h 70"/>
                  <a:gd name="T20" fmla="*/ 188 w 102"/>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70">
                    <a:moveTo>
                      <a:pt x="47" y="0"/>
                    </a:moveTo>
                    <a:cubicBezTo>
                      <a:pt x="27" y="0"/>
                      <a:pt x="10" y="10"/>
                      <a:pt x="0" y="26"/>
                    </a:cubicBezTo>
                    <a:cubicBezTo>
                      <a:pt x="4" y="33"/>
                      <a:pt x="7" y="40"/>
                      <a:pt x="8" y="48"/>
                    </a:cubicBezTo>
                    <a:cubicBezTo>
                      <a:pt x="25" y="49"/>
                      <a:pt x="39" y="58"/>
                      <a:pt x="49" y="70"/>
                    </a:cubicBezTo>
                    <a:cubicBezTo>
                      <a:pt x="59" y="56"/>
                      <a:pt x="76" y="46"/>
                      <a:pt x="96" y="46"/>
                    </a:cubicBezTo>
                    <a:cubicBezTo>
                      <a:pt x="96" y="46"/>
                      <a:pt x="96" y="46"/>
                      <a:pt x="96" y="46"/>
                    </a:cubicBezTo>
                    <a:cubicBezTo>
                      <a:pt x="98" y="46"/>
                      <a:pt x="100" y="46"/>
                      <a:pt x="102" y="46"/>
                    </a:cubicBezTo>
                    <a:cubicBezTo>
                      <a:pt x="101" y="37"/>
                      <a:pt x="97" y="29"/>
                      <a:pt x="92" y="22"/>
                    </a:cubicBezTo>
                    <a:cubicBezTo>
                      <a:pt x="83" y="11"/>
                      <a:pt x="71" y="3"/>
                      <a:pt x="56" y="0"/>
                    </a:cubicBezTo>
                    <a:cubicBezTo>
                      <a:pt x="53" y="0"/>
                      <a:pt x="51" y="0"/>
                      <a:pt x="48"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64" name="Freeform 3527"/>
              <p:cNvSpPr>
                <a:spLocks noEditPoints="1"/>
              </p:cNvSpPr>
              <p:nvPr userDrawn="1"/>
            </p:nvSpPr>
            <p:spPr bwMode="auto">
              <a:xfrm>
                <a:off x="6760" y="3393"/>
                <a:ext cx="204" cy="200"/>
              </a:xfrm>
              <a:custGeom>
                <a:avLst/>
                <a:gdLst>
                  <a:gd name="T0" fmla="*/ 176 w 102"/>
                  <a:gd name="T1" fmla="*/ 400 h 100"/>
                  <a:gd name="T2" fmla="*/ 344 w 102"/>
                  <a:gd name="T3" fmla="*/ 400 h 100"/>
                  <a:gd name="T4" fmla="*/ 344 w 102"/>
                  <a:gd name="T5" fmla="*/ 400 h 100"/>
                  <a:gd name="T6" fmla="*/ 224 w 102"/>
                  <a:gd name="T7" fmla="*/ 400 h 100"/>
                  <a:gd name="T8" fmla="*/ 224 w 102"/>
                  <a:gd name="T9" fmla="*/ 400 h 100"/>
                  <a:gd name="T10" fmla="*/ 176 w 102"/>
                  <a:gd name="T11" fmla="*/ 400 h 100"/>
                  <a:gd name="T12" fmla="*/ 188 w 102"/>
                  <a:gd name="T13" fmla="*/ 0 h 100"/>
                  <a:gd name="T14" fmla="*/ 0 w 102"/>
                  <a:gd name="T15" fmla="*/ 96 h 100"/>
                  <a:gd name="T16" fmla="*/ 36 w 102"/>
                  <a:gd name="T17" fmla="*/ 176 h 100"/>
                  <a:gd name="T18" fmla="*/ 168 w 102"/>
                  <a:gd name="T19" fmla="*/ 256 h 100"/>
                  <a:gd name="T20" fmla="*/ 356 w 102"/>
                  <a:gd name="T21" fmla="*/ 164 h 100"/>
                  <a:gd name="T22" fmla="*/ 360 w 102"/>
                  <a:gd name="T23" fmla="*/ 164 h 100"/>
                  <a:gd name="T24" fmla="*/ 408 w 102"/>
                  <a:gd name="T25" fmla="*/ 168 h 100"/>
                  <a:gd name="T26" fmla="*/ 364 w 102"/>
                  <a:gd name="T27" fmla="*/ 84 h 100"/>
                  <a:gd name="T28" fmla="*/ 212 w 102"/>
                  <a:gd name="T29" fmla="*/ 0 h 100"/>
                  <a:gd name="T30" fmla="*/ 188 w 102"/>
                  <a:gd name="T31" fmla="*/ 0 h 100"/>
                  <a:gd name="T32" fmla="*/ 188 w 102"/>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100">
                    <a:moveTo>
                      <a:pt x="44" y="100"/>
                    </a:moveTo>
                    <a:cubicBezTo>
                      <a:pt x="86" y="100"/>
                      <a:pt x="86" y="100"/>
                      <a:pt x="86" y="100"/>
                    </a:cubicBezTo>
                    <a:cubicBezTo>
                      <a:pt x="86" y="100"/>
                      <a:pt x="86" y="100"/>
                      <a:pt x="86" y="100"/>
                    </a:cubicBezTo>
                    <a:cubicBezTo>
                      <a:pt x="56" y="100"/>
                      <a:pt x="56" y="100"/>
                      <a:pt x="56" y="100"/>
                    </a:cubicBezTo>
                    <a:cubicBezTo>
                      <a:pt x="56" y="100"/>
                      <a:pt x="56" y="100"/>
                      <a:pt x="56" y="100"/>
                    </a:cubicBezTo>
                    <a:cubicBezTo>
                      <a:pt x="44" y="100"/>
                      <a:pt x="44" y="100"/>
                      <a:pt x="44" y="100"/>
                    </a:cubicBezTo>
                    <a:moveTo>
                      <a:pt x="47" y="0"/>
                    </a:moveTo>
                    <a:cubicBezTo>
                      <a:pt x="27" y="0"/>
                      <a:pt x="10" y="10"/>
                      <a:pt x="0" y="24"/>
                    </a:cubicBezTo>
                    <a:cubicBezTo>
                      <a:pt x="4" y="30"/>
                      <a:pt x="7" y="37"/>
                      <a:pt x="9" y="44"/>
                    </a:cubicBezTo>
                    <a:cubicBezTo>
                      <a:pt x="22" y="47"/>
                      <a:pt x="34" y="54"/>
                      <a:pt x="42" y="64"/>
                    </a:cubicBezTo>
                    <a:cubicBezTo>
                      <a:pt x="53" y="50"/>
                      <a:pt x="70" y="41"/>
                      <a:pt x="89" y="41"/>
                    </a:cubicBezTo>
                    <a:cubicBezTo>
                      <a:pt x="90" y="41"/>
                      <a:pt x="90" y="41"/>
                      <a:pt x="90" y="41"/>
                    </a:cubicBezTo>
                    <a:cubicBezTo>
                      <a:pt x="94" y="41"/>
                      <a:pt x="98" y="41"/>
                      <a:pt x="102" y="42"/>
                    </a:cubicBezTo>
                    <a:cubicBezTo>
                      <a:pt x="100" y="34"/>
                      <a:pt x="96" y="27"/>
                      <a:pt x="91" y="21"/>
                    </a:cubicBezTo>
                    <a:cubicBezTo>
                      <a:pt x="82" y="10"/>
                      <a:pt x="68" y="2"/>
                      <a:pt x="53" y="0"/>
                    </a:cubicBezTo>
                    <a:cubicBezTo>
                      <a:pt x="51" y="0"/>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65" name="Freeform 3528"/>
              <p:cNvSpPr>
                <a:spLocks/>
              </p:cNvSpPr>
              <p:nvPr userDrawn="1"/>
            </p:nvSpPr>
            <p:spPr bwMode="auto">
              <a:xfrm>
                <a:off x="6844" y="3475"/>
                <a:ext cx="216" cy="118"/>
              </a:xfrm>
              <a:custGeom>
                <a:avLst/>
                <a:gdLst>
                  <a:gd name="T0" fmla="*/ 188 w 108"/>
                  <a:gd name="T1" fmla="*/ 0 h 59"/>
                  <a:gd name="T2" fmla="*/ 0 w 108"/>
                  <a:gd name="T3" fmla="*/ 92 h 59"/>
                  <a:gd name="T4" fmla="*/ 56 w 108"/>
                  <a:gd name="T5" fmla="*/ 236 h 59"/>
                  <a:gd name="T6" fmla="*/ 176 w 108"/>
                  <a:gd name="T7" fmla="*/ 236 h 59"/>
                  <a:gd name="T8" fmla="*/ 212 w 108"/>
                  <a:gd name="T9" fmla="*/ 236 h 59"/>
                  <a:gd name="T10" fmla="*/ 308 w 108"/>
                  <a:gd name="T11" fmla="*/ 236 h 59"/>
                  <a:gd name="T12" fmla="*/ 432 w 108"/>
                  <a:gd name="T13" fmla="*/ 236 h 59"/>
                  <a:gd name="T14" fmla="*/ 368 w 108"/>
                  <a:gd name="T15" fmla="*/ 76 h 59"/>
                  <a:gd name="T16" fmla="*/ 240 w 108"/>
                  <a:gd name="T17" fmla="*/ 4 h 59"/>
                  <a:gd name="T18" fmla="*/ 192 w 108"/>
                  <a:gd name="T19" fmla="*/ 0 h 59"/>
                  <a:gd name="T20" fmla="*/ 188 w 10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 h="59">
                    <a:moveTo>
                      <a:pt x="47" y="0"/>
                    </a:moveTo>
                    <a:cubicBezTo>
                      <a:pt x="28" y="0"/>
                      <a:pt x="11" y="9"/>
                      <a:pt x="0" y="23"/>
                    </a:cubicBezTo>
                    <a:cubicBezTo>
                      <a:pt x="9" y="33"/>
                      <a:pt x="14" y="45"/>
                      <a:pt x="14" y="59"/>
                    </a:cubicBezTo>
                    <a:cubicBezTo>
                      <a:pt x="44" y="59"/>
                      <a:pt x="44" y="59"/>
                      <a:pt x="44" y="59"/>
                    </a:cubicBezTo>
                    <a:cubicBezTo>
                      <a:pt x="53" y="59"/>
                      <a:pt x="53" y="59"/>
                      <a:pt x="53" y="59"/>
                    </a:cubicBezTo>
                    <a:cubicBezTo>
                      <a:pt x="77" y="59"/>
                      <a:pt x="77" y="59"/>
                      <a:pt x="77" y="59"/>
                    </a:cubicBezTo>
                    <a:cubicBezTo>
                      <a:pt x="108" y="59"/>
                      <a:pt x="108" y="59"/>
                      <a:pt x="108" y="59"/>
                    </a:cubicBezTo>
                    <a:cubicBezTo>
                      <a:pt x="107" y="44"/>
                      <a:pt x="101" y="30"/>
                      <a:pt x="92" y="19"/>
                    </a:cubicBezTo>
                    <a:cubicBezTo>
                      <a:pt x="84" y="10"/>
                      <a:pt x="73" y="4"/>
                      <a:pt x="60" y="1"/>
                    </a:cubicBezTo>
                    <a:cubicBezTo>
                      <a:pt x="56" y="0"/>
                      <a:pt x="52" y="0"/>
                      <a:pt x="48" y="0"/>
                    </a:cubicBezTo>
                    <a:cubicBezTo>
                      <a:pt x="48" y="0"/>
                      <a:pt x="48" y="0"/>
                      <a:pt x="47" y="0"/>
                    </a:cubicBezTo>
                  </a:path>
                </a:pathLst>
              </a:custGeom>
              <a:solidFill>
                <a:srgbClr val="E8E8E8"/>
              </a:solidFill>
              <a:ln w="9525">
                <a:solidFill>
                  <a:srgbClr val="E8E8E8"/>
                </a:solidFill>
                <a:round/>
                <a:headEnd/>
                <a:tailEnd/>
              </a:ln>
            </p:spPr>
            <p:txBody>
              <a:bodyPr/>
              <a:lstStyle/>
              <a:p>
                <a:endParaRPr lang="en-GB" dirty="0"/>
              </a:p>
            </p:txBody>
          </p:sp>
          <p:sp>
            <p:nvSpPr>
              <p:cNvPr id="1266" name="Freeform 3529"/>
              <p:cNvSpPr>
                <a:spLocks/>
              </p:cNvSpPr>
              <p:nvPr userDrawn="1"/>
            </p:nvSpPr>
            <p:spPr bwMode="auto">
              <a:xfrm>
                <a:off x="4930" y="1768"/>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3"/>
                      <a:pt x="1" y="3"/>
                      <a:pt x="2" y="3"/>
                    </a:cubicBezTo>
                    <a:cubicBezTo>
                      <a:pt x="2" y="3"/>
                      <a:pt x="2" y="3"/>
                      <a:pt x="2" y="3"/>
                    </a:cubicBezTo>
                    <a:cubicBezTo>
                      <a:pt x="3" y="3"/>
                      <a:pt x="4" y="3"/>
                      <a:pt x="4" y="1"/>
                    </a:cubicBezTo>
                    <a:cubicBezTo>
                      <a:pt x="4" y="0"/>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267" name="Oval 3530"/>
              <p:cNvSpPr>
                <a:spLocks noChangeArrowheads="1"/>
              </p:cNvSpPr>
              <p:nvPr userDrawn="1"/>
            </p:nvSpPr>
            <p:spPr bwMode="auto">
              <a:xfrm>
                <a:off x="5024" y="1850"/>
                <a:ext cx="12" cy="14"/>
              </a:xfrm>
              <a:prstGeom prst="ellipse">
                <a:avLst/>
              </a:prstGeom>
              <a:solidFill>
                <a:srgbClr val="E8E8E8"/>
              </a:solidFill>
              <a:ln w="9525">
                <a:solidFill>
                  <a:srgbClr val="E8E8E8"/>
                </a:solidFill>
                <a:round/>
                <a:headEnd/>
                <a:tailEnd/>
              </a:ln>
            </p:spPr>
            <p:txBody>
              <a:bodyPr/>
              <a:lstStyle/>
              <a:p>
                <a:endParaRPr lang="en-GB" dirty="0"/>
              </a:p>
            </p:txBody>
          </p:sp>
          <p:sp>
            <p:nvSpPr>
              <p:cNvPr id="1268" name="Freeform 3531"/>
              <p:cNvSpPr>
                <a:spLocks/>
              </p:cNvSpPr>
              <p:nvPr userDrawn="1"/>
            </p:nvSpPr>
            <p:spPr bwMode="auto">
              <a:xfrm>
                <a:off x="5106" y="1945"/>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269" name="Freeform 3532"/>
              <p:cNvSpPr>
                <a:spLocks/>
              </p:cNvSpPr>
              <p:nvPr userDrawn="1"/>
            </p:nvSpPr>
            <p:spPr bwMode="auto">
              <a:xfrm>
                <a:off x="5198" y="2027"/>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1"/>
                      <a:pt x="3" y="15"/>
                      <a:pt x="7" y="15"/>
                    </a:cubicBezTo>
                    <a:cubicBezTo>
                      <a:pt x="7" y="15"/>
                      <a:pt x="7" y="15"/>
                      <a:pt x="7" y="15"/>
                    </a:cubicBezTo>
                    <a:cubicBezTo>
                      <a:pt x="12" y="15"/>
                      <a:pt x="15" y="11"/>
                      <a:pt x="15" y="7"/>
                    </a:cubicBezTo>
                    <a:cubicBezTo>
                      <a:pt x="15" y="3"/>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270" name="Freeform 3533"/>
              <p:cNvSpPr>
                <a:spLocks/>
              </p:cNvSpPr>
              <p:nvPr userDrawn="1"/>
            </p:nvSpPr>
            <p:spPr bwMode="auto">
              <a:xfrm>
                <a:off x="5278" y="2117"/>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1"/>
                    </a:cubicBezTo>
                    <a:cubicBezTo>
                      <a:pt x="0" y="16"/>
                      <a:pt x="5" y="21"/>
                      <a:pt x="10" y="21"/>
                    </a:cubicBezTo>
                    <a:cubicBezTo>
                      <a:pt x="10" y="21"/>
                      <a:pt x="10" y="21"/>
                      <a:pt x="10" y="21"/>
                    </a:cubicBezTo>
                    <a:cubicBezTo>
                      <a:pt x="16" y="21"/>
                      <a:pt x="20" y="16"/>
                      <a:pt x="20" y="11"/>
                    </a:cubicBezTo>
                    <a:cubicBezTo>
                      <a:pt x="20"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271" name="Freeform 3534"/>
              <p:cNvSpPr>
                <a:spLocks/>
              </p:cNvSpPr>
              <p:nvPr userDrawn="1"/>
            </p:nvSpPr>
            <p:spPr bwMode="auto">
              <a:xfrm>
                <a:off x="5370" y="2199"/>
                <a:ext cx="50" cy="52"/>
              </a:xfrm>
              <a:custGeom>
                <a:avLst/>
                <a:gdLst>
                  <a:gd name="T0" fmla="*/ 48 w 25"/>
                  <a:gd name="T1" fmla="*/ 0 h 26"/>
                  <a:gd name="T2" fmla="*/ 0 w 25"/>
                  <a:gd name="T3" fmla="*/ 52 h 26"/>
                  <a:gd name="T4" fmla="*/ 48 w 25"/>
                  <a:gd name="T5" fmla="*/ 104 h 26"/>
                  <a:gd name="T6" fmla="*/ 48 w 25"/>
                  <a:gd name="T7" fmla="*/ 104 h 26"/>
                  <a:gd name="T8" fmla="*/ 100 w 25"/>
                  <a:gd name="T9" fmla="*/ 52 h 26"/>
                  <a:gd name="T10" fmla="*/ 48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5" y="0"/>
                      <a:pt x="0" y="6"/>
                      <a:pt x="0" y="13"/>
                    </a:cubicBezTo>
                    <a:cubicBezTo>
                      <a:pt x="0" y="20"/>
                      <a:pt x="5" y="26"/>
                      <a:pt x="12" y="26"/>
                    </a:cubicBezTo>
                    <a:cubicBezTo>
                      <a:pt x="12" y="26"/>
                      <a:pt x="12" y="26"/>
                      <a:pt x="12" y="26"/>
                    </a:cubicBezTo>
                    <a:cubicBezTo>
                      <a:pt x="19" y="26"/>
                      <a:pt x="25" y="20"/>
                      <a:pt x="25" y="13"/>
                    </a:cubicBezTo>
                    <a:cubicBezTo>
                      <a:pt x="25" y="6"/>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272" name="Freeform 3535"/>
              <p:cNvSpPr>
                <a:spLocks/>
              </p:cNvSpPr>
              <p:nvPr userDrawn="1"/>
            </p:nvSpPr>
            <p:spPr bwMode="auto">
              <a:xfrm>
                <a:off x="5450" y="2279"/>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273" name="Freeform 3536"/>
              <p:cNvSpPr>
                <a:spLocks/>
              </p:cNvSpPr>
              <p:nvPr userDrawn="1"/>
            </p:nvSpPr>
            <p:spPr bwMode="auto">
              <a:xfrm>
                <a:off x="5540" y="2371"/>
                <a:ext cx="74" cy="74"/>
              </a:xfrm>
              <a:custGeom>
                <a:avLst/>
                <a:gdLst>
                  <a:gd name="T0" fmla="*/ 76 w 37"/>
                  <a:gd name="T1" fmla="*/ 0 h 37"/>
                  <a:gd name="T2" fmla="*/ 0 w 37"/>
                  <a:gd name="T3" fmla="*/ 72 h 37"/>
                  <a:gd name="T4" fmla="*/ 72 w 37"/>
                  <a:gd name="T5" fmla="*/ 148 h 37"/>
                  <a:gd name="T6" fmla="*/ 76 w 37"/>
                  <a:gd name="T7" fmla="*/ 148 h 37"/>
                  <a:gd name="T8" fmla="*/ 148 w 37"/>
                  <a:gd name="T9" fmla="*/ 72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8" y="0"/>
                      <a:pt x="0" y="8"/>
                      <a:pt x="0" y="18"/>
                    </a:cubicBezTo>
                    <a:cubicBezTo>
                      <a:pt x="0" y="28"/>
                      <a:pt x="8" y="37"/>
                      <a:pt x="18" y="37"/>
                    </a:cubicBezTo>
                    <a:cubicBezTo>
                      <a:pt x="19" y="37"/>
                      <a:pt x="19" y="37"/>
                      <a:pt x="19" y="37"/>
                    </a:cubicBezTo>
                    <a:cubicBezTo>
                      <a:pt x="29" y="37"/>
                      <a:pt x="37" y="29"/>
                      <a:pt x="37" y="18"/>
                    </a:cubicBezTo>
                    <a:cubicBezTo>
                      <a:pt x="37"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274" name="Freeform 3537"/>
              <p:cNvSpPr>
                <a:spLocks/>
              </p:cNvSpPr>
              <p:nvPr userDrawn="1"/>
            </p:nvSpPr>
            <p:spPr bwMode="auto">
              <a:xfrm>
                <a:off x="5620" y="2451"/>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1"/>
                    </a:cubicBezTo>
                    <a:cubicBezTo>
                      <a:pt x="0" y="33"/>
                      <a:pt x="10" y="43"/>
                      <a:pt x="21" y="43"/>
                    </a:cubicBezTo>
                    <a:cubicBezTo>
                      <a:pt x="21" y="43"/>
                      <a:pt x="21" y="43"/>
                      <a:pt x="21" y="43"/>
                    </a:cubicBezTo>
                    <a:cubicBezTo>
                      <a:pt x="33" y="43"/>
                      <a:pt x="43" y="33"/>
                      <a:pt x="43" y="21"/>
                    </a:cubicBezTo>
                    <a:cubicBezTo>
                      <a:pt x="43" y="10"/>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275" name="Freeform 3538"/>
              <p:cNvSpPr>
                <a:spLocks/>
              </p:cNvSpPr>
              <p:nvPr userDrawn="1"/>
            </p:nvSpPr>
            <p:spPr bwMode="auto">
              <a:xfrm>
                <a:off x="5710" y="2541"/>
                <a:ext cx="98" cy="101"/>
              </a:xfrm>
              <a:custGeom>
                <a:avLst/>
                <a:gdLst>
                  <a:gd name="T0" fmla="*/ 100 w 49"/>
                  <a:gd name="T1" fmla="*/ 0 h 50"/>
                  <a:gd name="T2" fmla="*/ 0 w 49"/>
                  <a:gd name="T3" fmla="*/ 103 h 50"/>
                  <a:gd name="T4" fmla="*/ 100 w 49"/>
                  <a:gd name="T5" fmla="*/ 204 h 50"/>
                  <a:gd name="T6" fmla="*/ 100 w 49"/>
                  <a:gd name="T7" fmla="*/ 204 h 50"/>
                  <a:gd name="T8" fmla="*/ 196 w 49"/>
                  <a:gd name="T9" fmla="*/ 103 h 50"/>
                  <a:gd name="T10" fmla="*/ 100 w 49"/>
                  <a:gd name="T11" fmla="*/ 0 h 50"/>
                  <a:gd name="T12" fmla="*/ 100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5" y="0"/>
                    </a:moveTo>
                    <a:cubicBezTo>
                      <a:pt x="11" y="0"/>
                      <a:pt x="0" y="11"/>
                      <a:pt x="0" y="25"/>
                    </a:cubicBezTo>
                    <a:cubicBezTo>
                      <a:pt x="0" y="38"/>
                      <a:pt x="11" y="50"/>
                      <a:pt x="25" y="50"/>
                    </a:cubicBezTo>
                    <a:cubicBezTo>
                      <a:pt x="25" y="50"/>
                      <a:pt x="25" y="50"/>
                      <a:pt x="25" y="50"/>
                    </a:cubicBezTo>
                    <a:cubicBezTo>
                      <a:pt x="38" y="50"/>
                      <a:pt x="49" y="38"/>
                      <a:pt x="49" y="25"/>
                    </a:cubicBezTo>
                    <a:cubicBezTo>
                      <a:pt x="49" y="12"/>
                      <a:pt x="38"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276" name="Freeform 3539"/>
              <p:cNvSpPr>
                <a:spLocks/>
              </p:cNvSpPr>
              <p:nvPr userDrawn="1"/>
            </p:nvSpPr>
            <p:spPr bwMode="auto">
              <a:xfrm>
                <a:off x="5790" y="2622"/>
                <a:ext cx="112" cy="112"/>
              </a:xfrm>
              <a:custGeom>
                <a:avLst/>
                <a:gdLst>
                  <a:gd name="T0" fmla="*/ 112 w 56"/>
                  <a:gd name="T1" fmla="*/ 0 h 56"/>
                  <a:gd name="T2" fmla="*/ 0 w 56"/>
                  <a:gd name="T3" fmla="*/ 112 h 56"/>
                  <a:gd name="T4" fmla="*/ 108 w 56"/>
                  <a:gd name="T5" fmla="*/ 224 h 56"/>
                  <a:gd name="T6" fmla="*/ 112 w 56"/>
                  <a:gd name="T7" fmla="*/ 224 h 56"/>
                  <a:gd name="T8" fmla="*/ 220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7" y="56"/>
                    </a:cubicBezTo>
                    <a:cubicBezTo>
                      <a:pt x="27" y="56"/>
                      <a:pt x="28" y="56"/>
                      <a:pt x="28" y="56"/>
                    </a:cubicBezTo>
                    <a:cubicBezTo>
                      <a:pt x="43" y="56"/>
                      <a:pt x="55" y="44"/>
                      <a:pt x="55" y="28"/>
                    </a:cubicBezTo>
                    <a:cubicBezTo>
                      <a:pt x="56" y="12"/>
                      <a:pt x="43"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277" name="Freeform 3540"/>
              <p:cNvSpPr>
                <a:spLocks/>
              </p:cNvSpPr>
              <p:nvPr userDrawn="1"/>
            </p:nvSpPr>
            <p:spPr bwMode="auto">
              <a:xfrm>
                <a:off x="5880" y="2712"/>
                <a:ext cx="124" cy="126"/>
              </a:xfrm>
              <a:custGeom>
                <a:avLst/>
                <a:gdLst>
                  <a:gd name="T0" fmla="*/ 124 w 62"/>
                  <a:gd name="T1" fmla="*/ 0 h 63"/>
                  <a:gd name="T2" fmla="*/ 0 w 62"/>
                  <a:gd name="T3" fmla="*/ 124 h 63"/>
                  <a:gd name="T4" fmla="*/ 124 w 62"/>
                  <a:gd name="T5" fmla="*/ 252 h 63"/>
                  <a:gd name="T6" fmla="*/ 124 w 62"/>
                  <a:gd name="T7" fmla="*/ 252 h 63"/>
                  <a:gd name="T8" fmla="*/ 168 w 62"/>
                  <a:gd name="T9" fmla="*/ 240 h 63"/>
                  <a:gd name="T10" fmla="*/ 240 w 62"/>
                  <a:gd name="T11" fmla="*/ 172 h 63"/>
                  <a:gd name="T12" fmla="*/ 248 w 62"/>
                  <a:gd name="T13" fmla="*/ 128 h 63"/>
                  <a:gd name="T14" fmla="*/ 124 w 62"/>
                  <a:gd name="T15" fmla="*/ 0 h 63"/>
                  <a:gd name="T16" fmla="*/ 124 w 6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31" y="0"/>
                    </a:moveTo>
                    <a:cubicBezTo>
                      <a:pt x="14" y="0"/>
                      <a:pt x="0" y="14"/>
                      <a:pt x="0" y="31"/>
                    </a:cubicBezTo>
                    <a:cubicBezTo>
                      <a:pt x="0" y="49"/>
                      <a:pt x="14" y="63"/>
                      <a:pt x="31" y="63"/>
                    </a:cubicBezTo>
                    <a:cubicBezTo>
                      <a:pt x="31" y="63"/>
                      <a:pt x="31" y="63"/>
                      <a:pt x="31" y="63"/>
                    </a:cubicBezTo>
                    <a:cubicBezTo>
                      <a:pt x="35" y="63"/>
                      <a:pt x="39" y="62"/>
                      <a:pt x="42" y="60"/>
                    </a:cubicBezTo>
                    <a:cubicBezTo>
                      <a:pt x="46" y="53"/>
                      <a:pt x="52" y="47"/>
                      <a:pt x="60" y="43"/>
                    </a:cubicBezTo>
                    <a:cubicBezTo>
                      <a:pt x="61" y="40"/>
                      <a:pt x="62" y="36"/>
                      <a:pt x="62" y="32"/>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278" name="Freeform 3541"/>
              <p:cNvSpPr>
                <a:spLocks/>
              </p:cNvSpPr>
              <p:nvPr userDrawn="1"/>
            </p:nvSpPr>
            <p:spPr bwMode="auto">
              <a:xfrm>
                <a:off x="5958" y="2792"/>
                <a:ext cx="138" cy="138"/>
              </a:xfrm>
              <a:custGeom>
                <a:avLst/>
                <a:gdLst>
                  <a:gd name="T0" fmla="*/ 140 w 69"/>
                  <a:gd name="T1" fmla="*/ 0 h 69"/>
                  <a:gd name="T2" fmla="*/ 84 w 69"/>
                  <a:gd name="T3" fmla="*/ 12 h 69"/>
                  <a:gd name="T4" fmla="*/ 12 w 69"/>
                  <a:gd name="T5" fmla="*/ 80 h 69"/>
                  <a:gd name="T6" fmla="*/ 0 w 69"/>
                  <a:gd name="T7" fmla="*/ 136 h 69"/>
                  <a:gd name="T8" fmla="*/ 20 w 69"/>
                  <a:gd name="T9" fmla="*/ 204 h 69"/>
                  <a:gd name="T10" fmla="*/ 88 w 69"/>
                  <a:gd name="T11" fmla="*/ 264 h 69"/>
                  <a:gd name="T12" fmla="*/ 140 w 69"/>
                  <a:gd name="T13" fmla="*/ 276 h 69"/>
                  <a:gd name="T14" fmla="*/ 140 w 69"/>
                  <a:gd name="T15" fmla="*/ 276 h 69"/>
                  <a:gd name="T16" fmla="*/ 196 w 69"/>
                  <a:gd name="T17" fmla="*/ 264 h 69"/>
                  <a:gd name="T18" fmla="*/ 264 w 69"/>
                  <a:gd name="T19" fmla="*/ 196 h 69"/>
                  <a:gd name="T20" fmla="*/ 276 w 69"/>
                  <a:gd name="T21" fmla="*/ 140 h 69"/>
                  <a:gd name="T22" fmla="*/ 268 w 69"/>
                  <a:gd name="T23" fmla="*/ 88 h 69"/>
                  <a:gd name="T24" fmla="*/ 204 w 69"/>
                  <a:gd name="T25" fmla="*/ 20 h 69"/>
                  <a:gd name="T26" fmla="*/ 140 w 69"/>
                  <a:gd name="T27" fmla="*/ 0 h 69"/>
                  <a:gd name="T28" fmla="*/ 140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5" y="0"/>
                    </a:moveTo>
                    <a:cubicBezTo>
                      <a:pt x="30" y="0"/>
                      <a:pt x="25" y="1"/>
                      <a:pt x="21" y="3"/>
                    </a:cubicBezTo>
                    <a:cubicBezTo>
                      <a:pt x="13" y="7"/>
                      <a:pt x="7" y="13"/>
                      <a:pt x="3" y="20"/>
                    </a:cubicBezTo>
                    <a:cubicBezTo>
                      <a:pt x="1" y="25"/>
                      <a:pt x="0" y="29"/>
                      <a:pt x="0" y="34"/>
                    </a:cubicBezTo>
                    <a:cubicBezTo>
                      <a:pt x="0" y="40"/>
                      <a:pt x="2" y="46"/>
                      <a:pt x="5" y="51"/>
                    </a:cubicBezTo>
                    <a:cubicBezTo>
                      <a:pt x="12" y="54"/>
                      <a:pt x="18" y="60"/>
                      <a:pt x="22" y="66"/>
                    </a:cubicBezTo>
                    <a:cubicBezTo>
                      <a:pt x="26" y="68"/>
                      <a:pt x="30" y="69"/>
                      <a:pt x="35" y="69"/>
                    </a:cubicBezTo>
                    <a:cubicBezTo>
                      <a:pt x="35" y="69"/>
                      <a:pt x="35" y="69"/>
                      <a:pt x="35" y="69"/>
                    </a:cubicBezTo>
                    <a:cubicBezTo>
                      <a:pt x="40" y="69"/>
                      <a:pt x="45" y="68"/>
                      <a:pt x="49" y="66"/>
                    </a:cubicBezTo>
                    <a:cubicBezTo>
                      <a:pt x="53" y="59"/>
                      <a:pt x="59" y="53"/>
                      <a:pt x="66" y="49"/>
                    </a:cubicBezTo>
                    <a:cubicBezTo>
                      <a:pt x="68" y="45"/>
                      <a:pt x="69" y="40"/>
                      <a:pt x="69" y="35"/>
                    </a:cubicBezTo>
                    <a:cubicBezTo>
                      <a:pt x="69" y="30"/>
                      <a:pt x="68" y="26"/>
                      <a:pt x="67" y="22"/>
                    </a:cubicBezTo>
                    <a:cubicBezTo>
                      <a:pt x="64" y="14"/>
                      <a:pt x="58" y="8"/>
                      <a:pt x="51" y="5"/>
                    </a:cubicBezTo>
                    <a:cubicBezTo>
                      <a:pt x="46" y="2"/>
                      <a:pt x="41"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279" name="Freeform 3542"/>
              <p:cNvSpPr>
                <a:spLocks/>
              </p:cNvSpPr>
              <p:nvPr userDrawn="1"/>
            </p:nvSpPr>
            <p:spPr bwMode="auto">
              <a:xfrm>
                <a:off x="6048" y="2882"/>
                <a:ext cx="152" cy="152"/>
              </a:xfrm>
              <a:custGeom>
                <a:avLst/>
                <a:gdLst>
                  <a:gd name="T0" fmla="*/ 152 w 76"/>
                  <a:gd name="T1" fmla="*/ 0 h 76"/>
                  <a:gd name="T2" fmla="*/ 84 w 76"/>
                  <a:gd name="T3" fmla="*/ 16 h 76"/>
                  <a:gd name="T4" fmla="*/ 16 w 76"/>
                  <a:gd name="T5" fmla="*/ 84 h 76"/>
                  <a:gd name="T6" fmla="*/ 0 w 76"/>
                  <a:gd name="T7" fmla="*/ 152 h 76"/>
                  <a:gd name="T8" fmla="*/ 0 w 76"/>
                  <a:gd name="T9" fmla="*/ 180 h 76"/>
                  <a:gd name="T10" fmla="*/ 108 w 76"/>
                  <a:gd name="T11" fmla="*/ 296 h 76"/>
                  <a:gd name="T12" fmla="*/ 152 w 76"/>
                  <a:gd name="T13" fmla="*/ 304 h 76"/>
                  <a:gd name="T14" fmla="*/ 152 w 76"/>
                  <a:gd name="T15" fmla="*/ 304 h 76"/>
                  <a:gd name="T16" fmla="*/ 160 w 76"/>
                  <a:gd name="T17" fmla="*/ 304 h 76"/>
                  <a:gd name="T18" fmla="*/ 304 w 76"/>
                  <a:gd name="T19" fmla="*/ 164 h 76"/>
                  <a:gd name="T20" fmla="*/ 304 w 76"/>
                  <a:gd name="T21" fmla="*/ 152 h 76"/>
                  <a:gd name="T22" fmla="*/ 300 w 76"/>
                  <a:gd name="T23" fmla="*/ 108 h 76"/>
                  <a:gd name="T24" fmla="*/ 176 w 76"/>
                  <a:gd name="T25" fmla="*/ 0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8"/>
                      <a:pt x="8" y="14"/>
                      <a:pt x="4" y="21"/>
                    </a:cubicBezTo>
                    <a:cubicBezTo>
                      <a:pt x="1" y="26"/>
                      <a:pt x="0" y="32"/>
                      <a:pt x="0" y="38"/>
                    </a:cubicBezTo>
                    <a:cubicBezTo>
                      <a:pt x="0" y="40"/>
                      <a:pt x="0" y="43"/>
                      <a:pt x="0" y="45"/>
                    </a:cubicBezTo>
                    <a:cubicBezTo>
                      <a:pt x="14" y="49"/>
                      <a:pt x="24" y="60"/>
                      <a:pt x="27" y="74"/>
                    </a:cubicBezTo>
                    <a:cubicBezTo>
                      <a:pt x="30" y="76"/>
                      <a:pt x="34" y="76"/>
                      <a:pt x="38" y="76"/>
                    </a:cubicBezTo>
                    <a:cubicBezTo>
                      <a:pt x="38" y="76"/>
                      <a:pt x="38" y="76"/>
                      <a:pt x="38" y="76"/>
                    </a:cubicBezTo>
                    <a:cubicBezTo>
                      <a:pt x="39" y="76"/>
                      <a:pt x="39" y="76"/>
                      <a:pt x="40" y="76"/>
                    </a:cubicBezTo>
                    <a:cubicBezTo>
                      <a:pt x="43" y="58"/>
                      <a:pt x="57" y="43"/>
                      <a:pt x="76" y="41"/>
                    </a:cubicBezTo>
                    <a:cubicBezTo>
                      <a:pt x="76" y="40"/>
                      <a:pt x="76" y="39"/>
                      <a:pt x="76" y="38"/>
                    </a:cubicBezTo>
                    <a:cubicBezTo>
                      <a:pt x="76" y="34"/>
                      <a:pt x="76" y="31"/>
                      <a:pt x="75" y="27"/>
                    </a:cubicBezTo>
                    <a:cubicBezTo>
                      <a:pt x="70" y="14"/>
                      <a:pt x="59" y="3"/>
                      <a:pt x="44" y="0"/>
                    </a:cubicBezTo>
                    <a:cubicBezTo>
                      <a:pt x="42" y="0"/>
                      <a:pt x="40"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280" name="Freeform 3543"/>
              <p:cNvSpPr>
                <a:spLocks/>
              </p:cNvSpPr>
              <p:nvPr userDrawn="1"/>
            </p:nvSpPr>
            <p:spPr bwMode="auto">
              <a:xfrm>
                <a:off x="6128" y="2962"/>
                <a:ext cx="164" cy="164"/>
              </a:xfrm>
              <a:custGeom>
                <a:avLst/>
                <a:gdLst>
                  <a:gd name="T0" fmla="*/ 164 w 82"/>
                  <a:gd name="T1" fmla="*/ 0 h 82"/>
                  <a:gd name="T2" fmla="*/ 144 w 82"/>
                  <a:gd name="T3" fmla="*/ 4 h 82"/>
                  <a:gd name="T4" fmla="*/ 0 w 82"/>
                  <a:gd name="T5" fmla="*/ 144 h 82"/>
                  <a:gd name="T6" fmla="*/ 0 w 82"/>
                  <a:gd name="T7" fmla="*/ 164 h 82"/>
                  <a:gd name="T8" fmla="*/ 4 w 82"/>
                  <a:gd name="T9" fmla="*/ 192 h 82"/>
                  <a:gd name="T10" fmla="*/ 152 w 82"/>
                  <a:gd name="T11" fmla="*/ 328 h 82"/>
                  <a:gd name="T12" fmla="*/ 164 w 82"/>
                  <a:gd name="T13" fmla="*/ 328 h 82"/>
                  <a:gd name="T14" fmla="*/ 164 w 82"/>
                  <a:gd name="T15" fmla="*/ 328 h 82"/>
                  <a:gd name="T16" fmla="*/ 184 w 82"/>
                  <a:gd name="T17" fmla="*/ 328 h 82"/>
                  <a:gd name="T18" fmla="*/ 324 w 82"/>
                  <a:gd name="T19" fmla="*/ 184 h 82"/>
                  <a:gd name="T20" fmla="*/ 328 w 82"/>
                  <a:gd name="T21" fmla="*/ 164 h 82"/>
                  <a:gd name="T22" fmla="*/ 328 w 82"/>
                  <a:gd name="T23" fmla="*/ 156 h 82"/>
                  <a:gd name="T24" fmla="*/ 192 w 82"/>
                  <a:gd name="T25" fmla="*/ 4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39" y="0"/>
                      <a:pt x="38" y="0"/>
                      <a:pt x="36" y="1"/>
                    </a:cubicBezTo>
                    <a:cubicBezTo>
                      <a:pt x="17" y="3"/>
                      <a:pt x="3" y="18"/>
                      <a:pt x="0" y="36"/>
                    </a:cubicBezTo>
                    <a:cubicBezTo>
                      <a:pt x="0" y="38"/>
                      <a:pt x="0" y="39"/>
                      <a:pt x="0" y="41"/>
                    </a:cubicBezTo>
                    <a:cubicBezTo>
                      <a:pt x="0" y="43"/>
                      <a:pt x="0" y="46"/>
                      <a:pt x="1" y="48"/>
                    </a:cubicBezTo>
                    <a:cubicBezTo>
                      <a:pt x="19" y="49"/>
                      <a:pt x="35" y="64"/>
                      <a:pt x="38" y="82"/>
                    </a:cubicBezTo>
                    <a:cubicBezTo>
                      <a:pt x="39" y="82"/>
                      <a:pt x="40" y="82"/>
                      <a:pt x="41" y="82"/>
                    </a:cubicBezTo>
                    <a:cubicBezTo>
                      <a:pt x="41" y="82"/>
                      <a:pt x="41" y="82"/>
                      <a:pt x="41" y="82"/>
                    </a:cubicBezTo>
                    <a:cubicBezTo>
                      <a:pt x="42" y="82"/>
                      <a:pt x="44" y="82"/>
                      <a:pt x="46" y="82"/>
                    </a:cubicBezTo>
                    <a:cubicBezTo>
                      <a:pt x="49" y="64"/>
                      <a:pt x="63" y="49"/>
                      <a:pt x="81" y="46"/>
                    </a:cubicBezTo>
                    <a:cubicBezTo>
                      <a:pt x="81" y="45"/>
                      <a:pt x="82" y="43"/>
                      <a:pt x="82" y="41"/>
                    </a:cubicBezTo>
                    <a:cubicBezTo>
                      <a:pt x="82" y="40"/>
                      <a:pt x="82" y="40"/>
                      <a:pt x="82" y="39"/>
                    </a:cubicBezTo>
                    <a:cubicBezTo>
                      <a:pt x="81" y="20"/>
                      <a:pt x="66" y="4"/>
                      <a:pt x="48" y="1"/>
                    </a:cubicBezTo>
                    <a:cubicBezTo>
                      <a:pt x="46" y="1"/>
                      <a:pt x="43"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281" name="Freeform 3544"/>
              <p:cNvSpPr>
                <a:spLocks/>
              </p:cNvSpPr>
              <p:nvPr userDrawn="1"/>
            </p:nvSpPr>
            <p:spPr bwMode="auto">
              <a:xfrm>
                <a:off x="6218" y="3054"/>
                <a:ext cx="176" cy="174"/>
              </a:xfrm>
              <a:custGeom>
                <a:avLst/>
                <a:gdLst>
                  <a:gd name="T0" fmla="*/ 176 w 88"/>
                  <a:gd name="T1" fmla="*/ 0 h 87"/>
                  <a:gd name="T2" fmla="*/ 172 w 88"/>
                  <a:gd name="T3" fmla="*/ 0 h 87"/>
                  <a:gd name="T4" fmla="*/ 144 w 88"/>
                  <a:gd name="T5" fmla="*/ 0 h 87"/>
                  <a:gd name="T6" fmla="*/ 4 w 88"/>
                  <a:gd name="T7" fmla="*/ 144 h 87"/>
                  <a:gd name="T8" fmla="*/ 0 w 88"/>
                  <a:gd name="T9" fmla="*/ 172 h 87"/>
                  <a:gd name="T10" fmla="*/ 160 w 88"/>
                  <a:gd name="T11" fmla="*/ 348 h 87"/>
                  <a:gd name="T12" fmla="*/ 160 w 88"/>
                  <a:gd name="T13" fmla="*/ 348 h 87"/>
                  <a:gd name="T14" fmla="*/ 160 w 88"/>
                  <a:gd name="T15" fmla="*/ 348 h 87"/>
                  <a:gd name="T16" fmla="*/ 160 w 88"/>
                  <a:gd name="T17" fmla="*/ 348 h 87"/>
                  <a:gd name="T18" fmla="*/ 348 w 88"/>
                  <a:gd name="T19" fmla="*/ 156 h 87"/>
                  <a:gd name="T20" fmla="*/ 348 w 88"/>
                  <a:gd name="T21" fmla="*/ 156 h 87"/>
                  <a:gd name="T22" fmla="*/ 352 w 88"/>
                  <a:gd name="T23" fmla="*/ 156 h 87"/>
                  <a:gd name="T24" fmla="*/ 352 w 88"/>
                  <a:gd name="T25" fmla="*/ 156 h 87"/>
                  <a:gd name="T26" fmla="*/ 176 w 88"/>
                  <a:gd name="T27" fmla="*/ 0 h 87"/>
                  <a:gd name="T28" fmla="*/ 176 w 88"/>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8" h="87">
                    <a:moveTo>
                      <a:pt x="44" y="0"/>
                    </a:moveTo>
                    <a:cubicBezTo>
                      <a:pt x="44" y="0"/>
                      <a:pt x="44" y="0"/>
                      <a:pt x="43" y="0"/>
                    </a:cubicBezTo>
                    <a:cubicBezTo>
                      <a:pt x="41" y="0"/>
                      <a:pt x="39" y="0"/>
                      <a:pt x="36" y="0"/>
                    </a:cubicBezTo>
                    <a:cubicBezTo>
                      <a:pt x="18" y="3"/>
                      <a:pt x="4" y="18"/>
                      <a:pt x="1" y="36"/>
                    </a:cubicBezTo>
                    <a:cubicBezTo>
                      <a:pt x="0" y="38"/>
                      <a:pt x="0" y="40"/>
                      <a:pt x="0" y="43"/>
                    </a:cubicBezTo>
                    <a:cubicBezTo>
                      <a:pt x="22" y="45"/>
                      <a:pt x="40" y="64"/>
                      <a:pt x="40" y="87"/>
                    </a:cubicBezTo>
                    <a:cubicBezTo>
                      <a:pt x="40" y="87"/>
                      <a:pt x="40" y="87"/>
                      <a:pt x="40" y="87"/>
                    </a:cubicBezTo>
                    <a:cubicBezTo>
                      <a:pt x="40" y="87"/>
                      <a:pt x="40" y="87"/>
                      <a:pt x="40" y="87"/>
                    </a:cubicBezTo>
                    <a:cubicBezTo>
                      <a:pt x="40" y="87"/>
                      <a:pt x="40" y="87"/>
                      <a:pt x="40" y="87"/>
                    </a:cubicBezTo>
                    <a:cubicBezTo>
                      <a:pt x="40" y="61"/>
                      <a:pt x="61" y="39"/>
                      <a:pt x="87" y="39"/>
                    </a:cubicBezTo>
                    <a:cubicBezTo>
                      <a:pt x="87" y="39"/>
                      <a:pt x="87" y="39"/>
                      <a:pt x="87" y="39"/>
                    </a:cubicBezTo>
                    <a:cubicBezTo>
                      <a:pt x="87" y="39"/>
                      <a:pt x="88" y="39"/>
                      <a:pt x="88" y="39"/>
                    </a:cubicBezTo>
                    <a:cubicBezTo>
                      <a:pt x="88" y="39"/>
                      <a:pt x="88" y="39"/>
                      <a:pt x="88" y="39"/>
                    </a:cubicBezTo>
                    <a:cubicBezTo>
                      <a:pt x="86" y="17"/>
                      <a:pt x="67"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282" name="Freeform 3545"/>
              <p:cNvSpPr>
                <a:spLocks/>
              </p:cNvSpPr>
              <p:nvPr userDrawn="1"/>
            </p:nvSpPr>
            <p:spPr bwMode="auto">
              <a:xfrm>
                <a:off x="6298" y="3132"/>
                <a:ext cx="188" cy="159"/>
              </a:xfrm>
              <a:custGeom>
                <a:avLst/>
                <a:gdLst>
                  <a:gd name="T0" fmla="*/ 188 w 94"/>
                  <a:gd name="T1" fmla="*/ 0 h 79"/>
                  <a:gd name="T2" fmla="*/ 0 w 94"/>
                  <a:gd name="T3" fmla="*/ 195 h 79"/>
                  <a:gd name="T4" fmla="*/ 0 w 94"/>
                  <a:gd name="T5" fmla="*/ 195 h 79"/>
                  <a:gd name="T6" fmla="*/ 0 w 94"/>
                  <a:gd name="T7" fmla="*/ 199 h 79"/>
                  <a:gd name="T8" fmla="*/ 16 w 94"/>
                  <a:gd name="T9" fmla="*/ 199 h 79"/>
                  <a:gd name="T10" fmla="*/ 16 w 94"/>
                  <a:gd name="T11" fmla="*/ 199 h 79"/>
                  <a:gd name="T12" fmla="*/ 192 w 94"/>
                  <a:gd name="T13" fmla="*/ 320 h 79"/>
                  <a:gd name="T14" fmla="*/ 376 w 94"/>
                  <a:gd name="T15" fmla="*/ 187 h 79"/>
                  <a:gd name="T16" fmla="*/ 364 w 94"/>
                  <a:gd name="T17" fmla="*/ 121 h 79"/>
                  <a:gd name="T18" fmla="*/ 192 w 94"/>
                  <a:gd name="T19" fmla="*/ 0 h 79"/>
                  <a:gd name="T20" fmla="*/ 192 w 94"/>
                  <a:gd name="T21" fmla="*/ 0 h 79"/>
                  <a:gd name="T22" fmla="*/ 188 w 94"/>
                  <a:gd name="T23" fmla="*/ 0 h 79"/>
                  <a:gd name="T24" fmla="*/ 188 w 94"/>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 h="79">
                    <a:moveTo>
                      <a:pt x="47" y="0"/>
                    </a:moveTo>
                    <a:cubicBezTo>
                      <a:pt x="21" y="0"/>
                      <a:pt x="0" y="22"/>
                      <a:pt x="0" y="48"/>
                    </a:cubicBezTo>
                    <a:cubicBezTo>
                      <a:pt x="0" y="48"/>
                      <a:pt x="0" y="48"/>
                      <a:pt x="0" y="48"/>
                    </a:cubicBezTo>
                    <a:cubicBezTo>
                      <a:pt x="0" y="49"/>
                      <a:pt x="0" y="49"/>
                      <a:pt x="0" y="49"/>
                    </a:cubicBezTo>
                    <a:cubicBezTo>
                      <a:pt x="1" y="49"/>
                      <a:pt x="2" y="49"/>
                      <a:pt x="4" y="49"/>
                    </a:cubicBezTo>
                    <a:cubicBezTo>
                      <a:pt x="4" y="49"/>
                      <a:pt x="4" y="49"/>
                      <a:pt x="4" y="49"/>
                    </a:cubicBezTo>
                    <a:cubicBezTo>
                      <a:pt x="24" y="49"/>
                      <a:pt x="41" y="61"/>
                      <a:pt x="48" y="79"/>
                    </a:cubicBezTo>
                    <a:cubicBezTo>
                      <a:pt x="55" y="60"/>
                      <a:pt x="73" y="46"/>
                      <a:pt x="94" y="46"/>
                    </a:cubicBezTo>
                    <a:cubicBezTo>
                      <a:pt x="94" y="40"/>
                      <a:pt x="93" y="35"/>
                      <a:pt x="91" y="30"/>
                    </a:cubicBezTo>
                    <a:cubicBezTo>
                      <a:pt x="84" y="13"/>
                      <a:pt x="67" y="1"/>
                      <a:pt x="48" y="0"/>
                    </a:cubicBezTo>
                    <a:cubicBezTo>
                      <a:pt x="48" y="0"/>
                      <a:pt x="48" y="0"/>
                      <a:pt x="48" y="0"/>
                    </a:cubicBezTo>
                    <a:cubicBezTo>
                      <a:pt x="48" y="0"/>
                      <a:pt x="4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83" name="Freeform 3546"/>
              <p:cNvSpPr>
                <a:spLocks/>
              </p:cNvSpPr>
              <p:nvPr userDrawn="1"/>
            </p:nvSpPr>
            <p:spPr bwMode="auto">
              <a:xfrm>
                <a:off x="6394" y="3224"/>
                <a:ext cx="194" cy="141"/>
              </a:xfrm>
              <a:custGeom>
                <a:avLst/>
                <a:gdLst>
                  <a:gd name="T0" fmla="*/ 188 w 97"/>
                  <a:gd name="T1" fmla="*/ 0 h 70"/>
                  <a:gd name="T2" fmla="*/ 184 w 97"/>
                  <a:gd name="T3" fmla="*/ 0 h 70"/>
                  <a:gd name="T4" fmla="*/ 0 w 97"/>
                  <a:gd name="T5" fmla="*/ 133 h 70"/>
                  <a:gd name="T6" fmla="*/ 12 w 97"/>
                  <a:gd name="T7" fmla="*/ 175 h 70"/>
                  <a:gd name="T8" fmla="*/ 172 w 97"/>
                  <a:gd name="T9" fmla="*/ 284 h 70"/>
                  <a:gd name="T10" fmla="*/ 360 w 97"/>
                  <a:gd name="T11" fmla="*/ 167 h 70"/>
                  <a:gd name="T12" fmla="*/ 360 w 97"/>
                  <a:gd name="T13" fmla="*/ 167 h 70"/>
                  <a:gd name="T14" fmla="*/ 388 w 97"/>
                  <a:gd name="T15" fmla="*/ 167 h 70"/>
                  <a:gd name="T16" fmla="*/ 364 w 97"/>
                  <a:gd name="T17" fmla="*/ 105 h 70"/>
                  <a:gd name="T18" fmla="*/ 188 w 97"/>
                  <a:gd name="T19" fmla="*/ 0 h 70"/>
                  <a:gd name="T20" fmla="*/ 188 w 9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70">
                    <a:moveTo>
                      <a:pt x="47" y="0"/>
                    </a:moveTo>
                    <a:cubicBezTo>
                      <a:pt x="47" y="0"/>
                      <a:pt x="46" y="0"/>
                      <a:pt x="46" y="0"/>
                    </a:cubicBezTo>
                    <a:cubicBezTo>
                      <a:pt x="25" y="0"/>
                      <a:pt x="7" y="14"/>
                      <a:pt x="0" y="33"/>
                    </a:cubicBezTo>
                    <a:cubicBezTo>
                      <a:pt x="1" y="36"/>
                      <a:pt x="2" y="40"/>
                      <a:pt x="3" y="43"/>
                    </a:cubicBezTo>
                    <a:cubicBezTo>
                      <a:pt x="20" y="45"/>
                      <a:pt x="35" y="55"/>
                      <a:pt x="43" y="70"/>
                    </a:cubicBezTo>
                    <a:cubicBezTo>
                      <a:pt x="51" y="53"/>
                      <a:pt x="69" y="41"/>
                      <a:pt x="90" y="41"/>
                    </a:cubicBezTo>
                    <a:cubicBezTo>
                      <a:pt x="90" y="41"/>
                      <a:pt x="90" y="41"/>
                      <a:pt x="90" y="41"/>
                    </a:cubicBezTo>
                    <a:cubicBezTo>
                      <a:pt x="92" y="41"/>
                      <a:pt x="95" y="41"/>
                      <a:pt x="97" y="41"/>
                    </a:cubicBezTo>
                    <a:cubicBezTo>
                      <a:pt x="96" y="36"/>
                      <a:pt x="94" y="30"/>
                      <a:pt x="91" y="26"/>
                    </a:cubicBezTo>
                    <a:cubicBezTo>
                      <a:pt x="83" y="10"/>
                      <a:pt x="66"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84" name="Freeform 3547"/>
              <p:cNvSpPr>
                <a:spLocks/>
              </p:cNvSpPr>
              <p:nvPr userDrawn="1"/>
            </p:nvSpPr>
            <p:spPr bwMode="auto">
              <a:xfrm>
                <a:off x="6480" y="3307"/>
                <a:ext cx="198" cy="142"/>
              </a:xfrm>
              <a:custGeom>
                <a:avLst/>
                <a:gdLst>
                  <a:gd name="T0" fmla="*/ 188 w 99"/>
                  <a:gd name="T1" fmla="*/ 0 h 71"/>
                  <a:gd name="T2" fmla="*/ 0 w 99"/>
                  <a:gd name="T3" fmla="*/ 116 h 71"/>
                  <a:gd name="T4" fmla="*/ 20 w 99"/>
                  <a:gd name="T5" fmla="*/ 188 h 71"/>
                  <a:gd name="T6" fmla="*/ 192 w 99"/>
                  <a:gd name="T7" fmla="*/ 284 h 71"/>
                  <a:gd name="T8" fmla="*/ 380 w 99"/>
                  <a:gd name="T9" fmla="*/ 180 h 71"/>
                  <a:gd name="T10" fmla="*/ 380 w 99"/>
                  <a:gd name="T11" fmla="*/ 180 h 71"/>
                  <a:gd name="T12" fmla="*/ 396 w 99"/>
                  <a:gd name="T13" fmla="*/ 180 h 71"/>
                  <a:gd name="T14" fmla="*/ 364 w 99"/>
                  <a:gd name="T15" fmla="*/ 92 h 71"/>
                  <a:gd name="T16" fmla="*/ 216 w 99"/>
                  <a:gd name="T17" fmla="*/ 0 h 71"/>
                  <a:gd name="T18" fmla="*/ 188 w 99"/>
                  <a:gd name="T19" fmla="*/ 0 h 71"/>
                  <a:gd name="T20" fmla="*/ 188 w 99"/>
                  <a:gd name="T21" fmla="*/ 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71">
                    <a:moveTo>
                      <a:pt x="47" y="0"/>
                    </a:moveTo>
                    <a:cubicBezTo>
                      <a:pt x="26" y="0"/>
                      <a:pt x="8" y="12"/>
                      <a:pt x="0" y="29"/>
                    </a:cubicBezTo>
                    <a:cubicBezTo>
                      <a:pt x="3" y="35"/>
                      <a:pt x="5" y="41"/>
                      <a:pt x="5" y="47"/>
                    </a:cubicBezTo>
                    <a:cubicBezTo>
                      <a:pt x="23" y="48"/>
                      <a:pt x="39" y="57"/>
                      <a:pt x="48" y="71"/>
                    </a:cubicBezTo>
                    <a:cubicBezTo>
                      <a:pt x="58" y="55"/>
                      <a:pt x="76" y="45"/>
                      <a:pt x="95" y="45"/>
                    </a:cubicBezTo>
                    <a:cubicBezTo>
                      <a:pt x="95" y="45"/>
                      <a:pt x="95" y="45"/>
                      <a:pt x="95" y="45"/>
                    </a:cubicBezTo>
                    <a:cubicBezTo>
                      <a:pt x="97" y="45"/>
                      <a:pt x="98" y="45"/>
                      <a:pt x="99" y="45"/>
                    </a:cubicBezTo>
                    <a:cubicBezTo>
                      <a:pt x="98" y="37"/>
                      <a:pt x="95" y="30"/>
                      <a:pt x="91" y="23"/>
                    </a:cubicBezTo>
                    <a:cubicBezTo>
                      <a:pt x="83" y="11"/>
                      <a:pt x="69" y="2"/>
                      <a:pt x="54" y="0"/>
                    </a:cubicBezTo>
                    <a:cubicBezTo>
                      <a:pt x="52" y="0"/>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85" name="Freeform 3548"/>
              <p:cNvSpPr>
                <a:spLocks noEditPoints="1"/>
              </p:cNvSpPr>
              <p:nvPr userDrawn="1"/>
            </p:nvSpPr>
            <p:spPr bwMode="auto">
              <a:xfrm>
                <a:off x="6576" y="3397"/>
                <a:ext cx="202" cy="196"/>
              </a:xfrm>
              <a:custGeom>
                <a:avLst/>
                <a:gdLst>
                  <a:gd name="T0" fmla="*/ 304 w 101"/>
                  <a:gd name="T1" fmla="*/ 392 h 98"/>
                  <a:gd name="T2" fmla="*/ 336 w 101"/>
                  <a:gd name="T3" fmla="*/ 392 h 98"/>
                  <a:gd name="T4" fmla="*/ 336 w 101"/>
                  <a:gd name="T5" fmla="*/ 392 h 98"/>
                  <a:gd name="T6" fmla="*/ 304 w 101"/>
                  <a:gd name="T7" fmla="*/ 392 h 98"/>
                  <a:gd name="T8" fmla="*/ 40 w 101"/>
                  <a:gd name="T9" fmla="*/ 392 h 98"/>
                  <a:gd name="T10" fmla="*/ 40 w 101"/>
                  <a:gd name="T11" fmla="*/ 392 h 98"/>
                  <a:gd name="T12" fmla="*/ 128 w 101"/>
                  <a:gd name="T13" fmla="*/ 392 h 98"/>
                  <a:gd name="T14" fmla="*/ 128 w 101"/>
                  <a:gd name="T15" fmla="*/ 392 h 98"/>
                  <a:gd name="T16" fmla="*/ 40 w 101"/>
                  <a:gd name="T17" fmla="*/ 392 h 98"/>
                  <a:gd name="T18" fmla="*/ 188 w 101"/>
                  <a:gd name="T19" fmla="*/ 0 h 98"/>
                  <a:gd name="T20" fmla="*/ 0 w 101"/>
                  <a:gd name="T21" fmla="*/ 104 h 98"/>
                  <a:gd name="T22" fmla="*/ 32 w 101"/>
                  <a:gd name="T23" fmla="*/ 176 h 98"/>
                  <a:gd name="T24" fmla="*/ 172 w 101"/>
                  <a:gd name="T25" fmla="*/ 260 h 98"/>
                  <a:gd name="T26" fmla="*/ 360 w 101"/>
                  <a:gd name="T27" fmla="*/ 164 h 98"/>
                  <a:gd name="T28" fmla="*/ 360 w 101"/>
                  <a:gd name="T29" fmla="*/ 164 h 98"/>
                  <a:gd name="T30" fmla="*/ 404 w 101"/>
                  <a:gd name="T31" fmla="*/ 168 h 98"/>
                  <a:gd name="T32" fmla="*/ 368 w 101"/>
                  <a:gd name="T33" fmla="*/ 88 h 98"/>
                  <a:gd name="T34" fmla="*/ 204 w 101"/>
                  <a:gd name="T35" fmla="*/ 0 h 98"/>
                  <a:gd name="T36" fmla="*/ 188 w 101"/>
                  <a:gd name="T37" fmla="*/ 0 h 98"/>
                  <a:gd name="T38" fmla="*/ 188 w 101"/>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 h="98">
                    <a:moveTo>
                      <a:pt x="76" y="98"/>
                    </a:moveTo>
                    <a:cubicBezTo>
                      <a:pt x="84" y="98"/>
                      <a:pt x="84" y="98"/>
                      <a:pt x="84" y="98"/>
                    </a:cubicBezTo>
                    <a:cubicBezTo>
                      <a:pt x="84" y="98"/>
                      <a:pt x="84" y="98"/>
                      <a:pt x="84" y="98"/>
                    </a:cubicBezTo>
                    <a:cubicBezTo>
                      <a:pt x="76" y="98"/>
                      <a:pt x="76" y="98"/>
                      <a:pt x="76" y="98"/>
                    </a:cubicBezTo>
                    <a:moveTo>
                      <a:pt x="10" y="98"/>
                    </a:moveTo>
                    <a:cubicBezTo>
                      <a:pt x="10" y="98"/>
                      <a:pt x="10" y="98"/>
                      <a:pt x="10" y="98"/>
                    </a:cubicBezTo>
                    <a:cubicBezTo>
                      <a:pt x="32" y="98"/>
                      <a:pt x="32" y="98"/>
                      <a:pt x="32" y="98"/>
                    </a:cubicBezTo>
                    <a:cubicBezTo>
                      <a:pt x="32" y="98"/>
                      <a:pt x="32" y="98"/>
                      <a:pt x="32" y="98"/>
                    </a:cubicBezTo>
                    <a:cubicBezTo>
                      <a:pt x="10" y="98"/>
                      <a:pt x="10" y="98"/>
                      <a:pt x="10" y="98"/>
                    </a:cubicBezTo>
                    <a:moveTo>
                      <a:pt x="47" y="0"/>
                    </a:moveTo>
                    <a:cubicBezTo>
                      <a:pt x="28" y="0"/>
                      <a:pt x="10" y="10"/>
                      <a:pt x="0" y="26"/>
                    </a:cubicBezTo>
                    <a:cubicBezTo>
                      <a:pt x="4" y="31"/>
                      <a:pt x="6" y="37"/>
                      <a:pt x="8" y="44"/>
                    </a:cubicBezTo>
                    <a:cubicBezTo>
                      <a:pt x="22" y="46"/>
                      <a:pt x="35" y="54"/>
                      <a:pt x="43" y="65"/>
                    </a:cubicBezTo>
                    <a:cubicBezTo>
                      <a:pt x="54" y="51"/>
                      <a:pt x="71" y="41"/>
                      <a:pt x="90" y="41"/>
                    </a:cubicBezTo>
                    <a:cubicBezTo>
                      <a:pt x="90" y="41"/>
                      <a:pt x="90" y="41"/>
                      <a:pt x="90" y="41"/>
                    </a:cubicBezTo>
                    <a:cubicBezTo>
                      <a:pt x="94" y="41"/>
                      <a:pt x="98" y="41"/>
                      <a:pt x="101" y="42"/>
                    </a:cubicBezTo>
                    <a:cubicBezTo>
                      <a:pt x="99" y="35"/>
                      <a:pt x="96" y="28"/>
                      <a:pt x="92" y="22"/>
                    </a:cubicBezTo>
                    <a:cubicBezTo>
                      <a:pt x="82" y="10"/>
                      <a:pt x="68" y="1"/>
                      <a:pt x="51" y="0"/>
                    </a:cubicBezTo>
                    <a:cubicBezTo>
                      <a:pt x="50" y="0"/>
                      <a:pt x="49"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286" name="Freeform 3549"/>
              <p:cNvSpPr>
                <a:spLocks/>
              </p:cNvSpPr>
              <p:nvPr userDrawn="1"/>
            </p:nvSpPr>
            <p:spPr bwMode="auto">
              <a:xfrm>
                <a:off x="6640" y="3479"/>
                <a:ext cx="232" cy="114"/>
              </a:xfrm>
              <a:custGeom>
                <a:avLst/>
                <a:gdLst>
                  <a:gd name="T0" fmla="*/ 232 w 116"/>
                  <a:gd name="T1" fmla="*/ 0 h 57"/>
                  <a:gd name="T2" fmla="*/ 44 w 116"/>
                  <a:gd name="T3" fmla="*/ 96 h 57"/>
                  <a:gd name="T4" fmla="*/ 88 w 116"/>
                  <a:gd name="T5" fmla="*/ 228 h 57"/>
                  <a:gd name="T6" fmla="*/ 0 w 116"/>
                  <a:gd name="T7" fmla="*/ 228 h 57"/>
                  <a:gd name="T8" fmla="*/ 0 w 116"/>
                  <a:gd name="T9" fmla="*/ 228 h 57"/>
                  <a:gd name="T10" fmla="*/ 0 w 116"/>
                  <a:gd name="T11" fmla="*/ 228 h 57"/>
                  <a:gd name="T12" fmla="*/ 176 w 116"/>
                  <a:gd name="T13" fmla="*/ 228 h 57"/>
                  <a:gd name="T14" fmla="*/ 208 w 116"/>
                  <a:gd name="T15" fmla="*/ 228 h 57"/>
                  <a:gd name="T16" fmla="*/ 416 w 116"/>
                  <a:gd name="T17" fmla="*/ 228 h 57"/>
                  <a:gd name="T18" fmla="*/ 464 w 116"/>
                  <a:gd name="T19" fmla="*/ 228 h 57"/>
                  <a:gd name="T20" fmla="*/ 464 w 116"/>
                  <a:gd name="T21" fmla="*/ 228 h 57"/>
                  <a:gd name="T22" fmla="*/ 408 w 116"/>
                  <a:gd name="T23" fmla="*/ 84 h 57"/>
                  <a:gd name="T24" fmla="*/ 276 w 116"/>
                  <a:gd name="T25" fmla="*/ 4 h 57"/>
                  <a:gd name="T26" fmla="*/ 232 w 116"/>
                  <a:gd name="T27" fmla="*/ 0 h 57"/>
                  <a:gd name="T28" fmla="*/ 232 w 116"/>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6" h="57">
                    <a:moveTo>
                      <a:pt x="58" y="0"/>
                    </a:moveTo>
                    <a:cubicBezTo>
                      <a:pt x="39" y="0"/>
                      <a:pt x="22" y="10"/>
                      <a:pt x="11" y="24"/>
                    </a:cubicBezTo>
                    <a:cubicBezTo>
                      <a:pt x="18" y="33"/>
                      <a:pt x="22" y="45"/>
                      <a:pt x="22" y="57"/>
                    </a:cubicBezTo>
                    <a:cubicBezTo>
                      <a:pt x="0" y="57"/>
                      <a:pt x="0" y="57"/>
                      <a:pt x="0" y="57"/>
                    </a:cubicBezTo>
                    <a:cubicBezTo>
                      <a:pt x="0" y="57"/>
                      <a:pt x="0" y="57"/>
                      <a:pt x="0" y="57"/>
                    </a:cubicBezTo>
                    <a:cubicBezTo>
                      <a:pt x="0" y="57"/>
                      <a:pt x="0" y="57"/>
                      <a:pt x="0" y="57"/>
                    </a:cubicBezTo>
                    <a:cubicBezTo>
                      <a:pt x="44" y="57"/>
                      <a:pt x="44" y="57"/>
                      <a:pt x="44" y="57"/>
                    </a:cubicBezTo>
                    <a:cubicBezTo>
                      <a:pt x="52" y="57"/>
                      <a:pt x="52" y="57"/>
                      <a:pt x="52" y="57"/>
                    </a:cubicBezTo>
                    <a:cubicBezTo>
                      <a:pt x="104" y="57"/>
                      <a:pt x="104" y="57"/>
                      <a:pt x="104" y="57"/>
                    </a:cubicBezTo>
                    <a:cubicBezTo>
                      <a:pt x="116" y="57"/>
                      <a:pt x="116" y="57"/>
                      <a:pt x="116" y="57"/>
                    </a:cubicBezTo>
                    <a:cubicBezTo>
                      <a:pt x="116" y="57"/>
                      <a:pt x="116" y="57"/>
                      <a:pt x="116" y="57"/>
                    </a:cubicBezTo>
                    <a:cubicBezTo>
                      <a:pt x="116" y="43"/>
                      <a:pt x="111" y="31"/>
                      <a:pt x="102" y="21"/>
                    </a:cubicBezTo>
                    <a:cubicBezTo>
                      <a:pt x="94" y="11"/>
                      <a:pt x="82" y="4"/>
                      <a:pt x="69" y="1"/>
                    </a:cubicBezTo>
                    <a:cubicBezTo>
                      <a:pt x="66" y="0"/>
                      <a:pt x="62" y="0"/>
                      <a:pt x="58" y="0"/>
                    </a:cubicBezTo>
                    <a:cubicBezTo>
                      <a:pt x="58" y="0"/>
                      <a:pt x="58" y="0"/>
                      <a:pt x="58" y="0"/>
                    </a:cubicBezTo>
                  </a:path>
                </a:pathLst>
              </a:custGeom>
              <a:solidFill>
                <a:srgbClr val="E8E8E8"/>
              </a:solidFill>
              <a:ln w="9525">
                <a:solidFill>
                  <a:srgbClr val="E8E8E8"/>
                </a:solidFill>
                <a:round/>
                <a:headEnd/>
                <a:tailEnd/>
              </a:ln>
            </p:spPr>
            <p:txBody>
              <a:bodyPr/>
              <a:lstStyle/>
              <a:p>
                <a:endParaRPr lang="en-GB" dirty="0"/>
              </a:p>
            </p:txBody>
          </p:sp>
          <p:sp>
            <p:nvSpPr>
              <p:cNvPr id="1287" name="Oval 3550"/>
              <p:cNvSpPr>
                <a:spLocks noChangeArrowheads="1"/>
              </p:cNvSpPr>
              <p:nvPr userDrawn="1"/>
            </p:nvSpPr>
            <p:spPr bwMode="auto">
              <a:xfrm>
                <a:off x="4844" y="1854"/>
                <a:ext cx="6" cy="6"/>
              </a:xfrm>
              <a:prstGeom prst="ellipse">
                <a:avLst/>
              </a:prstGeom>
              <a:solidFill>
                <a:srgbClr val="E8E8E8"/>
              </a:solidFill>
              <a:ln w="9525">
                <a:solidFill>
                  <a:srgbClr val="E8E8E8"/>
                </a:solidFill>
                <a:round/>
                <a:headEnd/>
                <a:tailEnd/>
              </a:ln>
            </p:spPr>
            <p:txBody>
              <a:bodyPr/>
              <a:lstStyle/>
              <a:p>
                <a:endParaRPr lang="en-GB" dirty="0"/>
              </a:p>
            </p:txBody>
          </p:sp>
          <p:sp>
            <p:nvSpPr>
              <p:cNvPr id="1288" name="Freeform 3551"/>
              <p:cNvSpPr>
                <a:spLocks/>
              </p:cNvSpPr>
              <p:nvPr userDrawn="1"/>
            </p:nvSpPr>
            <p:spPr bwMode="auto">
              <a:xfrm>
                <a:off x="4926" y="1949"/>
                <a:ext cx="14" cy="12"/>
              </a:xfrm>
              <a:custGeom>
                <a:avLst/>
                <a:gdLst>
                  <a:gd name="T0" fmla="*/ 16 w 7"/>
                  <a:gd name="T1" fmla="*/ 0 h 6"/>
                  <a:gd name="T2" fmla="*/ 0 w 7"/>
                  <a:gd name="T3" fmla="*/ 12 h 6"/>
                  <a:gd name="T4" fmla="*/ 16 w 7"/>
                  <a:gd name="T5" fmla="*/ 24 h 6"/>
                  <a:gd name="T6" fmla="*/ 16 w 7"/>
                  <a:gd name="T7" fmla="*/ 24 h 6"/>
                  <a:gd name="T8" fmla="*/ 28 w 7"/>
                  <a:gd name="T9" fmla="*/ 12 h 6"/>
                  <a:gd name="T10" fmla="*/ 16 w 7"/>
                  <a:gd name="T11" fmla="*/ 0 h 6"/>
                  <a:gd name="T12" fmla="*/ 16 w 7"/>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4" y="0"/>
                    </a:moveTo>
                    <a:cubicBezTo>
                      <a:pt x="2" y="0"/>
                      <a:pt x="0" y="1"/>
                      <a:pt x="0" y="3"/>
                    </a:cubicBezTo>
                    <a:cubicBezTo>
                      <a:pt x="0" y="4"/>
                      <a:pt x="2" y="6"/>
                      <a:pt x="4" y="6"/>
                    </a:cubicBezTo>
                    <a:cubicBezTo>
                      <a:pt x="4" y="6"/>
                      <a:pt x="4" y="6"/>
                      <a:pt x="4" y="6"/>
                    </a:cubicBezTo>
                    <a:cubicBezTo>
                      <a:pt x="5" y="6"/>
                      <a:pt x="7" y="4"/>
                      <a:pt x="7" y="3"/>
                    </a:cubicBezTo>
                    <a:cubicBezTo>
                      <a:pt x="7" y="1"/>
                      <a:pt x="5"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289" name="Freeform 3552"/>
              <p:cNvSpPr>
                <a:spLocks/>
              </p:cNvSpPr>
              <p:nvPr userDrawn="1"/>
            </p:nvSpPr>
            <p:spPr bwMode="auto">
              <a:xfrm>
                <a:off x="5020" y="2031"/>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290" name="Freeform 3553"/>
              <p:cNvSpPr>
                <a:spLocks/>
              </p:cNvSpPr>
              <p:nvPr userDrawn="1"/>
            </p:nvSpPr>
            <p:spPr bwMode="auto">
              <a:xfrm>
                <a:off x="5100" y="2123"/>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4" y="0"/>
                      <a:pt x="0" y="3"/>
                      <a:pt x="0" y="7"/>
                    </a:cubicBezTo>
                    <a:cubicBezTo>
                      <a:pt x="0" y="12"/>
                      <a:pt x="4"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291" name="Freeform 3554"/>
              <p:cNvSpPr>
                <a:spLocks/>
              </p:cNvSpPr>
              <p:nvPr userDrawn="1"/>
            </p:nvSpPr>
            <p:spPr bwMode="auto">
              <a:xfrm>
                <a:off x="5192" y="2203"/>
                <a:ext cx="40" cy="42"/>
              </a:xfrm>
              <a:custGeom>
                <a:avLst/>
                <a:gdLst>
                  <a:gd name="T0" fmla="*/ 40 w 20"/>
                  <a:gd name="T1" fmla="*/ 0 h 21"/>
                  <a:gd name="T2" fmla="*/ 0 w 20"/>
                  <a:gd name="T3" fmla="*/ 40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0"/>
                    </a:cubicBezTo>
                    <a:cubicBezTo>
                      <a:pt x="0" y="16"/>
                      <a:pt x="5"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292" name="Freeform 3555"/>
              <p:cNvSpPr>
                <a:spLocks/>
              </p:cNvSpPr>
              <p:nvPr userDrawn="1"/>
            </p:nvSpPr>
            <p:spPr bwMode="auto">
              <a:xfrm>
                <a:off x="5272" y="2285"/>
                <a:ext cx="52" cy="50"/>
              </a:xfrm>
              <a:custGeom>
                <a:avLst/>
                <a:gdLst>
                  <a:gd name="T0" fmla="*/ 52 w 26"/>
                  <a:gd name="T1" fmla="*/ 0 h 25"/>
                  <a:gd name="T2" fmla="*/ 0 w 26"/>
                  <a:gd name="T3" fmla="*/ 52 h 25"/>
                  <a:gd name="T4" fmla="*/ 52 w 26"/>
                  <a:gd name="T5" fmla="*/ 100 h 25"/>
                  <a:gd name="T6" fmla="*/ 52 w 26"/>
                  <a:gd name="T7" fmla="*/ 100 h 25"/>
                  <a:gd name="T8" fmla="*/ 104 w 26"/>
                  <a:gd name="T9" fmla="*/ 52 h 25"/>
                  <a:gd name="T10" fmla="*/ 52 w 26"/>
                  <a:gd name="T11" fmla="*/ 0 h 25"/>
                  <a:gd name="T12" fmla="*/ 52 w 2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5">
                    <a:moveTo>
                      <a:pt x="13" y="0"/>
                    </a:moveTo>
                    <a:cubicBezTo>
                      <a:pt x="6" y="0"/>
                      <a:pt x="0" y="6"/>
                      <a:pt x="0" y="13"/>
                    </a:cubicBezTo>
                    <a:cubicBezTo>
                      <a:pt x="0" y="20"/>
                      <a:pt x="6" y="25"/>
                      <a:pt x="13" y="25"/>
                    </a:cubicBezTo>
                    <a:cubicBezTo>
                      <a:pt x="13" y="25"/>
                      <a:pt x="13" y="25"/>
                      <a:pt x="13" y="25"/>
                    </a:cubicBezTo>
                    <a:cubicBezTo>
                      <a:pt x="20" y="25"/>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293" name="Freeform 3556"/>
              <p:cNvSpPr>
                <a:spLocks/>
              </p:cNvSpPr>
              <p:nvPr userDrawn="1"/>
            </p:nvSpPr>
            <p:spPr bwMode="auto">
              <a:xfrm>
                <a:off x="5364" y="2377"/>
                <a:ext cx="62" cy="62"/>
              </a:xfrm>
              <a:custGeom>
                <a:avLst/>
                <a:gdLst>
                  <a:gd name="T0" fmla="*/ 60 w 31"/>
                  <a:gd name="T1" fmla="*/ 0 h 31"/>
                  <a:gd name="T2" fmla="*/ 0 w 31"/>
                  <a:gd name="T3" fmla="*/ 60 h 31"/>
                  <a:gd name="T4" fmla="*/ 60 w 31"/>
                  <a:gd name="T5" fmla="*/ 124 h 31"/>
                  <a:gd name="T6" fmla="*/ 60 w 31"/>
                  <a:gd name="T7" fmla="*/ 124 h 31"/>
                  <a:gd name="T8" fmla="*/ 124 w 31"/>
                  <a:gd name="T9" fmla="*/ 60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6"/>
                      <a:pt x="0" y="15"/>
                    </a:cubicBezTo>
                    <a:cubicBezTo>
                      <a:pt x="0" y="24"/>
                      <a:pt x="7" y="31"/>
                      <a:pt x="15" y="31"/>
                    </a:cubicBezTo>
                    <a:cubicBezTo>
                      <a:pt x="15" y="31"/>
                      <a:pt x="15" y="31"/>
                      <a:pt x="15" y="31"/>
                    </a:cubicBezTo>
                    <a:cubicBezTo>
                      <a:pt x="24" y="31"/>
                      <a:pt x="31" y="24"/>
                      <a:pt x="31" y="15"/>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294" name="Freeform 3557"/>
              <p:cNvSpPr>
                <a:spLocks/>
              </p:cNvSpPr>
              <p:nvPr userDrawn="1"/>
            </p:nvSpPr>
            <p:spPr bwMode="auto">
              <a:xfrm>
                <a:off x="5444" y="2457"/>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295" name="Freeform 3558"/>
              <p:cNvSpPr>
                <a:spLocks/>
              </p:cNvSpPr>
              <p:nvPr userDrawn="1"/>
            </p:nvSpPr>
            <p:spPr bwMode="auto">
              <a:xfrm>
                <a:off x="5534" y="2547"/>
                <a:ext cx="86" cy="87"/>
              </a:xfrm>
              <a:custGeom>
                <a:avLst/>
                <a:gdLst>
                  <a:gd name="T0" fmla="*/ 84 w 43"/>
                  <a:gd name="T1" fmla="*/ 0 h 43"/>
                  <a:gd name="T2" fmla="*/ 0 w 43"/>
                  <a:gd name="T3" fmla="*/ 91 h 43"/>
                  <a:gd name="T4" fmla="*/ 84 w 43"/>
                  <a:gd name="T5" fmla="*/ 176 h 43"/>
                  <a:gd name="T6" fmla="*/ 84 w 43"/>
                  <a:gd name="T7" fmla="*/ 176 h 43"/>
                  <a:gd name="T8" fmla="*/ 172 w 43"/>
                  <a:gd name="T9" fmla="*/ 91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2"/>
                    </a:cubicBezTo>
                    <a:cubicBezTo>
                      <a:pt x="0" y="33"/>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296" name="Freeform 3559"/>
              <p:cNvSpPr>
                <a:spLocks/>
              </p:cNvSpPr>
              <p:nvPr userDrawn="1"/>
            </p:nvSpPr>
            <p:spPr bwMode="auto">
              <a:xfrm>
                <a:off x="5612" y="2628"/>
                <a:ext cx="100" cy="98"/>
              </a:xfrm>
              <a:custGeom>
                <a:avLst/>
                <a:gdLst>
                  <a:gd name="T0" fmla="*/ 100 w 50"/>
                  <a:gd name="T1" fmla="*/ 0 h 49"/>
                  <a:gd name="T2" fmla="*/ 0 w 50"/>
                  <a:gd name="T3" fmla="*/ 100 h 49"/>
                  <a:gd name="T4" fmla="*/ 100 w 50"/>
                  <a:gd name="T5" fmla="*/ 196 h 49"/>
                  <a:gd name="T6" fmla="*/ 100 w 50"/>
                  <a:gd name="T7" fmla="*/ 196 h 49"/>
                  <a:gd name="T8" fmla="*/ 200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2" y="0"/>
                      <a:pt x="1" y="11"/>
                      <a:pt x="0" y="25"/>
                    </a:cubicBezTo>
                    <a:cubicBezTo>
                      <a:pt x="0" y="38"/>
                      <a:pt x="12" y="49"/>
                      <a:pt x="25" y="49"/>
                    </a:cubicBezTo>
                    <a:cubicBezTo>
                      <a:pt x="25" y="49"/>
                      <a:pt x="25" y="49"/>
                      <a:pt x="25" y="49"/>
                    </a:cubicBezTo>
                    <a:cubicBezTo>
                      <a:pt x="39" y="49"/>
                      <a:pt x="50" y="38"/>
                      <a:pt x="50" y="25"/>
                    </a:cubicBezTo>
                    <a:cubicBezTo>
                      <a:pt x="50" y="11"/>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297" name="Freeform 3560"/>
              <p:cNvSpPr>
                <a:spLocks/>
              </p:cNvSpPr>
              <p:nvPr userDrawn="1"/>
            </p:nvSpPr>
            <p:spPr bwMode="auto">
              <a:xfrm>
                <a:off x="5702" y="2718"/>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1" y="13"/>
                      <a:pt x="0" y="28"/>
                    </a:cubicBezTo>
                    <a:cubicBezTo>
                      <a:pt x="0" y="44"/>
                      <a:pt x="13"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298" name="Freeform 3561"/>
              <p:cNvSpPr>
                <a:spLocks/>
              </p:cNvSpPr>
              <p:nvPr userDrawn="1"/>
            </p:nvSpPr>
            <p:spPr bwMode="auto">
              <a:xfrm>
                <a:off x="5782" y="2798"/>
                <a:ext cx="126" cy="126"/>
              </a:xfrm>
              <a:custGeom>
                <a:avLst/>
                <a:gdLst>
                  <a:gd name="T0" fmla="*/ 124 w 63"/>
                  <a:gd name="T1" fmla="*/ 0 h 63"/>
                  <a:gd name="T2" fmla="*/ 0 w 63"/>
                  <a:gd name="T3" fmla="*/ 124 h 63"/>
                  <a:gd name="T4" fmla="*/ 124 w 63"/>
                  <a:gd name="T5" fmla="*/ 252 h 63"/>
                  <a:gd name="T6" fmla="*/ 124 w 63"/>
                  <a:gd name="T7" fmla="*/ 252 h 63"/>
                  <a:gd name="T8" fmla="*/ 248 w 63"/>
                  <a:gd name="T9" fmla="*/ 124 h 63"/>
                  <a:gd name="T10" fmla="*/ 124 w 63"/>
                  <a:gd name="T11" fmla="*/ 0 h 63"/>
                  <a:gd name="T12" fmla="*/ 124 w 63"/>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3">
                    <a:moveTo>
                      <a:pt x="31" y="0"/>
                    </a:moveTo>
                    <a:cubicBezTo>
                      <a:pt x="14" y="0"/>
                      <a:pt x="0" y="14"/>
                      <a:pt x="0" y="31"/>
                    </a:cubicBezTo>
                    <a:cubicBezTo>
                      <a:pt x="0" y="48"/>
                      <a:pt x="14" y="62"/>
                      <a:pt x="31" y="63"/>
                    </a:cubicBezTo>
                    <a:cubicBezTo>
                      <a:pt x="31" y="63"/>
                      <a:pt x="31" y="63"/>
                      <a:pt x="31" y="63"/>
                    </a:cubicBezTo>
                    <a:cubicBezTo>
                      <a:pt x="48" y="63"/>
                      <a:pt x="62" y="49"/>
                      <a:pt x="62" y="31"/>
                    </a:cubicBezTo>
                    <a:cubicBezTo>
                      <a:pt x="63" y="14"/>
                      <a:pt x="49"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299" name="Freeform 3562"/>
              <p:cNvSpPr>
                <a:spLocks/>
              </p:cNvSpPr>
              <p:nvPr userDrawn="1"/>
            </p:nvSpPr>
            <p:spPr bwMode="auto">
              <a:xfrm>
                <a:off x="5872" y="2888"/>
                <a:ext cx="138" cy="138"/>
              </a:xfrm>
              <a:custGeom>
                <a:avLst/>
                <a:gdLst>
                  <a:gd name="T0" fmla="*/ 140 w 69"/>
                  <a:gd name="T1" fmla="*/ 0 h 69"/>
                  <a:gd name="T2" fmla="*/ 0 w 69"/>
                  <a:gd name="T3" fmla="*/ 140 h 69"/>
                  <a:gd name="T4" fmla="*/ 12 w 69"/>
                  <a:gd name="T5" fmla="*/ 192 h 69"/>
                  <a:gd name="T6" fmla="*/ 72 w 69"/>
                  <a:gd name="T7" fmla="*/ 260 h 69"/>
                  <a:gd name="T8" fmla="*/ 136 w 69"/>
                  <a:gd name="T9" fmla="*/ 276 h 69"/>
                  <a:gd name="T10" fmla="*/ 140 w 69"/>
                  <a:gd name="T11" fmla="*/ 276 h 69"/>
                  <a:gd name="T12" fmla="*/ 164 w 69"/>
                  <a:gd name="T13" fmla="*/ 276 h 69"/>
                  <a:gd name="T14" fmla="*/ 272 w 69"/>
                  <a:gd name="T15" fmla="*/ 164 h 69"/>
                  <a:gd name="T16" fmla="*/ 276 w 69"/>
                  <a:gd name="T17" fmla="*/ 140 h 69"/>
                  <a:gd name="T18" fmla="*/ 260 w 69"/>
                  <a:gd name="T19" fmla="*/ 72 h 69"/>
                  <a:gd name="T20" fmla="*/ 192 w 69"/>
                  <a:gd name="T21" fmla="*/ 12 h 69"/>
                  <a:gd name="T22" fmla="*/ 140 w 69"/>
                  <a:gd name="T23" fmla="*/ 0 h 69"/>
                  <a:gd name="T24" fmla="*/ 140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5" y="0"/>
                    </a:moveTo>
                    <a:cubicBezTo>
                      <a:pt x="16" y="0"/>
                      <a:pt x="0" y="16"/>
                      <a:pt x="0" y="35"/>
                    </a:cubicBezTo>
                    <a:cubicBezTo>
                      <a:pt x="0" y="39"/>
                      <a:pt x="1" y="44"/>
                      <a:pt x="3" y="48"/>
                    </a:cubicBezTo>
                    <a:cubicBezTo>
                      <a:pt x="10" y="51"/>
                      <a:pt x="15" y="58"/>
                      <a:pt x="18" y="65"/>
                    </a:cubicBezTo>
                    <a:cubicBezTo>
                      <a:pt x="23" y="68"/>
                      <a:pt x="28" y="69"/>
                      <a:pt x="34" y="69"/>
                    </a:cubicBezTo>
                    <a:cubicBezTo>
                      <a:pt x="34" y="69"/>
                      <a:pt x="35" y="69"/>
                      <a:pt x="35" y="69"/>
                    </a:cubicBezTo>
                    <a:cubicBezTo>
                      <a:pt x="37" y="69"/>
                      <a:pt x="39" y="69"/>
                      <a:pt x="41" y="69"/>
                    </a:cubicBezTo>
                    <a:cubicBezTo>
                      <a:pt x="44" y="55"/>
                      <a:pt x="55" y="45"/>
                      <a:pt x="68" y="41"/>
                    </a:cubicBezTo>
                    <a:cubicBezTo>
                      <a:pt x="69" y="39"/>
                      <a:pt x="69" y="37"/>
                      <a:pt x="69" y="35"/>
                    </a:cubicBezTo>
                    <a:cubicBezTo>
                      <a:pt x="69" y="29"/>
                      <a:pt x="67" y="23"/>
                      <a:pt x="65" y="18"/>
                    </a:cubicBezTo>
                    <a:cubicBezTo>
                      <a:pt x="61" y="12"/>
                      <a:pt x="55" y="6"/>
                      <a:pt x="48" y="3"/>
                    </a:cubicBezTo>
                    <a:cubicBezTo>
                      <a:pt x="44" y="1"/>
                      <a:pt x="39"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300" name="Freeform 3563"/>
              <p:cNvSpPr>
                <a:spLocks/>
              </p:cNvSpPr>
              <p:nvPr userDrawn="1"/>
            </p:nvSpPr>
            <p:spPr bwMode="auto">
              <a:xfrm>
                <a:off x="5952" y="2968"/>
                <a:ext cx="150" cy="152"/>
              </a:xfrm>
              <a:custGeom>
                <a:avLst/>
                <a:gdLst>
                  <a:gd name="T0" fmla="*/ 148 w 75"/>
                  <a:gd name="T1" fmla="*/ 0 h 76"/>
                  <a:gd name="T2" fmla="*/ 112 w 75"/>
                  <a:gd name="T3" fmla="*/ 4 h 76"/>
                  <a:gd name="T4" fmla="*/ 4 w 75"/>
                  <a:gd name="T5" fmla="*/ 116 h 76"/>
                  <a:gd name="T6" fmla="*/ 0 w 75"/>
                  <a:gd name="T7" fmla="*/ 152 h 76"/>
                  <a:gd name="T8" fmla="*/ 4 w 75"/>
                  <a:gd name="T9" fmla="*/ 196 h 76"/>
                  <a:gd name="T10" fmla="*/ 124 w 75"/>
                  <a:gd name="T11" fmla="*/ 300 h 76"/>
                  <a:gd name="T12" fmla="*/ 148 w 75"/>
                  <a:gd name="T13" fmla="*/ 304 h 76"/>
                  <a:gd name="T14" fmla="*/ 148 w 75"/>
                  <a:gd name="T15" fmla="*/ 304 h 76"/>
                  <a:gd name="T16" fmla="*/ 184 w 75"/>
                  <a:gd name="T17" fmla="*/ 300 h 76"/>
                  <a:gd name="T18" fmla="*/ 296 w 75"/>
                  <a:gd name="T19" fmla="*/ 188 h 76"/>
                  <a:gd name="T20" fmla="*/ 300 w 75"/>
                  <a:gd name="T21" fmla="*/ 152 h 76"/>
                  <a:gd name="T22" fmla="*/ 300 w 75"/>
                  <a:gd name="T23" fmla="*/ 124 h 76"/>
                  <a:gd name="T24" fmla="*/ 192 w 75"/>
                  <a:gd name="T25" fmla="*/ 8 h 76"/>
                  <a:gd name="T26" fmla="*/ 152 w 75"/>
                  <a:gd name="T27" fmla="*/ 0 h 76"/>
                  <a:gd name="T28" fmla="*/ 148 w 75"/>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6">
                    <a:moveTo>
                      <a:pt x="37" y="0"/>
                    </a:moveTo>
                    <a:cubicBezTo>
                      <a:pt x="34" y="0"/>
                      <a:pt x="31" y="1"/>
                      <a:pt x="28" y="1"/>
                    </a:cubicBezTo>
                    <a:cubicBezTo>
                      <a:pt x="15" y="5"/>
                      <a:pt x="4" y="15"/>
                      <a:pt x="1" y="29"/>
                    </a:cubicBezTo>
                    <a:cubicBezTo>
                      <a:pt x="0" y="32"/>
                      <a:pt x="0" y="35"/>
                      <a:pt x="0" y="38"/>
                    </a:cubicBezTo>
                    <a:cubicBezTo>
                      <a:pt x="0" y="42"/>
                      <a:pt x="0" y="45"/>
                      <a:pt x="1" y="49"/>
                    </a:cubicBezTo>
                    <a:cubicBezTo>
                      <a:pt x="15" y="51"/>
                      <a:pt x="27" y="62"/>
                      <a:pt x="31" y="75"/>
                    </a:cubicBezTo>
                    <a:cubicBezTo>
                      <a:pt x="33" y="75"/>
                      <a:pt x="35" y="76"/>
                      <a:pt x="37" y="76"/>
                    </a:cubicBezTo>
                    <a:cubicBezTo>
                      <a:pt x="37" y="76"/>
                      <a:pt x="37" y="76"/>
                      <a:pt x="37" y="76"/>
                    </a:cubicBezTo>
                    <a:cubicBezTo>
                      <a:pt x="40" y="76"/>
                      <a:pt x="43" y="75"/>
                      <a:pt x="46" y="75"/>
                    </a:cubicBezTo>
                    <a:cubicBezTo>
                      <a:pt x="50" y="61"/>
                      <a:pt x="61" y="51"/>
                      <a:pt x="74" y="47"/>
                    </a:cubicBezTo>
                    <a:cubicBezTo>
                      <a:pt x="75" y="44"/>
                      <a:pt x="75" y="41"/>
                      <a:pt x="75" y="38"/>
                    </a:cubicBezTo>
                    <a:cubicBezTo>
                      <a:pt x="75" y="36"/>
                      <a:pt x="75" y="34"/>
                      <a:pt x="75" y="31"/>
                    </a:cubicBezTo>
                    <a:cubicBezTo>
                      <a:pt x="72" y="17"/>
                      <a:pt x="62" y="6"/>
                      <a:pt x="48" y="2"/>
                    </a:cubicBezTo>
                    <a:cubicBezTo>
                      <a:pt x="45" y="1"/>
                      <a:pt x="41" y="0"/>
                      <a:pt x="38" y="0"/>
                    </a:cubicBezTo>
                    <a:cubicBezTo>
                      <a:pt x="37" y="0"/>
                      <a:pt x="37" y="0"/>
                      <a:pt x="37" y="0"/>
                    </a:cubicBezTo>
                  </a:path>
                </a:pathLst>
              </a:custGeom>
              <a:solidFill>
                <a:srgbClr val="E8E8E8"/>
              </a:solidFill>
              <a:ln w="9525">
                <a:solidFill>
                  <a:srgbClr val="E8E8E8"/>
                </a:solidFill>
                <a:round/>
                <a:headEnd/>
                <a:tailEnd/>
              </a:ln>
            </p:spPr>
            <p:txBody>
              <a:bodyPr/>
              <a:lstStyle/>
              <a:p>
                <a:endParaRPr lang="en-GB" dirty="0"/>
              </a:p>
            </p:txBody>
          </p:sp>
          <p:sp>
            <p:nvSpPr>
              <p:cNvPr id="1301" name="Freeform 3564"/>
              <p:cNvSpPr>
                <a:spLocks/>
              </p:cNvSpPr>
              <p:nvPr userDrawn="1"/>
            </p:nvSpPr>
            <p:spPr bwMode="auto">
              <a:xfrm>
                <a:off x="6040" y="3058"/>
                <a:ext cx="166" cy="166"/>
              </a:xfrm>
              <a:custGeom>
                <a:avLst/>
                <a:gdLst>
                  <a:gd name="T0" fmla="*/ 168 w 83"/>
                  <a:gd name="T1" fmla="*/ 0 h 83"/>
                  <a:gd name="T2" fmla="*/ 120 w 83"/>
                  <a:gd name="T3" fmla="*/ 8 h 83"/>
                  <a:gd name="T4" fmla="*/ 8 w 83"/>
                  <a:gd name="T5" fmla="*/ 120 h 83"/>
                  <a:gd name="T6" fmla="*/ 0 w 83"/>
                  <a:gd name="T7" fmla="*/ 164 h 83"/>
                  <a:gd name="T8" fmla="*/ 0 w 83"/>
                  <a:gd name="T9" fmla="*/ 176 h 83"/>
                  <a:gd name="T10" fmla="*/ 136 w 83"/>
                  <a:gd name="T11" fmla="*/ 328 h 83"/>
                  <a:gd name="T12" fmla="*/ 164 w 83"/>
                  <a:gd name="T13" fmla="*/ 332 h 83"/>
                  <a:gd name="T14" fmla="*/ 332 w 83"/>
                  <a:gd name="T15" fmla="*/ 160 h 83"/>
                  <a:gd name="T16" fmla="*/ 328 w 83"/>
                  <a:gd name="T17" fmla="*/ 136 h 83"/>
                  <a:gd name="T18" fmla="*/ 180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4" y="1"/>
                      <a:pt x="30" y="2"/>
                    </a:cubicBezTo>
                    <a:cubicBezTo>
                      <a:pt x="17" y="6"/>
                      <a:pt x="6" y="16"/>
                      <a:pt x="2" y="30"/>
                    </a:cubicBezTo>
                    <a:cubicBezTo>
                      <a:pt x="1" y="33"/>
                      <a:pt x="0" y="37"/>
                      <a:pt x="0" y="41"/>
                    </a:cubicBezTo>
                    <a:cubicBezTo>
                      <a:pt x="0" y="42"/>
                      <a:pt x="0" y="43"/>
                      <a:pt x="0" y="44"/>
                    </a:cubicBezTo>
                    <a:cubicBezTo>
                      <a:pt x="19" y="47"/>
                      <a:pt x="33" y="63"/>
                      <a:pt x="34" y="82"/>
                    </a:cubicBezTo>
                    <a:cubicBezTo>
                      <a:pt x="36" y="82"/>
                      <a:pt x="38" y="83"/>
                      <a:pt x="41" y="83"/>
                    </a:cubicBezTo>
                    <a:cubicBezTo>
                      <a:pt x="41" y="60"/>
                      <a:pt x="60" y="41"/>
                      <a:pt x="83" y="40"/>
                    </a:cubicBezTo>
                    <a:cubicBezTo>
                      <a:pt x="83" y="38"/>
                      <a:pt x="83" y="36"/>
                      <a:pt x="82" y="34"/>
                    </a:cubicBezTo>
                    <a:cubicBezTo>
                      <a:pt x="79" y="16"/>
                      <a:pt x="63" y="1"/>
                      <a:pt x="45" y="0"/>
                    </a:cubicBezTo>
                    <a:cubicBezTo>
                      <a:pt x="44" y="0"/>
                      <a:pt x="43" y="0"/>
                      <a:pt x="42" y="0"/>
                    </a:cubicBezTo>
                    <a:cubicBezTo>
                      <a:pt x="42" y="0"/>
                      <a:pt x="42" y="0"/>
                      <a:pt x="42" y="0"/>
                    </a:cubicBezTo>
                  </a:path>
                </a:pathLst>
              </a:custGeom>
              <a:solidFill>
                <a:srgbClr val="E8E8E8"/>
              </a:solidFill>
              <a:ln w="9525">
                <a:solidFill>
                  <a:srgbClr val="E8E8E8"/>
                </a:solidFill>
                <a:round/>
                <a:headEnd/>
                <a:tailEnd/>
              </a:ln>
            </p:spPr>
            <p:txBody>
              <a:bodyPr/>
              <a:lstStyle/>
              <a:p>
                <a:endParaRPr lang="en-GB" dirty="0"/>
              </a:p>
            </p:txBody>
          </p:sp>
          <p:sp>
            <p:nvSpPr>
              <p:cNvPr id="1302" name="Freeform 3565"/>
              <p:cNvSpPr>
                <a:spLocks/>
              </p:cNvSpPr>
              <p:nvPr userDrawn="1"/>
            </p:nvSpPr>
            <p:spPr bwMode="auto">
              <a:xfrm>
                <a:off x="6120" y="3138"/>
                <a:ext cx="178" cy="179"/>
              </a:xfrm>
              <a:custGeom>
                <a:avLst/>
                <a:gdLst>
                  <a:gd name="T0" fmla="*/ 180 w 89"/>
                  <a:gd name="T1" fmla="*/ 0 h 89"/>
                  <a:gd name="T2" fmla="*/ 172 w 89"/>
                  <a:gd name="T3" fmla="*/ 0 h 89"/>
                  <a:gd name="T4" fmla="*/ 4 w 89"/>
                  <a:gd name="T5" fmla="*/ 173 h 89"/>
                  <a:gd name="T6" fmla="*/ 0 w 89"/>
                  <a:gd name="T7" fmla="*/ 177 h 89"/>
                  <a:gd name="T8" fmla="*/ 4 w 89"/>
                  <a:gd name="T9" fmla="*/ 199 h 89"/>
                  <a:gd name="T10" fmla="*/ 4 w 89"/>
                  <a:gd name="T11" fmla="*/ 199 h 89"/>
                  <a:gd name="T12" fmla="*/ 8 w 89"/>
                  <a:gd name="T13" fmla="*/ 199 h 89"/>
                  <a:gd name="T14" fmla="*/ 180 w 89"/>
                  <a:gd name="T15" fmla="*/ 360 h 89"/>
                  <a:gd name="T16" fmla="*/ 184 w 89"/>
                  <a:gd name="T17" fmla="*/ 360 h 89"/>
                  <a:gd name="T18" fmla="*/ 356 w 89"/>
                  <a:gd name="T19" fmla="*/ 187 h 89"/>
                  <a:gd name="T20" fmla="*/ 356 w 89"/>
                  <a:gd name="T21" fmla="*/ 183 h 89"/>
                  <a:gd name="T22" fmla="*/ 356 w 89"/>
                  <a:gd name="T23" fmla="*/ 183 h 89"/>
                  <a:gd name="T24" fmla="*/ 196 w 89"/>
                  <a:gd name="T25" fmla="*/ 4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3" y="0"/>
                    </a:cubicBezTo>
                    <a:cubicBezTo>
                      <a:pt x="20" y="1"/>
                      <a:pt x="1" y="20"/>
                      <a:pt x="1" y="43"/>
                    </a:cubicBezTo>
                    <a:cubicBezTo>
                      <a:pt x="0" y="43"/>
                      <a:pt x="0" y="44"/>
                      <a:pt x="0" y="44"/>
                    </a:cubicBezTo>
                    <a:cubicBezTo>
                      <a:pt x="0" y="46"/>
                      <a:pt x="1" y="47"/>
                      <a:pt x="1" y="49"/>
                    </a:cubicBezTo>
                    <a:cubicBezTo>
                      <a:pt x="1" y="49"/>
                      <a:pt x="1" y="49"/>
                      <a:pt x="1" y="49"/>
                    </a:cubicBezTo>
                    <a:cubicBezTo>
                      <a:pt x="1" y="49"/>
                      <a:pt x="2" y="49"/>
                      <a:pt x="2" y="49"/>
                    </a:cubicBezTo>
                    <a:cubicBezTo>
                      <a:pt x="24" y="49"/>
                      <a:pt x="43" y="66"/>
                      <a:pt x="45" y="89"/>
                    </a:cubicBezTo>
                    <a:cubicBezTo>
                      <a:pt x="45" y="89"/>
                      <a:pt x="46" y="89"/>
                      <a:pt x="46" y="89"/>
                    </a:cubicBezTo>
                    <a:cubicBezTo>
                      <a:pt x="48" y="66"/>
                      <a:pt x="66" y="48"/>
                      <a:pt x="89" y="46"/>
                    </a:cubicBezTo>
                    <a:cubicBezTo>
                      <a:pt x="89" y="46"/>
                      <a:pt x="89" y="46"/>
                      <a:pt x="89" y="45"/>
                    </a:cubicBezTo>
                    <a:cubicBezTo>
                      <a:pt x="89" y="45"/>
                      <a:pt x="89" y="45"/>
                      <a:pt x="89" y="45"/>
                    </a:cubicBezTo>
                    <a:cubicBezTo>
                      <a:pt x="89" y="22"/>
                      <a:pt x="71" y="3"/>
                      <a:pt x="49" y="1"/>
                    </a:cubicBezTo>
                    <a:cubicBezTo>
                      <a:pt x="48" y="1"/>
                      <a:pt x="46" y="0"/>
                      <a:pt x="45" y="0"/>
                    </a:cubicBezTo>
                    <a:cubicBezTo>
                      <a:pt x="45" y="0"/>
                      <a:pt x="45" y="0"/>
                      <a:pt x="45" y="0"/>
                    </a:cubicBezTo>
                  </a:path>
                </a:pathLst>
              </a:custGeom>
              <a:solidFill>
                <a:srgbClr val="E8E8E8"/>
              </a:solidFill>
              <a:ln w="9525">
                <a:solidFill>
                  <a:srgbClr val="E8E8E8"/>
                </a:solidFill>
                <a:round/>
                <a:headEnd/>
                <a:tailEnd/>
              </a:ln>
            </p:spPr>
            <p:txBody>
              <a:bodyPr/>
              <a:lstStyle/>
              <a:p>
                <a:endParaRPr lang="en-GB" dirty="0"/>
              </a:p>
            </p:txBody>
          </p:sp>
          <p:sp>
            <p:nvSpPr>
              <p:cNvPr id="1303" name="Freeform 3566"/>
              <p:cNvSpPr>
                <a:spLocks/>
              </p:cNvSpPr>
              <p:nvPr userDrawn="1"/>
            </p:nvSpPr>
            <p:spPr bwMode="auto">
              <a:xfrm>
                <a:off x="6212" y="3230"/>
                <a:ext cx="188" cy="147"/>
              </a:xfrm>
              <a:custGeom>
                <a:avLst/>
                <a:gdLst>
                  <a:gd name="T0" fmla="*/ 188 w 94"/>
                  <a:gd name="T1" fmla="*/ 0 h 73"/>
                  <a:gd name="T2" fmla="*/ 172 w 94"/>
                  <a:gd name="T3" fmla="*/ 0 h 73"/>
                  <a:gd name="T4" fmla="*/ 172 w 94"/>
                  <a:gd name="T5" fmla="*/ 0 h 73"/>
                  <a:gd name="T6" fmla="*/ 0 w 94"/>
                  <a:gd name="T7" fmla="*/ 175 h 73"/>
                  <a:gd name="T8" fmla="*/ 0 w 94"/>
                  <a:gd name="T9" fmla="*/ 175 h 73"/>
                  <a:gd name="T10" fmla="*/ 172 w 94"/>
                  <a:gd name="T11" fmla="*/ 296 h 73"/>
                  <a:gd name="T12" fmla="*/ 360 w 94"/>
                  <a:gd name="T13" fmla="*/ 163 h 73"/>
                  <a:gd name="T14" fmla="*/ 360 w 94"/>
                  <a:gd name="T15" fmla="*/ 163 h 73"/>
                  <a:gd name="T16" fmla="*/ 376 w 94"/>
                  <a:gd name="T17" fmla="*/ 163 h 73"/>
                  <a:gd name="T18" fmla="*/ 364 w 94"/>
                  <a:gd name="T19" fmla="*/ 121 h 73"/>
                  <a:gd name="T20" fmla="*/ 188 w 94"/>
                  <a:gd name="T21" fmla="*/ 0 h 73"/>
                  <a:gd name="T22" fmla="*/ 188 w 94"/>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3">
                    <a:moveTo>
                      <a:pt x="47" y="0"/>
                    </a:moveTo>
                    <a:cubicBezTo>
                      <a:pt x="45" y="0"/>
                      <a:pt x="44" y="0"/>
                      <a:pt x="43" y="0"/>
                    </a:cubicBezTo>
                    <a:cubicBezTo>
                      <a:pt x="43" y="0"/>
                      <a:pt x="43" y="0"/>
                      <a:pt x="43" y="0"/>
                    </a:cubicBezTo>
                    <a:cubicBezTo>
                      <a:pt x="20" y="2"/>
                      <a:pt x="2" y="20"/>
                      <a:pt x="0" y="43"/>
                    </a:cubicBezTo>
                    <a:cubicBezTo>
                      <a:pt x="0" y="43"/>
                      <a:pt x="0" y="43"/>
                      <a:pt x="0" y="43"/>
                    </a:cubicBezTo>
                    <a:cubicBezTo>
                      <a:pt x="19" y="43"/>
                      <a:pt x="36" y="56"/>
                      <a:pt x="43" y="73"/>
                    </a:cubicBezTo>
                    <a:cubicBezTo>
                      <a:pt x="50" y="54"/>
                      <a:pt x="68" y="40"/>
                      <a:pt x="90" y="40"/>
                    </a:cubicBezTo>
                    <a:cubicBezTo>
                      <a:pt x="90" y="40"/>
                      <a:pt x="90" y="40"/>
                      <a:pt x="90" y="40"/>
                    </a:cubicBezTo>
                    <a:cubicBezTo>
                      <a:pt x="91" y="40"/>
                      <a:pt x="92" y="40"/>
                      <a:pt x="94" y="40"/>
                    </a:cubicBezTo>
                    <a:cubicBezTo>
                      <a:pt x="93" y="37"/>
                      <a:pt x="92" y="33"/>
                      <a:pt x="91" y="30"/>
                    </a:cubicBezTo>
                    <a:cubicBezTo>
                      <a:pt x="84" y="12"/>
                      <a:pt x="6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04" name="Freeform 3567"/>
              <p:cNvSpPr>
                <a:spLocks/>
              </p:cNvSpPr>
              <p:nvPr userDrawn="1"/>
            </p:nvSpPr>
            <p:spPr bwMode="auto">
              <a:xfrm>
                <a:off x="6298" y="3311"/>
                <a:ext cx="192" cy="148"/>
              </a:xfrm>
              <a:custGeom>
                <a:avLst/>
                <a:gdLst>
                  <a:gd name="T0" fmla="*/ 188 w 96"/>
                  <a:gd name="T1" fmla="*/ 0 h 74"/>
                  <a:gd name="T2" fmla="*/ 0 w 96"/>
                  <a:gd name="T3" fmla="*/ 132 h 74"/>
                  <a:gd name="T4" fmla="*/ 12 w 96"/>
                  <a:gd name="T5" fmla="*/ 192 h 74"/>
                  <a:gd name="T6" fmla="*/ 16 w 96"/>
                  <a:gd name="T7" fmla="*/ 192 h 74"/>
                  <a:gd name="T8" fmla="*/ 16 w 96"/>
                  <a:gd name="T9" fmla="*/ 192 h 74"/>
                  <a:gd name="T10" fmla="*/ 192 w 96"/>
                  <a:gd name="T11" fmla="*/ 296 h 74"/>
                  <a:gd name="T12" fmla="*/ 380 w 96"/>
                  <a:gd name="T13" fmla="*/ 180 h 74"/>
                  <a:gd name="T14" fmla="*/ 380 w 96"/>
                  <a:gd name="T15" fmla="*/ 180 h 74"/>
                  <a:gd name="T16" fmla="*/ 384 w 96"/>
                  <a:gd name="T17" fmla="*/ 180 h 74"/>
                  <a:gd name="T18" fmla="*/ 364 w 96"/>
                  <a:gd name="T19" fmla="*/ 108 h 74"/>
                  <a:gd name="T20" fmla="*/ 204 w 96"/>
                  <a:gd name="T21" fmla="*/ 0 h 74"/>
                  <a:gd name="T22" fmla="*/ 188 w 96"/>
                  <a:gd name="T23" fmla="*/ 0 h 74"/>
                  <a:gd name="T24" fmla="*/ 188 w 9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6" h="74">
                    <a:moveTo>
                      <a:pt x="47" y="0"/>
                    </a:moveTo>
                    <a:cubicBezTo>
                      <a:pt x="25" y="0"/>
                      <a:pt x="7" y="14"/>
                      <a:pt x="0" y="33"/>
                    </a:cubicBezTo>
                    <a:cubicBezTo>
                      <a:pt x="1" y="38"/>
                      <a:pt x="2" y="43"/>
                      <a:pt x="3" y="48"/>
                    </a:cubicBezTo>
                    <a:cubicBezTo>
                      <a:pt x="3" y="48"/>
                      <a:pt x="3" y="48"/>
                      <a:pt x="4" y="48"/>
                    </a:cubicBezTo>
                    <a:cubicBezTo>
                      <a:pt x="4" y="48"/>
                      <a:pt x="4" y="48"/>
                      <a:pt x="4" y="48"/>
                    </a:cubicBezTo>
                    <a:cubicBezTo>
                      <a:pt x="23" y="48"/>
                      <a:pt x="39" y="58"/>
                      <a:pt x="48" y="74"/>
                    </a:cubicBezTo>
                    <a:cubicBezTo>
                      <a:pt x="57" y="57"/>
                      <a:pt x="74" y="45"/>
                      <a:pt x="95" y="45"/>
                    </a:cubicBezTo>
                    <a:cubicBezTo>
                      <a:pt x="95" y="45"/>
                      <a:pt x="95" y="45"/>
                      <a:pt x="95" y="45"/>
                    </a:cubicBezTo>
                    <a:cubicBezTo>
                      <a:pt x="95" y="45"/>
                      <a:pt x="96" y="45"/>
                      <a:pt x="96" y="45"/>
                    </a:cubicBezTo>
                    <a:cubicBezTo>
                      <a:pt x="96" y="39"/>
                      <a:pt x="94" y="33"/>
                      <a:pt x="91" y="27"/>
                    </a:cubicBezTo>
                    <a:cubicBezTo>
                      <a:pt x="83" y="12"/>
                      <a:pt x="68" y="2"/>
                      <a:pt x="51" y="0"/>
                    </a:cubicBezTo>
                    <a:cubicBezTo>
                      <a:pt x="49"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05" name="Freeform 3568"/>
              <p:cNvSpPr>
                <a:spLocks noEditPoints="1"/>
              </p:cNvSpPr>
              <p:nvPr userDrawn="1"/>
            </p:nvSpPr>
            <p:spPr bwMode="auto">
              <a:xfrm>
                <a:off x="6394" y="3401"/>
                <a:ext cx="198" cy="192"/>
              </a:xfrm>
              <a:custGeom>
                <a:avLst/>
                <a:gdLst>
                  <a:gd name="T0" fmla="*/ 204 w 99"/>
                  <a:gd name="T1" fmla="*/ 384 h 96"/>
                  <a:gd name="T2" fmla="*/ 204 w 99"/>
                  <a:gd name="T3" fmla="*/ 384 h 96"/>
                  <a:gd name="T4" fmla="*/ 320 w 99"/>
                  <a:gd name="T5" fmla="*/ 384 h 96"/>
                  <a:gd name="T6" fmla="*/ 320 w 99"/>
                  <a:gd name="T7" fmla="*/ 384 h 96"/>
                  <a:gd name="T8" fmla="*/ 204 w 99"/>
                  <a:gd name="T9" fmla="*/ 384 h 96"/>
                  <a:gd name="T10" fmla="*/ 56 w 99"/>
                  <a:gd name="T11" fmla="*/ 380 h 96"/>
                  <a:gd name="T12" fmla="*/ 56 w 99"/>
                  <a:gd name="T13" fmla="*/ 380 h 96"/>
                  <a:gd name="T14" fmla="*/ 60 w 99"/>
                  <a:gd name="T15" fmla="*/ 380 h 96"/>
                  <a:gd name="T16" fmla="*/ 56 w 99"/>
                  <a:gd name="T17" fmla="*/ 380 h 96"/>
                  <a:gd name="T18" fmla="*/ 188 w 99"/>
                  <a:gd name="T19" fmla="*/ 0 h 96"/>
                  <a:gd name="T20" fmla="*/ 0 w 99"/>
                  <a:gd name="T21" fmla="*/ 116 h 96"/>
                  <a:gd name="T22" fmla="*/ 20 w 99"/>
                  <a:gd name="T23" fmla="*/ 176 h 96"/>
                  <a:gd name="T24" fmla="*/ 172 w 99"/>
                  <a:gd name="T25" fmla="*/ 272 h 96"/>
                  <a:gd name="T26" fmla="*/ 360 w 99"/>
                  <a:gd name="T27" fmla="*/ 164 h 96"/>
                  <a:gd name="T28" fmla="*/ 360 w 99"/>
                  <a:gd name="T29" fmla="*/ 164 h 96"/>
                  <a:gd name="T30" fmla="*/ 396 w 99"/>
                  <a:gd name="T31" fmla="*/ 168 h 96"/>
                  <a:gd name="T32" fmla="*/ 364 w 99"/>
                  <a:gd name="T33" fmla="*/ 96 h 96"/>
                  <a:gd name="T34" fmla="*/ 192 w 99"/>
                  <a:gd name="T35" fmla="*/ 0 h 96"/>
                  <a:gd name="T36" fmla="*/ 188 w 99"/>
                  <a:gd name="T37" fmla="*/ 0 h 96"/>
                  <a:gd name="T38" fmla="*/ 188 w 99"/>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9" h="96">
                    <a:moveTo>
                      <a:pt x="51" y="96"/>
                    </a:moveTo>
                    <a:cubicBezTo>
                      <a:pt x="51" y="96"/>
                      <a:pt x="51" y="96"/>
                      <a:pt x="51" y="96"/>
                    </a:cubicBezTo>
                    <a:cubicBezTo>
                      <a:pt x="80" y="96"/>
                      <a:pt x="80" y="96"/>
                      <a:pt x="80" y="96"/>
                    </a:cubicBezTo>
                    <a:cubicBezTo>
                      <a:pt x="80" y="96"/>
                      <a:pt x="80" y="96"/>
                      <a:pt x="80" y="96"/>
                    </a:cubicBezTo>
                    <a:cubicBezTo>
                      <a:pt x="51" y="96"/>
                      <a:pt x="51" y="96"/>
                      <a:pt x="51" y="96"/>
                    </a:cubicBezTo>
                    <a:moveTo>
                      <a:pt x="14" y="95"/>
                    </a:moveTo>
                    <a:cubicBezTo>
                      <a:pt x="14" y="95"/>
                      <a:pt x="14" y="95"/>
                      <a:pt x="14" y="95"/>
                    </a:cubicBezTo>
                    <a:cubicBezTo>
                      <a:pt x="15" y="95"/>
                      <a:pt x="15" y="95"/>
                      <a:pt x="15" y="95"/>
                    </a:cubicBezTo>
                    <a:cubicBezTo>
                      <a:pt x="14" y="95"/>
                      <a:pt x="14" y="95"/>
                      <a:pt x="14" y="95"/>
                    </a:cubicBezTo>
                    <a:moveTo>
                      <a:pt x="47" y="0"/>
                    </a:moveTo>
                    <a:cubicBezTo>
                      <a:pt x="26" y="0"/>
                      <a:pt x="9" y="12"/>
                      <a:pt x="0" y="29"/>
                    </a:cubicBezTo>
                    <a:cubicBezTo>
                      <a:pt x="2" y="34"/>
                      <a:pt x="4" y="39"/>
                      <a:pt x="5" y="44"/>
                    </a:cubicBezTo>
                    <a:cubicBezTo>
                      <a:pt x="21" y="46"/>
                      <a:pt x="34" y="55"/>
                      <a:pt x="43" y="68"/>
                    </a:cubicBezTo>
                    <a:cubicBezTo>
                      <a:pt x="52" y="52"/>
                      <a:pt x="70" y="41"/>
                      <a:pt x="90" y="41"/>
                    </a:cubicBezTo>
                    <a:cubicBezTo>
                      <a:pt x="90" y="41"/>
                      <a:pt x="90" y="41"/>
                      <a:pt x="90" y="41"/>
                    </a:cubicBezTo>
                    <a:cubicBezTo>
                      <a:pt x="93" y="41"/>
                      <a:pt x="96" y="42"/>
                      <a:pt x="99" y="42"/>
                    </a:cubicBezTo>
                    <a:cubicBezTo>
                      <a:pt x="97" y="35"/>
                      <a:pt x="95" y="29"/>
                      <a:pt x="91" y="24"/>
                    </a:cubicBezTo>
                    <a:cubicBezTo>
                      <a:pt x="82" y="10"/>
                      <a:pt x="66" y="1"/>
                      <a:pt x="48" y="0"/>
                    </a:cubicBezTo>
                    <a:cubicBezTo>
                      <a:pt x="48" y="0"/>
                      <a:pt x="4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06" name="Freeform 3569"/>
              <p:cNvSpPr>
                <a:spLocks/>
              </p:cNvSpPr>
              <p:nvPr userDrawn="1"/>
            </p:nvSpPr>
            <p:spPr bwMode="auto">
              <a:xfrm>
                <a:off x="6480" y="3483"/>
                <a:ext cx="204" cy="110"/>
              </a:xfrm>
              <a:custGeom>
                <a:avLst/>
                <a:gdLst>
                  <a:gd name="T0" fmla="*/ 188 w 102"/>
                  <a:gd name="T1" fmla="*/ 0 h 55"/>
                  <a:gd name="T2" fmla="*/ 0 w 102"/>
                  <a:gd name="T3" fmla="*/ 108 h 55"/>
                  <a:gd name="T4" fmla="*/ 32 w 102"/>
                  <a:gd name="T5" fmla="*/ 220 h 55"/>
                  <a:gd name="T6" fmla="*/ 148 w 102"/>
                  <a:gd name="T7" fmla="*/ 220 h 55"/>
                  <a:gd name="T8" fmla="*/ 232 w 102"/>
                  <a:gd name="T9" fmla="*/ 220 h 55"/>
                  <a:gd name="T10" fmla="*/ 320 w 102"/>
                  <a:gd name="T11" fmla="*/ 220 h 55"/>
                  <a:gd name="T12" fmla="*/ 408 w 102"/>
                  <a:gd name="T13" fmla="*/ 220 h 55"/>
                  <a:gd name="T14" fmla="*/ 364 w 102"/>
                  <a:gd name="T15" fmla="*/ 88 h 55"/>
                  <a:gd name="T16" fmla="*/ 224 w 102"/>
                  <a:gd name="T17" fmla="*/ 4 h 55"/>
                  <a:gd name="T18" fmla="*/ 188 w 102"/>
                  <a:gd name="T19" fmla="*/ 0 h 55"/>
                  <a:gd name="T20" fmla="*/ 188 w 102"/>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55">
                    <a:moveTo>
                      <a:pt x="47" y="0"/>
                    </a:moveTo>
                    <a:cubicBezTo>
                      <a:pt x="27" y="0"/>
                      <a:pt x="9" y="11"/>
                      <a:pt x="0" y="27"/>
                    </a:cubicBezTo>
                    <a:cubicBezTo>
                      <a:pt x="5" y="35"/>
                      <a:pt x="8" y="44"/>
                      <a:pt x="8" y="55"/>
                    </a:cubicBezTo>
                    <a:cubicBezTo>
                      <a:pt x="37" y="55"/>
                      <a:pt x="37" y="55"/>
                      <a:pt x="37" y="55"/>
                    </a:cubicBezTo>
                    <a:cubicBezTo>
                      <a:pt x="58" y="55"/>
                      <a:pt x="58" y="55"/>
                      <a:pt x="58" y="55"/>
                    </a:cubicBezTo>
                    <a:cubicBezTo>
                      <a:pt x="80" y="55"/>
                      <a:pt x="80" y="55"/>
                      <a:pt x="80" y="55"/>
                    </a:cubicBezTo>
                    <a:cubicBezTo>
                      <a:pt x="102" y="55"/>
                      <a:pt x="102" y="55"/>
                      <a:pt x="102" y="55"/>
                    </a:cubicBezTo>
                    <a:cubicBezTo>
                      <a:pt x="102" y="43"/>
                      <a:pt x="98" y="31"/>
                      <a:pt x="91" y="22"/>
                    </a:cubicBezTo>
                    <a:cubicBezTo>
                      <a:pt x="83" y="11"/>
                      <a:pt x="70" y="3"/>
                      <a:pt x="56" y="1"/>
                    </a:cubicBezTo>
                    <a:cubicBezTo>
                      <a:pt x="53" y="1"/>
                      <a:pt x="50"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07" name="Freeform 3570"/>
              <p:cNvSpPr>
                <a:spLocks/>
              </p:cNvSpPr>
              <p:nvPr userDrawn="1"/>
            </p:nvSpPr>
            <p:spPr bwMode="auto">
              <a:xfrm>
                <a:off x="4748" y="1951"/>
                <a:ext cx="6" cy="6"/>
              </a:xfrm>
              <a:custGeom>
                <a:avLst/>
                <a:gdLst>
                  <a:gd name="T0" fmla="*/ 4 w 3"/>
                  <a:gd name="T1" fmla="*/ 0 h 3"/>
                  <a:gd name="T2" fmla="*/ 0 w 3"/>
                  <a:gd name="T3" fmla="*/ 8 h 3"/>
                  <a:gd name="T4" fmla="*/ 4 w 3"/>
                  <a:gd name="T5" fmla="*/ 12 h 3"/>
                  <a:gd name="T6" fmla="*/ 12 w 3"/>
                  <a:gd name="T7" fmla="*/ 8 h 3"/>
                  <a:gd name="T8" fmla="*/ 4 w 3"/>
                  <a:gd name="T9" fmla="*/ 0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1"/>
                      <a:pt x="0" y="2"/>
                    </a:cubicBezTo>
                    <a:cubicBezTo>
                      <a:pt x="0" y="3"/>
                      <a:pt x="0" y="3"/>
                      <a:pt x="1" y="3"/>
                    </a:cubicBezTo>
                    <a:cubicBezTo>
                      <a:pt x="2" y="3"/>
                      <a:pt x="3" y="3"/>
                      <a:pt x="3" y="2"/>
                    </a:cubicBezTo>
                    <a:cubicBezTo>
                      <a:pt x="3"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308" name="Freeform 3571"/>
              <p:cNvSpPr>
                <a:spLocks/>
              </p:cNvSpPr>
              <p:nvPr userDrawn="1"/>
            </p:nvSpPr>
            <p:spPr bwMode="auto">
              <a:xfrm>
                <a:off x="4840" y="2033"/>
                <a:ext cx="14" cy="14"/>
              </a:xfrm>
              <a:custGeom>
                <a:avLst/>
                <a:gdLst>
                  <a:gd name="T0" fmla="*/ 16 w 7"/>
                  <a:gd name="T1" fmla="*/ 0 h 7"/>
                  <a:gd name="T2" fmla="*/ 0 w 7"/>
                  <a:gd name="T3" fmla="*/ 16 h 7"/>
                  <a:gd name="T4" fmla="*/ 16 w 7"/>
                  <a:gd name="T5" fmla="*/ 28 h 7"/>
                  <a:gd name="T6" fmla="*/ 28 w 7"/>
                  <a:gd name="T7" fmla="*/ 16 h 7"/>
                  <a:gd name="T8" fmla="*/ 16 w 7"/>
                  <a:gd name="T9" fmla="*/ 0 h 7"/>
                  <a:gd name="T10" fmla="*/ 16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4" y="0"/>
                    </a:moveTo>
                    <a:cubicBezTo>
                      <a:pt x="2" y="0"/>
                      <a:pt x="0" y="2"/>
                      <a:pt x="0" y="4"/>
                    </a:cubicBezTo>
                    <a:cubicBezTo>
                      <a:pt x="0" y="5"/>
                      <a:pt x="2" y="7"/>
                      <a:pt x="4" y="7"/>
                    </a:cubicBezTo>
                    <a:cubicBezTo>
                      <a:pt x="5" y="7"/>
                      <a:pt x="7" y="5"/>
                      <a:pt x="7" y="4"/>
                    </a:cubicBezTo>
                    <a:cubicBezTo>
                      <a:pt x="7" y="2"/>
                      <a:pt x="5"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09" name="Freeform 3572"/>
              <p:cNvSpPr>
                <a:spLocks/>
              </p:cNvSpPr>
              <p:nvPr userDrawn="1"/>
            </p:nvSpPr>
            <p:spPr bwMode="auto">
              <a:xfrm>
                <a:off x="4922" y="2127"/>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9" y="11"/>
                      <a:pt x="11" y="8"/>
                      <a:pt x="11" y="5"/>
                    </a:cubicBezTo>
                    <a:cubicBezTo>
                      <a:pt x="11" y="2"/>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310" name="Freeform 3573"/>
              <p:cNvSpPr>
                <a:spLocks/>
              </p:cNvSpPr>
              <p:nvPr userDrawn="1"/>
            </p:nvSpPr>
            <p:spPr bwMode="auto">
              <a:xfrm>
                <a:off x="5014" y="2209"/>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311" name="Freeform 3574"/>
              <p:cNvSpPr>
                <a:spLocks/>
              </p:cNvSpPr>
              <p:nvPr userDrawn="1"/>
            </p:nvSpPr>
            <p:spPr bwMode="auto">
              <a:xfrm>
                <a:off x="5096" y="2291"/>
                <a:ext cx="38" cy="38"/>
              </a:xfrm>
              <a:custGeom>
                <a:avLst/>
                <a:gdLst>
                  <a:gd name="T0" fmla="*/ 40 w 19"/>
                  <a:gd name="T1" fmla="*/ 0 h 19"/>
                  <a:gd name="T2" fmla="*/ 0 w 19"/>
                  <a:gd name="T3" fmla="*/ 36 h 19"/>
                  <a:gd name="T4" fmla="*/ 40 w 19"/>
                  <a:gd name="T5" fmla="*/ 76 h 19"/>
                  <a:gd name="T6" fmla="*/ 40 w 19"/>
                  <a:gd name="T7" fmla="*/ 76 h 19"/>
                  <a:gd name="T8" fmla="*/ 76 w 19"/>
                  <a:gd name="T9" fmla="*/ 36 h 19"/>
                  <a:gd name="T10" fmla="*/ 40 w 19"/>
                  <a:gd name="T11" fmla="*/ 0 h 19"/>
                  <a:gd name="T12" fmla="*/ 40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10" y="0"/>
                    </a:moveTo>
                    <a:cubicBezTo>
                      <a:pt x="4" y="0"/>
                      <a:pt x="0" y="4"/>
                      <a:pt x="0" y="9"/>
                    </a:cubicBezTo>
                    <a:cubicBezTo>
                      <a:pt x="0" y="15"/>
                      <a:pt x="4" y="19"/>
                      <a:pt x="10" y="19"/>
                    </a:cubicBezTo>
                    <a:cubicBezTo>
                      <a:pt x="10" y="19"/>
                      <a:pt x="10" y="19"/>
                      <a:pt x="10" y="19"/>
                    </a:cubicBezTo>
                    <a:cubicBezTo>
                      <a:pt x="15" y="19"/>
                      <a:pt x="19" y="15"/>
                      <a:pt x="19" y="9"/>
                    </a:cubicBezTo>
                    <a:cubicBezTo>
                      <a:pt x="19"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312" name="Freeform 3575"/>
              <p:cNvSpPr>
                <a:spLocks/>
              </p:cNvSpPr>
              <p:nvPr userDrawn="1"/>
            </p:nvSpPr>
            <p:spPr bwMode="auto">
              <a:xfrm>
                <a:off x="5186" y="2381"/>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313" name="Freeform 3576"/>
              <p:cNvSpPr>
                <a:spLocks/>
              </p:cNvSpPr>
              <p:nvPr userDrawn="1"/>
            </p:nvSpPr>
            <p:spPr bwMode="auto">
              <a:xfrm>
                <a:off x="5266" y="2461"/>
                <a:ext cx="62" cy="64"/>
              </a:xfrm>
              <a:custGeom>
                <a:avLst/>
                <a:gdLst>
                  <a:gd name="T0" fmla="*/ 64 w 31"/>
                  <a:gd name="T1" fmla="*/ 0 h 32"/>
                  <a:gd name="T2" fmla="*/ 0 w 31"/>
                  <a:gd name="T3" fmla="*/ 64 h 32"/>
                  <a:gd name="T4" fmla="*/ 64 w 31"/>
                  <a:gd name="T5" fmla="*/ 128 h 32"/>
                  <a:gd name="T6" fmla="*/ 64 w 31"/>
                  <a:gd name="T7" fmla="*/ 128 h 32"/>
                  <a:gd name="T8" fmla="*/ 124 w 31"/>
                  <a:gd name="T9" fmla="*/ 64 h 32"/>
                  <a:gd name="T10" fmla="*/ 64 w 31"/>
                  <a:gd name="T11" fmla="*/ 0 h 32"/>
                  <a:gd name="T12" fmla="*/ 64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6" y="0"/>
                    </a:moveTo>
                    <a:cubicBezTo>
                      <a:pt x="7" y="0"/>
                      <a:pt x="0" y="7"/>
                      <a:pt x="0" y="16"/>
                    </a:cubicBezTo>
                    <a:cubicBezTo>
                      <a:pt x="0" y="25"/>
                      <a:pt x="7" y="32"/>
                      <a:pt x="16" y="32"/>
                    </a:cubicBezTo>
                    <a:cubicBezTo>
                      <a:pt x="16" y="32"/>
                      <a:pt x="16" y="32"/>
                      <a:pt x="16" y="32"/>
                    </a:cubicBezTo>
                    <a:cubicBezTo>
                      <a:pt x="24" y="32"/>
                      <a:pt x="31" y="25"/>
                      <a:pt x="31" y="16"/>
                    </a:cubicBezTo>
                    <a:cubicBezTo>
                      <a:pt x="31" y="7"/>
                      <a:pt x="24"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314" name="Freeform 3577"/>
              <p:cNvSpPr>
                <a:spLocks/>
              </p:cNvSpPr>
              <p:nvPr userDrawn="1"/>
            </p:nvSpPr>
            <p:spPr bwMode="auto">
              <a:xfrm>
                <a:off x="5358" y="2553"/>
                <a:ext cx="72" cy="75"/>
              </a:xfrm>
              <a:custGeom>
                <a:avLst/>
                <a:gdLst>
                  <a:gd name="T0" fmla="*/ 72 w 36"/>
                  <a:gd name="T1" fmla="*/ 0 h 37"/>
                  <a:gd name="T2" fmla="*/ 0 w 36"/>
                  <a:gd name="T3" fmla="*/ 73 h 37"/>
                  <a:gd name="T4" fmla="*/ 72 w 36"/>
                  <a:gd name="T5" fmla="*/ 152 h 37"/>
                  <a:gd name="T6" fmla="*/ 72 w 36"/>
                  <a:gd name="T7" fmla="*/ 152 h 37"/>
                  <a:gd name="T8" fmla="*/ 144 w 36"/>
                  <a:gd name="T9" fmla="*/ 73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8"/>
                    </a:cubicBezTo>
                    <a:cubicBezTo>
                      <a:pt x="0" y="29"/>
                      <a:pt x="8" y="37"/>
                      <a:pt x="18" y="37"/>
                    </a:cubicBezTo>
                    <a:cubicBezTo>
                      <a:pt x="18" y="37"/>
                      <a:pt x="18" y="37"/>
                      <a:pt x="18" y="37"/>
                    </a:cubicBezTo>
                    <a:cubicBezTo>
                      <a:pt x="28" y="37"/>
                      <a:pt x="36" y="29"/>
                      <a:pt x="36" y="18"/>
                    </a:cubicBezTo>
                    <a:cubicBezTo>
                      <a:pt x="36"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315" name="Freeform 3578"/>
              <p:cNvSpPr>
                <a:spLocks/>
              </p:cNvSpPr>
              <p:nvPr userDrawn="1"/>
            </p:nvSpPr>
            <p:spPr bwMode="auto">
              <a:xfrm>
                <a:off x="5436" y="2634"/>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4" y="43"/>
                      <a:pt x="43" y="33"/>
                      <a:pt x="43" y="22"/>
                    </a:cubicBezTo>
                    <a:cubicBezTo>
                      <a:pt x="43"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316" name="Freeform 3579"/>
              <p:cNvSpPr>
                <a:spLocks/>
              </p:cNvSpPr>
              <p:nvPr userDrawn="1"/>
            </p:nvSpPr>
            <p:spPr bwMode="auto">
              <a:xfrm>
                <a:off x="5526" y="2724"/>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2" y="0"/>
                      <a:pt x="0" y="12"/>
                      <a:pt x="0" y="25"/>
                    </a:cubicBezTo>
                    <a:cubicBezTo>
                      <a:pt x="0" y="38"/>
                      <a:pt x="12" y="50"/>
                      <a:pt x="25" y="50"/>
                    </a:cubicBezTo>
                    <a:cubicBezTo>
                      <a:pt x="25" y="50"/>
                      <a:pt x="25" y="50"/>
                      <a:pt x="25" y="50"/>
                    </a:cubicBezTo>
                    <a:cubicBezTo>
                      <a:pt x="38" y="50"/>
                      <a:pt x="50" y="38"/>
                      <a:pt x="50" y="25"/>
                    </a:cubicBezTo>
                    <a:cubicBezTo>
                      <a:pt x="50"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317" name="Freeform 3580"/>
              <p:cNvSpPr>
                <a:spLocks/>
              </p:cNvSpPr>
              <p:nvPr userDrawn="1"/>
            </p:nvSpPr>
            <p:spPr bwMode="auto">
              <a:xfrm>
                <a:off x="5606" y="2804"/>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318" name="Freeform 3581"/>
              <p:cNvSpPr>
                <a:spLocks/>
              </p:cNvSpPr>
              <p:nvPr userDrawn="1"/>
            </p:nvSpPr>
            <p:spPr bwMode="auto">
              <a:xfrm>
                <a:off x="5696" y="2894"/>
                <a:ext cx="124" cy="126"/>
              </a:xfrm>
              <a:custGeom>
                <a:avLst/>
                <a:gdLst>
                  <a:gd name="T0" fmla="*/ 124 w 62"/>
                  <a:gd name="T1" fmla="*/ 0 h 63"/>
                  <a:gd name="T2" fmla="*/ 0 w 62"/>
                  <a:gd name="T3" fmla="*/ 128 h 63"/>
                  <a:gd name="T4" fmla="*/ 124 w 62"/>
                  <a:gd name="T5" fmla="*/ 252 h 63"/>
                  <a:gd name="T6" fmla="*/ 124 w 62"/>
                  <a:gd name="T7" fmla="*/ 252 h 63"/>
                  <a:gd name="T8" fmla="*/ 172 w 62"/>
                  <a:gd name="T9" fmla="*/ 244 h 63"/>
                  <a:gd name="T10" fmla="*/ 240 w 62"/>
                  <a:gd name="T11" fmla="*/ 172 h 63"/>
                  <a:gd name="T12" fmla="*/ 248 w 62"/>
                  <a:gd name="T13" fmla="*/ 128 h 63"/>
                  <a:gd name="T14" fmla="*/ 124 w 62"/>
                  <a:gd name="T15" fmla="*/ 0 h 63"/>
                  <a:gd name="T16" fmla="*/ 124 w 6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31" y="0"/>
                    </a:moveTo>
                    <a:cubicBezTo>
                      <a:pt x="14" y="0"/>
                      <a:pt x="0" y="14"/>
                      <a:pt x="0" y="32"/>
                    </a:cubicBezTo>
                    <a:cubicBezTo>
                      <a:pt x="0" y="49"/>
                      <a:pt x="14" y="63"/>
                      <a:pt x="31" y="63"/>
                    </a:cubicBezTo>
                    <a:cubicBezTo>
                      <a:pt x="31" y="63"/>
                      <a:pt x="31" y="63"/>
                      <a:pt x="31" y="63"/>
                    </a:cubicBezTo>
                    <a:cubicBezTo>
                      <a:pt x="35" y="63"/>
                      <a:pt x="39" y="62"/>
                      <a:pt x="43" y="61"/>
                    </a:cubicBezTo>
                    <a:cubicBezTo>
                      <a:pt x="46" y="53"/>
                      <a:pt x="52" y="47"/>
                      <a:pt x="60" y="43"/>
                    </a:cubicBezTo>
                    <a:cubicBezTo>
                      <a:pt x="62" y="40"/>
                      <a:pt x="62" y="36"/>
                      <a:pt x="62" y="32"/>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319" name="Freeform 3582"/>
              <p:cNvSpPr>
                <a:spLocks/>
              </p:cNvSpPr>
              <p:nvPr userDrawn="1"/>
            </p:nvSpPr>
            <p:spPr bwMode="auto">
              <a:xfrm>
                <a:off x="5776" y="2974"/>
                <a:ext cx="136" cy="138"/>
              </a:xfrm>
              <a:custGeom>
                <a:avLst/>
                <a:gdLst>
                  <a:gd name="T0" fmla="*/ 136 w 68"/>
                  <a:gd name="T1" fmla="*/ 0 h 69"/>
                  <a:gd name="T2" fmla="*/ 80 w 68"/>
                  <a:gd name="T3" fmla="*/ 12 h 69"/>
                  <a:gd name="T4" fmla="*/ 12 w 68"/>
                  <a:gd name="T5" fmla="*/ 84 h 69"/>
                  <a:gd name="T6" fmla="*/ 0 w 68"/>
                  <a:gd name="T7" fmla="*/ 140 h 69"/>
                  <a:gd name="T8" fmla="*/ 16 w 68"/>
                  <a:gd name="T9" fmla="*/ 204 h 69"/>
                  <a:gd name="T10" fmla="*/ 84 w 68"/>
                  <a:gd name="T11" fmla="*/ 264 h 69"/>
                  <a:gd name="T12" fmla="*/ 136 w 68"/>
                  <a:gd name="T13" fmla="*/ 276 h 69"/>
                  <a:gd name="T14" fmla="*/ 136 w 68"/>
                  <a:gd name="T15" fmla="*/ 276 h 69"/>
                  <a:gd name="T16" fmla="*/ 192 w 68"/>
                  <a:gd name="T17" fmla="*/ 264 h 69"/>
                  <a:gd name="T18" fmla="*/ 260 w 68"/>
                  <a:gd name="T19" fmla="*/ 196 h 69"/>
                  <a:gd name="T20" fmla="*/ 272 w 68"/>
                  <a:gd name="T21" fmla="*/ 140 h 69"/>
                  <a:gd name="T22" fmla="*/ 264 w 68"/>
                  <a:gd name="T23" fmla="*/ 88 h 69"/>
                  <a:gd name="T24" fmla="*/ 204 w 68"/>
                  <a:gd name="T25" fmla="*/ 20 h 69"/>
                  <a:gd name="T26" fmla="*/ 136 w 68"/>
                  <a:gd name="T27" fmla="*/ 0 h 69"/>
                  <a:gd name="T28" fmla="*/ 136 w 68"/>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69">
                    <a:moveTo>
                      <a:pt x="34" y="0"/>
                    </a:moveTo>
                    <a:cubicBezTo>
                      <a:pt x="29" y="0"/>
                      <a:pt x="24" y="1"/>
                      <a:pt x="20" y="3"/>
                    </a:cubicBezTo>
                    <a:cubicBezTo>
                      <a:pt x="12" y="7"/>
                      <a:pt x="6" y="13"/>
                      <a:pt x="3" y="21"/>
                    </a:cubicBezTo>
                    <a:cubicBezTo>
                      <a:pt x="1" y="25"/>
                      <a:pt x="0" y="30"/>
                      <a:pt x="0" y="35"/>
                    </a:cubicBezTo>
                    <a:cubicBezTo>
                      <a:pt x="0" y="41"/>
                      <a:pt x="1" y="46"/>
                      <a:pt x="4" y="51"/>
                    </a:cubicBezTo>
                    <a:cubicBezTo>
                      <a:pt x="11" y="54"/>
                      <a:pt x="17" y="60"/>
                      <a:pt x="21" y="66"/>
                    </a:cubicBezTo>
                    <a:cubicBezTo>
                      <a:pt x="25" y="68"/>
                      <a:pt x="29" y="69"/>
                      <a:pt x="34" y="69"/>
                    </a:cubicBezTo>
                    <a:cubicBezTo>
                      <a:pt x="34" y="69"/>
                      <a:pt x="34" y="69"/>
                      <a:pt x="34" y="69"/>
                    </a:cubicBezTo>
                    <a:cubicBezTo>
                      <a:pt x="39" y="69"/>
                      <a:pt x="44" y="68"/>
                      <a:pt x="48" y="66"/>
                    </a:cubicBezTo>
                    <a:cubicBezTo>
                      <a:pt x="52" y="59"/>
                      <a:pt x="58" y="53"/>
                      <a:pt x="65" y="49"/>
                    </a:cubicBezTo>
                    <a:cubicBezTo>
                      <a:pt x="67" y="45"/>
                      <a:pt x="68" y="40"/>
                      <a:pt x="68" y="35"/>
                    </a:cubicBezTo>
                    <a:cubicBezTo>
                      <a:pt x="68" y="30"/>
                      <a:pt x="68" y="26"/>
                      <a:pt x="66" y="22"/>
                    </a:cubicBezTo>
                    <a:cubicBezTo>
                      <a:pt x="63" y="15"/>
                      <a:pt x="58" y="8"/>
                      <a:pt x="51" y="5"/>
                    </a:cubicBezTo>
                    <a:cubicBezTo>
                      <a:pt x="46" y="2"/>
                      <a:pt x="40"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320" name="Freeform 3583"/>
              <p:cNvSpPr>
                <a:spLocks/>
              </p:cNvSpPr>
              <p:nvPr userDrawn="1"/>
            </p:nvSpPr>
            <p:spPr bwMode="auto">
              <a:xfrm>
                <a:off x="5864" y="3064"/>
                <a:ext cx="152" cy="152"/>
              </a:xfrm>
              <a:custGeom>
                <a:avLst/>
                <a:gdLst>
                  <a:gd name="T0" fmla="*/ 152 w 76"/>
                  <a:gd name="T1" fmla="*/ 0 h 76"/>
                  <a:gd name="T2" fmla="*/ 84 w 76"/>
                  <a:gd name="T3" fmla="*/ 16 h 76"/>
                  <a:gd name="T4" fmla="*/ 16 w 76"/>
                  <a:gd name="T5" fmla="*/ 84 h 76"/>
                  <a:gd name="T6" fmla="*/ 0 w 76"/>
                  <a:gd name="T7" fmla="*/ 152 h 76"/>
                  <a:gd name="T8" fmla="*/ 4 w 76"/>
                  <a:gd name="T9" fmla="*/ 180 h 76"/>
                  <a:gd name="T10" fmla="*/ 108 w 76"/>
                  <a:gd name="T11" fmla="*/ 300 h 76"/>
                  <a:gd name="T12" fmla="*/ 152 w 76"/>
                  <a:gd name="T13" fmla="*/ 304 h 76"/>
                  <a:gd name="T14" fmla="*/ 152 w 76"/>
                  <a:gd name="T15" fmla="*/ 304 h 76"/>
                  <a:gd name="T16" fmla="*/ 164 w 76"/>
                  <a:gd name="T17" fmla="*/ 304 h 76"/>
                  <a:gd name="T18" fmla="*/ 304 w 76"/>
                  <a:gd name="T19" fmla="*/ 164 h 76"/>
                  <a:gd name="T20" fmla="*/ 304 w 76"/>
                  <a:gd name="T21" fmla="*/ 152 h 76"/>
                  <a:gd name="T22" fmla="*/ 300 w 76"/>
                  <a:gd name="T23" fmla="*/ 108 h 76"/>
                  <a:gd name="T24" fmla="*/ 180 w 76"/>
                  <a:gd name="T25" fmla="*/ 4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8"/>
                      <a:pt x="8" y="14"/>
                      <a:pt x="4" y="21"/>
                    </a:cubicBezTo>
                    <a:cubicBezTo>
                      <a:pt x="2" y="26"/>
                      <a:pt x="0" y="32"/>
                      <a:pt x="0" y="38"/>
                    </a:cubicBezTo>
                    <a:cubicBezTo>
                      <a:pt x="0" y="40"/>
                      <a:pt x="0" y="43"/>
                      <a:pt x="1" y="45"/>
                    </a:cubicBezTo>
                    <a:cubicBezTo>
                      <a:pt x="14" y="49"/>
                      <a:pt x="25" y="60"/>
                      <a:pt x="27" y="75"/>
                    </a:cubicBezTo>
                    <a:cubicBezTo>
                      <a:pt x="30" y="76"/>
                      <a:pt x="34" y="76"/>
                      <a:pt x="38" y="76"/>
                    </a:cubicBezTo>
                    <a:cubicBezTo>
                      <a:pt x="38" y="76"/>
                      <a:pt x="38" y="76"/>
                      <a:pt x="38" y="76"/>
                    </a:cubicBezTo>
                    <a:cubicBezTo>
                      <a:pt x="39" y="76"/>
                      <a:pt x="40" y="76"/>
                      <a:pt x="41" y="76"/>
                    </a:cubicBezTo>
                    <a:cubicBezTo>
                      <a:pt x="43" y="58"/>
                      <a:pt x="58" y="43"/>
                      <a:pt x="76" y="41"/>
                    </a:cubicBezTo>
                    <a:cubicBezTo>
                      <a:pt x="76" y="40"/>
                      <a:pt x="76" y="39"/>
                      <a:pt x="76" y="38"/>
                    </a:cubicBezTo>
                    <a:cubicBezTo>
                      <a:pt x="76" y="34"/>
                      <a:pt x="76" y="31"/>
                      <a:pt x="75" y="27"/>
                    </a:cubicBezTo>
                    <a:cubicBezTo>
                      <a:pt x="71" y="14"/>
                      <a:pt x="59" y="3"/>
                      <a:pt x="45" y="1"/>
                    </a:cubicBezTo>
                    <a:cubicBezTo>
                      <a:pt x="43" y="0"/>
                      <a:pt x="41"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321" name="Freeform 3584"/>
              <p:cNvSpPr>
                <a:spLocks/>
              </p:cNvSpPr>
              <p:nvPr userDrawn="1"/>
            </p:nvSpPr>
            <p:spPr bwMode="auto">
              <a:xfrm>
                <a:off x="5944" y="3144"/>
                <a:ext cx="164" cy="165"/>
              </a:xfrm>
              <a:custGeom>
                <a:avLst/>
                <a:gdLst>
                  <a:gd name="T0" fmla="*/ 164 w 82"/>
                  <a:gd name="T1" fmla="*/ 0 h 82"/>
                  <a:gd name="T2" fmla="*/ 144 w 82"/>
                  <a:gd name="T3" fmla="*/ 4 h 82"/>
                  <a:gd name="T4" fmla="*/ 4 w 82"/>
                  <a:gd name="T5" fmla="*/ 145 h 82"/>
                  <a:gd name="T6" fmla="*/ 0 w 82"/>
                  <a:gd name="T7" fmla="*/ 167 h 82"/>
                  <a:gd name="T8" fmla="*/ 4 w 82"/>
                  <a:gd name="T9" fmla="*/ 195 h 82"/>
                  <a:gd name="T10" fmla="*/ 156 w 82"/>
                  <a:gd name="T11" fmla="*/ 332 h 82"/>
                  <a:gd name="T12" fmla="*/ 164 w 82"/>
                  <a:gd name="T13" fmla="*/ 332 h 82"/>
                  <a:gd name="T14" fmla="*/ 164 w 82"/>
                  <a:gd name="T15" fmla="*/ 332 h 82"/>
                  <a:gd name="T16" fmla="*/ 184 w 82"/>
                  <a:gd name="T17" fmla="*/ 332 h 82"/>
                  <a:gd name="T18" fmla="*/ 328 w 82"/>
                  <a:gd name="T19" fmla="*/ 187 h 82"/>
                  <a:gd name="T20" fmla="*/ 328 w 82"/>
                  <a:gd name="T21" fmla="*/ 167 h 82"/>
                  <a:gd name="T22" fmla="*/ 328 w 82"/>
                  <a:gd name="T23" fmla="*/ 157 h 82"/>
                  <a:gd name="T24" fmla="*/ 192 w 82"/>
                  <a:gd name="T25" fmla="*/ 4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40" y="0"/>
                      <a:pt x="38" y="1"/>
                      <a:pt x="36" y="1"/>
                    </a:cubicBezTo>
                    <a:cubicBezTo>
                      <a:pt x="18" y="3"/>
                      <a:pt x="3" y="18"/>
                      <a:pt x="1" y="36"/>
                    </a:cubicBezTo>
                    <a:cubicBezTo>
                      <a:pt x="0" y="38"/>
                      <a:pt x="0" y="40"/>
                      <a:pt x="0" y="41"/>
                    </a:cubicBezTo>
                    <a:cubicBezTo>
                      <a:pt x="0" y="44"/>
                      <a:pt x="1" y="46"/>
                      <a:pt x="1" y="48"/>
                    </a:cubicBezTo>
                    <a:cubicBezTo>
                      <a:pt x="20" y="50"/>
                      <a:pt x="35" y="64"/>
                      <a:pt x="39" y="82"/>
                    </a:cubicBezTo>
                    <a:cubicBezTo>
                      <a:pt x="40" y="82"/>
                      <a:pt x="40" y="82"/>
                      <a:pt x="41" y="82"/>
                    </a:cubicBezTo>
                    <a:cubicBezTo>
                      <a:pt x="41" y="82"/>
                      <a:pt x="41" y="82"/>
                      <a:pt x="41" y="82"/>
                    </a:cubicBezTo>
                    <a:cubicBezTo>
                      <a:pt x="43" y="82"/>
                      <a:pt x="44" y="82"/>
                      <a:pt x="46" y="82"/>
                    </a:cubicBezTo>
                    <a:cubicBezTo>
                      <a:pt x="49" y="64"/>
                      <a:pt x="64" y="50"/>
                      <a:pt x="82" y="46"/>
                    </a:cubicBezTo>
                    <a:cubicBezTo>
                      <a:pt x="82" y="45"/>
                      <a:pt x="82" y="43"/>
                      <a:pt x="82" y="41"/>
                    </a:cubicBezTo>
                    <a:cubicBezTo>
                      <a:pt x="82" y="41"/>
                      <a:pt x="82" y="40"/>
                      <a:pt x="82" y="39"/>
                    </a:cubicBezTo>
                    <a:cubicBezTo>
                      <a:pt x="81" y="20"/>
                      <a:pt x="67" y="4"/>
                      <a:pt x="48" y="1"/>
                    </a:cubicBezTo>
                    <a:cubicBezTo>
                      <a:pt x="46" y="1"/>
                      <a:pt x="44"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322" name="Freeform 3585"/>
              <p:cNvSpPr>
                <a:spLocks noEditPoints="1"/>
              </p:cNvSpPr>
              <p:nvPr userDrawn="1"/>
            </p:nvSpPr>
            <p:spPr bwMode="auto">
              <a:xfrm>
                <a:off x="6034" y="3236"/>
                <a:ext cx="176" cy="177"/>
              </a:xfrm>
              <a:custGeom>
                <a:avLst/>
                <a:gdLst>
                  <a:gd name="T0" fmla="*/ 160 w 88"/>
                  <a:gd name="T1" fmla="*/ 352 h 88"/>
                  <a:gd name="T2" fmla="*/ 160 w 88"/>
                  <a:gd name="T3" fmla="*/ 356 h 88"/>
                  <a:gd name="T4" fmla="*/ 160 w 88"/>
                  <a:gd name="T5" fmla="*/ 356 h 88"/>
                  <a:gd name="T6" fmla="*/ 160 w 88"/>
                  <a:gd name="T7" fmla="*/ 352 h 88"/>
                  <a:gd name="T8" fmla="*/ 176 w 88"/>
                  <a:gd name="T9" fmla="*/ 0 h 88"/>
                  <a:gd name="T10" fmla="*/ 176 w 88"/>
                  <a:gd name="T11" fmla="*/ 0 h 88"/>
                  <a:gd name="T12" fmla="*/ 148 w 88"/>
                  <a:gd name="T13" fmla="*/ 0 h 88"/>
                  <a:gd name="T14" fmla="*/ 4 w 88"/>
                  <a:gd name="T15" fmla="*/ 145 h 88"/>
                  <a:gd name="T16" fmla="*/ 0 w 88"/>
                  <a:gd name="T17" fmla="*/ 173 h 88"/>
                  <a:gd name="T18" fmla="*/ 160 w 88"/>
                  <a:gd name="T19" fmla="*/ 348 h 88"/>
                  <a:gd name="T20" fmla="*/ 348 w 88"/>
                  <a:gd name="T21" fmla="*/ 161 h 88"/>
                  <a:gd name="T22" fmla="*/ 348 w 88"/>
                  <a:gd name="T23" fmla="*/ 161 h 88"/>
                  <a:gd name="T24" fmla="*/ 348 w 88"/>
                  <a:gd name="T25" fmla="*/ 161 h 88"/>
                  <a:gd name="T26" fmla="*/ 348 w 88"/>
                  <a:gd name="T27" fmla="*/ 161 h 88"/>
                  <a:gd name="T28" fmla="*/ 352 w 88"/>
                  <a:gd name="T29" fmla="*/ 161 h 88"/>
                  <a:gd name="T30" fmla="*/ 352 w 88"/>
                  <a:gd name="T31" fmla="*/ 161 h 88"/>
                  <a:gd name="T32" fmla="*/ 180 w 88"/>
                  <a:gd name="T33" fmla="*/ 0 h 88"/>
                  <a:gd name="T34" fmla="*/ 176 w 88"/>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8" h="88">
                    <a:moveTo>
                      <a:pt x="40" y="87"/>
                    </a:moveTo>
                    <a:cubicBezTo>
                      <a:pt x="40" y="87"/>
                      <a:pt x="40" y="87"/>
                      <a:pt x="40" y="88"/>
                    </a:cubicBezTo>
                    <a:cubicBezTo>
                      <a:pt x="40" y="88"/>
                      <a:pt x="40" y="88"/>
                      <a:pt x="40" y="88"/>
                    </a:cubicBezTo>
                    <a:cubicBezTo>
                      <a:pt x="40" y="87"/>
                      <a:pt x="40" y="87"/>
                      <a:pt x="40" y="87"/>
                    </a:cubicBezTo>
                    <a:moveTo>
                      <a:pt x="44" y="0"/>
                    </a:moveTo>
                    <a:cubicBezTo>
                      <a:pt x="44" y="0"/>
                      <a:pt x="44" y="0"/>
                      <a:pt x="44" y="0"/>
                    </a:cubicBezTo>
                    <a:cubicBezTo>
                      <a:pt x="41" y="0"/>
                      <a:pt x="39" y="0"/>
                      <a:pt x="37" y="0"/>
                    </a:cubicBezTo>
                    <a:cubicBezTo>
                      <a:pt x="19" y="4"/>
                      <a:pt x="4" y="18"/>
                      <a:pt x="1" y="36"/>
                    </a:cubicBezTo>
                    <a:cubicBezTo>
                      <a:pt x="1" y="38"/>
                      <a:pt x="0" y="40"/>
                      <a:pt x="0" y="43"/>
                    </a:cubicBezTo>
                    <a:cubicBezTo>
                      <a:pt x="22" y="45"/>
                      <a:pt x="40" y="64"/>
                      <a:pt x="40" y="86"/>
                    </a:cubicBezTo>
                    <a:cubicBezTo>
                      <a:pt x="40" y="61"/>
                      <a:pt x="62" y="40"/>
                      <a:pt x="87" y="40"/>
                    </a:cubicBezTo>
                    <a:cubicBezTo>
                      <a:pt x="87" y="40"/>
                      <a:pt x="87" y="40"/>
                      <a:pt x="87" y="40"/>
                    </a:cubicBezTo>
                    <a:cubicBezTo>
                      <a:pt x="87" y="40"/>
                      <a:pt x="87" y="40"/>
                      <a:pt x="87" y="40"/>
                    </a:cubicBezTo>
                    <a:cubicBezTo>
                      <a:pt x="87" y="40"/>
                      <a:pt x="87" y="40"/>
                      <a:pt x="87" y="40"/>
                    </a:cubicBezTo>
                    <a:cubicBezTo>
                      <a:pt x="88" y="40"/>
                      <a:pt x="88" y="40"/>
                      <a:pt x="88" y="40"/>
                    </a:cubicBezTo>
                    <a:cubicBezTo>
                      <a:pt x="88" y="40"/>
                      <a:pt x="88" y="40"/>
                      <a:pt x="88" y="40"/>
                    </a:cubicBezTo>
                    <a:cubicBezTo>
                      <a:pt x="86" y="17"/>
                      <a:pt x="67" y="0"/>
                      <a:pt x="45" y="0"/>
                    </a:cubicBezTo>
                    <a:cubicBezTo>
                      <a:pt x="45"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323" name="Freeform 3586"/>
              <p:cNvSpPr>
                <a:spLocks/>
              </p:cNvSpPr>
              <p:nvPr userDrawn="1"/>
            </p:nvSpPr>
            <p:spPr bwMode="auto">
              <a:xfrm>
                <a:off x="6114" y="3317"/>
                <a:ext cx="190" cy="156"/>
              </a:xfrm>
              <a:custGeom>
                <a:avLst/>
                <a:gdLst>
                  <a:gd name="T0" fmla="*/ 188 w 95"/>
                  <a:gd name="T1" fmla="*/ 0 h 78"/>
                  <a:gd name="T2" fmla="*/ 0 w 95"/>
                  <a:gd name="T3" fmla="*/ 184 h 78"/>
                  <a:gd name="T4" fmla="*/ 0 w 95"/>
                  <a:gd name="T5" fmla="*/ 188 h 78"/>
                  <a:gd name="T6" fmla="*/ 0 w 95"/>
                  <a:gd name="T7" fmla="*/ 188 h 78"/>
                  <a:gd name="T8" fmla="*/ 0 w 95"/>
                  <a:gd name="T9" fmla="*/ 192 h 78"/>
                  <a:gd name="T10" fmla="*/ 0 w 95"/>
                  <a:gd name="T11" fmla="*/ 192 h 78"/>
                  <a:gd name="T12" fmla="*/ 16 w 95"/>
                  <a:gd name="T13" fmla="*/ 192 h 78"/>
                  <a:gd name="T14" fmla="*/ 16 w 95"/>
                  <a:gd name="T15" fmla="*/ 192 h 78"/>
                  <a:gd name="T16" fmla="*/ 192 w 95"/>
                  <a:gd name="T17" fmla="*/ 312 h 78"/>
                  <a:gd name="T18" fmla="*/ 380 w 95"/>
                  <a:gd name="T19" fmla="*/ 180 h 78"/>
                  <a:gd name="T20" fmla="*/ 368 w 95"/>
                  <a:gd name="T21" fmla="*/ 120 h 78"/>
                  <a:gd name="T22" fmla="*/ 196 w 95"/>
                  <a:gd name="T23" fmla="*/ 0 h 78"/>
                  <a:gd name="T24" fmla="*/ 192 w 95"/>
                  <a:gd name="T25" fmla="*/ 0 h 78"/>
                  <a:gd name="T26" fmla="*/ 188 w 95"/>
                  <a:gd name="T27" fmla="*/ 0 h 78"/>
                  <a:gd name="T28" fmla="*/ 188 w 95"/>
                  <a:gd name="T29" fmla="*/ 0 h 78"/>
                  <a:gd name="T30" fmla="*/ 188 w 95"/>
                  <a:gd name="T31" fmla="*/ 0 h 78"/>
                  <a:gd name="T32" fmla="*/ 188 w 9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78">
                    <a:moveTo>
                      <a:pt x="47" y="0"/>
                    </a:moveTo>
                    <a:cubicBezTo>
                      <a:pt x="22" y="0"/>
                      <a:pt x="0" y="21"/>
                      <a:pt x="0" y="46"/>
                    </a:cubicBezTo>
                    <a:cubicBezTo>
                      <a:pt x="0" y="46"/>
                      <a:pt x="0" y="47"/>
                      <a:pt x="0" y="47"/>
                    </a:cubicBezTo>
                    <a:cubicBezTo>
                      <a:pt x="0" y="47"/>
                      <a:pt x="0" y="47"/>
                      <a:pt x="0" y="47"/>
                    </a:cubicBezTo>
                    <a:cubicBezTo>
                      <a:pt x="0" y="47"/>
                      <a:pt x="0" y="47"/>
                      <a:pt x="0" y="48"/>
                    </a:cubicBezTo>
                    <a:cubicBezTo>
                      <a:pt x="0" y="48"/>
                      <a:pt x="0" y="48"/>
                      <a:pt x="0" y="48"/>
                    </a:cubicBezTo>
                    <a:cubicBezTo>
                      <a:pt x="1" y="48"/>
                      <a:pt x="3" y="48"/>
                      <a:pt x="4" y="48"/>
                    </a:cubicBezTo>
                    <a:cubicBezTo>
                      <a:pt x="4" y="48"/>
                      <a:pt x="4" y="48"/>
                      <a:pt x="4" y="48"/>
                    </a:cubicBezTo>
                    <a:cubicBezTo>
                      <a:pt x="24" y="48"/>
                      <a:pt x="41" y="60"/>
                      <a:pt x="48" y="78"/>
                    </a:cubicBezTo>
                    <a:cubicBezTo>
                      <a:pt x="55" y="59"/>
                      <a:pt x="73" y="45"/>
                      <a:pt x="95" y="45"/>
                    </a:cubicBezTo>
                    <a:cubicBezTo>
                      <a:pt x="94" y="40"/>
                      <a:pt x="93" y="35"/>
                      <a:pt x="92" y="30"/>
                    </a:cubicBezTo>
                    <a:cubicBezTo>
                      <a:pt x="85" y="13"/>
                      <a:pt x="68" y="0"/>
                      <a:pt x="49" y="0"/>
                    </a:cubicBezTo>
                    <a:cubicBezTo>
                      <a:pt x="49" y="0"/>
                      <a:pt x="48" y="0"/>
                      <a:pt x="48" y="0"/>
                    </a:cubicBezTo>
                    <a:cubicBezTo>
                      <a:pt x="48" y="0"/>
                      <a:pt x="48" y="0"/>
                      <a:pt x="47" y="0"/>
                    </a:cubicBezTo>
                    <a:cubicBezTo>
                      <a:pt x="47" y="0"/>
                      <a:pt x="47" y="0"/>
                      <a:pt x="47" y="0"/>
                    </a:cubicBezTo>
                    <a:cubicBezTo>
                      <a:pt x="47" y="0"/>
                      <a:pt x="4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24" name="Freeform 3587"/>
              <p:cNvSpPr>
                <a:spLocks/>
              </p:cNvSpPr>
              <p:nvPr userDrawn="1"/>
            </p:nvSpPr>
            <p:spPr bwMode="auto">
              <a:xfrm>
                <a:off x="6210" y="3407"/>
                <a:ext cx="194" cy="140"/>
              </a:xfrm>
              <a:custGeom>
                <a:avLst/>
                <a:gdLst>
                  <a:gd name="T0" fmla="*/ 192 w 97"/>
                  <a:gd name="T1" fmla="*/ 0 h 70"/>
                  <a:gd name="T2" fmla="*/ 188 w 97"/>
                  <a:gd name="T3" fmla="*/ 0 h 70"/>
                  <a:gd name="T4" fmla="*/ 0 w 97"/>
                  <a:gd name="T5" fmla="*/ 132 h 70"/>
                  <a:gd name="T6" fmla="*/ 12 w 97"/>
                  <a:gd name="T7" fmla="*/ 172 h 70"/>
                  <a:gd name="T8" fmla="*/ 172 w 97"/>
                  <a:gd name="T9" fmla="*/ 280 h 70"/>
                  <a:gd name="T10" fmla="*/ 360 w 97"/>
                  <a:gd name="T11" fmla="*/ 164 h 70"/>
                  <a:gd name="T12" fmla="*/ 364 w 97"/>
                  <a:gd name="T13" fmla="*/ 164 h 70"/>
                  <a:gd name="T14" fmla="*/ 388 w 97"/>
                  <a:gd name="T15" fmla="*/ 164 h 70"/>
                  <a:gd name="T16" fmla="*/ 368 w 97"/>
                  <a:gd name="T17" fmla="*/ 104 h 70"/>
                  <a:gd name="T18" fmla="*/ 192 w 97"/>
                  <a:gd name="T19" fmla="*/ 0 h 70"/>
                  <a:gd name="T20" fmla="*/ 192 w 9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70">
                    <a:moveTo>
                      <a:pt x="48" y="0"/>
                    </a:moveTo>
                    <a:cubicBezTo>
                      <a:pt x="47" y="0"/>
                      <a:pt x="47" y="0"/>
                      <a:pt x="47" y="0"/>
                    </a:cubicBezTo>
                    <a:cubicBezTo>
                      <a:pt x="25" y="0"/>
                      <a:pt x="7" y="14"/>
                      <a:pt x="0" y="33"/>
                    </a:cubicBezTo>
                    <a:cubicBezTo>
                      <a:pt x="1" y="36"/>
                      <a:pt x="2" y="40"/>
                      <a:pt x="3" y="43"/>
                    </a:cubicBezTo>
                    <a:cubicBezTo>
                      <a:pt x="20" y="45"/>
                      <a:pt x="35" y="55"/>
                      <a:pt x="43" y="70"/>
                    </a:cubicBezTo>
                    <a:cubicBezTo>
                      <a:pt x="52" y="53"/>
                      <a:pt x="70" y="41"/>
                      <a:pt x="90" y="41"/>
                    </a:cubicBezTo>
                    <a:cubicBezTo>
                      <a:pt x="90" y="41"/>
                      <a:pt x="91" y="41"/>
                      <a:pt x="91" y="41"/>
                    </a:cubicBezTo>
                    <a:cubicBezTo>
                      <a:pt x="93" y="41"/>
                      <a:pt x="95" y="41"/>
                      <a:pt x="97" y="41"/>
                    </a:cubicBezTo>
                    <a:cubicBezTo>
                      <a:pt x="96" y="36"/>
                      <a:pt x="94" y="31"/>
                      <a:pt x="92" y="26"/>
                    </a:cubicBezTo>
                    <a:cubicBezTo>
                      <a:pt x="83" y="10"/>
                      <a:pt x="67"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325" name="Freeform 3588"/>
              <p:cNvSpPr>
                <a:spLocks/>
              </p:cNvSpPr>
              <p:nvPr userDrawn="1"/>
            </p:nvSpPr>
            <p:spPr bwMode="auto">
              <a:xfrm>
                <a:off x="6296" y="3489"/>
                <a:ext cx="200" cy="104"/>
              </a:xfrm>
              <a:custGeom>
                <a:avLst/>
                <a:gdLst>
                  <a:gd name="T0" fmla="*/ 188 w 100"/>
                  <a:gd name="T1" fmla="*/ 0 h 52"/>
                  <a:gd name="T2" fmla="*/ 0 w 100"/>
                  <a:gd name="T3" fmla="*/ 116 h 52"/>
                  <a:gd name="T4" fmla="*/ 24 w 100"/>
                  <a:gd name="T5" fmla="*/ 204 h 52"/>
                  <a:gd name="T6" fmla="*/ 252 w 100"/>
                  <a:gd name="T7" fmla="*/ 204 h 52"/>
                  <a:gd name="T8" fmla="*/ 256 w 100"/>
                  <a:gd name="T9" fmla="*/ 204 h 52"/>
                  <a:gd name="T10" fmla="*/ 400 w 100"/>
                  <a:gd name="T11" fmla="*/ 208 h 52"/>
                  <a:gd name="T12" fmla="*/ 400 w 100"/>
                  <a:gd name="T13" fmla="*/ 208 h 52"/>
                  <a:gd name="T14" fmla="*/ 400 w 100"/>
                  <a:gd name="T15" fmla="*/ 208 h 52"/>
                  <a:gd name="T16" fmla="*/ 368 w 100"/>
                  <a:gd name="T17" fmla="*/ 96 h 52"/>
                  <a:gd name="T18" fmla="*/ 216 w 100"/>
                  <a:gd name="T19" fmla="*/ 0 h 52"/>
                  <a:gd name="T20" fmla="*/ 192 w 100"/>
                  <a:gd name="T21" fmla="*/ 0 h 52"/>
                  <a:gd name="T22" fmla="*/ 188 w 100"/>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52">
                    <a:moveTo>
                      <a:pt x="47" y="0"/>
                    </a:moveTo>
                    <a:cubicBezTo>
                      <a:pt x="27" y="0"/>
                      <a:pt x="9" y="12"/>
                      <a:pt x="0" y="29"/>
                    </a:cubicBezTo>
                    <a:cubicBezTo>
                      <a:pt x="4" y="36"/>
                      <a:pt x="6" y="43"/>
                      <a:pt x="6" y="51"/>
                    </a:cubicBezTo>
                    <a:cubicBezTo>
                      <a:pt x="63" y="51"/>
                      <a:pt x="63" y="51"/>
                      <a:pt x="63" y="51"/>
                    </a:cubicBezTo>
                    <a:cubicBezTo>
                      <a:pt x="64" y="51"/>
                      <a:pt x="64" y="51"/>
                      <a:pt x="64" y="51"/>
                    </a:cubicBezTo>
                    <a:cubicBezTo>
                      <a:pt x="100" y="52"/>
                      <a:pt x="100" y="52"/>
                      <a:pt x="100" y="52"/>
                    </a:cubicBezTo>
                    <a:cubicBezTo>
                      <a:pt x="100" y="52"/>
                      <a:pt x="100" y="52"/>
                      <a:pt x="100" y="52"/>
                    </a:cubicBezTo>
                    <a:cubicBezTo>
                      <a:pt x="100" y="52"/>
                      <a:pt x="100" y="52"/>
                      <a:pt x="100" y="52"/>
                    </a:cubicBezTo>
                    <a:cubicBezTo>
                      <a:pt x="100" y="41"/>
                      <a:pt x="97" y="32"/>
                      <a:pt x="92" y="24"/>
                    </a:cubicBezTo>
                    <a:cubicBezTo>
                      <a:pt x="83" y="11"/>
                      <a:pt x="70" y="2"/>
                      <a:pt x="54" y="0"/>
                    </a:cubicBezTo>
                    <a:cubicBezTo>
                      <a:pt x="52" y="0"/>
                      <a:pt x="50" y="0"/>
                      <a:pt x="48" y="0"/>
                    </a:cubicBezTo>
                    <a:cubicBezTo>
                      <a:pt x="48"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26" name="Freeform 3589"/>
              <p:cNvSpPr>
                <a:spLocks/>
              </p:cNvSpPr>
              <p:nvPr userDrawn="1"/>
            </p:nvSpPr>
            <p:spPr bwMode="auto">
              <a:xfrm>
                <a:off x="4662" y="2037"/>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0"/>
                      <a:pt x="0" y="1"/>
                    </a:cubicBezTo>
                    <a:cubicBezTo>
                      <a:pt x="0" y="3"/>
                      <a:pt x="0" y="3"/>
                      <a:pt x="1" y="3"/>
                    </a:cubicBezTo>
                    <a:cubicBezTo>
                      <a:pt x="1" y="3"/>
                      <a:pt x="1" y="3"/>
                      <a:pt x="1" y="3"/>
                    </a:cubicBezTo>
                    <a:cubicBezTo>
                      <a:pt x="2" y="3"/>
                      <a:pt x="3" y="3"/>
                      <a:pt x="3" y="1"/>
                    </a:cubicBezTo>
                    <a:cubicBezTo>
                      <a:pt x="3" y="0"/>
                      <a:pt x="2" y="0"/>
                      <a:pt x="1" y="0"/>
                    </a:cubicBezTo>
                  </a:path>
                </a:pathLst>
              </a:custGeom>
              <a:solidFill>
                <a:srgbClr val="E8E8E8"/>
              </a:solidFill>
              <a:ln w="9525">
                <a:solidFill>
                  <a:srgbClr val="E8E8E8"/>
                </a:solidFill>
                <a:round/>
                <a:headEnd/>
                <a:tailEnd/>
              </a:ln>
            </p:spPr>
            <p:txBody>
              <a:bodyPr/>
              <a:lstStyle/>
              <a:p>
                <a:endParaRPr lang="en-GB" dirty="0"/>
              </a:p>
            </p:txBody>
          </p:sp>
          <p:sp>
            <p:nvSpPr>
              <p:cNvPr id="1327" name="Freeform 3590"/>
              <p:cNvSpPr>
                <a:spLocks/>
              </p:cNvSpPr>
              <p:nvPr userDrawn="1"/>
            </p:nvSpPr>
            <p:spPr bwMode="auto">
              <a:xfrm>
                <a:off x="4744" y="2131"/>
                <a:ext cx="12" cy="12"/>
              </a:xfrm>
              <a:custGeom>
                <a:avLst/>
                <a:gdLst>
                  <a:gd name="T0" fmla="*/ 12 w 6"/>
                  <a:gd name="T1" fmla="*/ 0 h 6"/>
                  <a:gd name="T2" fmla="*/ 0 w 6"/>
                  <a:gd name="T3" fmla="*/ 12 h 6"/>
                  <a:gd name="T4" fmla="*/ 12 w 6"/>
                  <a:gd name="T5" fmla="*/ 24 h 6"/>
                  <a:gd name="T6" fmla="*/ 24 w 6"/>
                  <a:gd name="T7" fmla="*/ 12 h 6"/>
                  <a:gd name="T8" fmla="*/ 12 w 6"/>
                  <a:gd name="T9" fmla="*/ 0 h 6"/>
                  <a:gd name="T10" fmla="*/ 12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3" y="0"/>
                    </a:moveTo>
                    <a:cubicBezTo>
                      <a:pt x="2" y="0"/>
                      <a:pt x="0" y="1"/>
                      <a:pt x="0" y="3"/>
                    </a:cubicBezTo>
                    <a:cubicBezTo>
                      <a:pt x="0" y="5"/>
                      <a:pt x="1" y="6"/>
                      <a:pt x="3" y="6"/>
                    </a:cubicBezTo>
                    <a:cubicBezTo>
                      <a:pt x="5" y="6"/>
                      <a:pt x="6" y="5"/>
                      <a:pt x="6" y="3"/>
                    </a:cubicBezTo>
                    <a:cubicBezTo>
                      <a:pt x="6" y="1"/>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328" name="Freeform 3591"/>
              <p:cNvSpPr>
                <a:spLocks/>
              </p:cNvSpPr>
              <p:nvPr userDrawn="1"/>
            </p:nvSpPr>
            <p:spPr bwMode="auto">
              <a:xfrm>
                <a:off x="4836" y="2213"/>
                <a:ext cx="22" cy="20"/>
              </a:xfrm>
              <a:custGeom>
                <a:avLst/>
                <a:gdLst>
                  <a:gd name="T0" fmla="*/ 20 w 11"/>
                  <a:gd name="T1" fmla="*/ 0 h 10"/>
                  <a:gd name="T2" fmla="*/ 0 w 11"/>
                  <a:gd name="T3" fmla="*/ 20 h 10"/>
                  <a:gd name="T4" fmla="*/ 20 w 11"/>
                  <a:gd name="T5" fmla="*/ 40 h 10"/>
                  <a:gd name="T6" fmla="*/ 20 w 11"/>
                  <a:gd name="T7" fmla="*/ 40 h 10"/>
                  <a:gd name="T8" fmla="*/ 44 w 11"/>
                  <a:gd name="T9" fmla="*/ 20 h 10"/>
                  <a:gd name="T10" fmla="*/ 20 w 11"/>
                  <a:gd name="T11" fmla="*/ 0 h 10"/>
                  <a:gd name="T12" fmla="*/ 20 w 11"/>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0"/>
                    </a:moveTo>
                    <a:cubicBezTo>
                      <a:pt x="2" y="0"/>
                      <a:pt x="0" y="2"/>
                      <a:pt x="0" y="5"/>
                    </a:cubicBezTo>
                    <a:cubicBezTo>
                      <a:pt x="0" y="8"/>
                      <a:pt x="2" y="10"/>
                      <a:pt x="5" y="10"/>
                    </a:cubicBezTo>
                    <a:cubicBezTo>
                      <a:pt x="5" y="10"/>
                      <a:pt x="5" y="10"/>
                      <a:pt x="5" y="10"/>
                    </a:cubicBezTo>
                    <a:cubicBezTo>
                      <a:pt x="9" y="10"/>
                      <a:pt x="11" y="8"/>
                      <a:pt x="11" y="5"/>
                    </a:cubicBezTo>
                    <a:cubicBezTo>
                      <a:pt x="11" y="2"/>
                      <a:pt x="9"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329" name="Freeform 3592"/>
              <p:cNvSpPr>
                <a:spLocks/>
              </p:cNvSpPr>
              <p:nvPr userDrawn="1"/>
            </p:nvSpPr>
            <p:spPr bwMode="auto">
              <a:xfrm>
                <a:off x="4918" y="2295"/>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1"/>
                      <a:pt x="3" y="15"/>
                      <a:pt x="7" y="15"/>
                    </a:cubicBezTo>
                    <a:cubicBezTo>
                      <a:pt x="7" y="15"/>
                      <a:pt x="7" y="15"/>
                      <a:pt x="7" y="15"/>
                    </a:cubicBezTo>
                    <a:cubicBezTo>
                      <a:pt x="12" y="15"/>
                      <a:pt x="15" y="11"/>
                      <a:pt x="15" y="7"/>
                    </a:cubicBezTo>
                    <a:cubicBezTo>
                      <a:pt x="15" y="3"/>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330" name="Freeform 3593"/>
              <p:cNvSpPr>
                <a:spLocks/>
              </p:cNvSpPr>
              <p:nvPr userDrawn="1"/>
            </p:nvSpPr>
            <p:spPr bwMode="auto">
              <a:xfrm>
                <a:off x="5010" y="2387"/>
                <a:ext cx="38" cy="38"/>
              </a:xfrm>
              <a:custGeom>
                <a:avLst/>
                <a:gdLst>
                  <a:gd name="T0" fmla="*/ 36 w 19"/>
                  <a:gd name="T1" fmla="*/ 0 h 19"/>
                  <a:gd name="T2" fmla="*/ 0 w 19"/>
                  <a:gd name="T3" fmla="*/ 40 h 19"/>
                  <a:gd name="T4" fmla="*/ 36 w 19"/>
                  <a:gd name="T5" fmla="*/ 76 h 19"/>
                  <a:gd name="T6" fmla="*/ 36 w 19"/>
                  <a:gd name="T7" fmla="*/ 76 h 19"/>
                  <a:gd name="T8" fmla="*/ 76 w 19"/>
                  <a:gd name="T9" fmla="*/ 40 h 19"/>
                  <a:gd name="T10" fmla="*/ 40 w 19"/>
                  <a:gd name="T11" fmla="*/ 0 h 19"/>
                  <a:gd name="T12" fmla="*/ 36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9" y="0"/>
                    </a:moveTo>
                    <a:cubicBezTo>
                      <a:pt x="4" y="0"/>
                      <a:pt x="0" y="4"/>
                      <a:pt x="0" y="10"/>
                    </a:cubicBezTo>
                    <a:cubicBezTo>
                      <a:pt x="0" y="15"/>
                      <a:pt x="4" y="19"/>
                      <a:pt x="9" y="19"/>
                    </a:cubicBezTo>
                    <a:cubicBezTo>
                      <a:pt x="9" y="19"/>
                      <a:pt x="9" y="19"/>
                      <a:pt x="9" y="19"/>
                    </a:cubicBezTo>
                    <a:cubicBezTo>
                      <a:pt x="15" y="19"/>
                      <a:pt x="19" y="15"/>
                      <a:pt x="19" y="10"/>
                    </a:cubicBezTo>
                    <a:cubicBezTo>
                      <a:pt x="19" y="4"/>
                      <a:pt x="15" y="0"/>
                      <a:pt x="10" y="0"/>
                    </a:cubicBezTo>
                    <a:cubicBezTo>
                      <a:pt x="10" y="0"/>
                      <a:pt x="10" y="0"/>
                      <a:pt x="9" y="0"/>
                    </a:cubicBezTo>
                  </a:path>
                </a:pathLst>
              </a:custGeom>
              <a:solidFill>
                <a:srgbClr val="E8E8E8"/>
              </a:solidFill>
              <a:ln w="9525">
                <a:solidFill>
                  <a:srgbClr val="E8E8E8"/>
                </a:solidFill>
                <a:round/>
                <a:headEnd/>
                <a:tailEnd/>
              </a:ln>
            </p:spPr>
            <p:txBody>
              <a:bodyPr/>
              <a:lstStyle/>
              <a:p>
                <a:endParaRPr lang="en-GB" dirty="0"/>
              </a:p>
            </p:txBody>
          </p:sp>
          <p:sp>
            <p:nvSpPr>
              <p:cNvPr id="1331" name="Freeform 3594"/>
              <p:cNvSpPr>
                <a:spLocks/>
              </p:cNvSpPr>
              <p:nvPr userDrawn="1"/>
            </p:nvSpPr>
            <p:spPr bwMode="auto">
              <a:xfrm>
                <a:off x="5090" y="2467"/>
                <a:ext cx="50" cy="50"/>
              </a:xfrm>
              <a:custGeom>
                <a:avLst/>
                <a:gdLst>
                  <a:gd name="T0" fmla="*/ 48 w 25"/>
                  <a:gd name="T1" fmla="*/ 0 h 25"/>
                  <a:gd name="T2" fmla="*/ 0 w 25"/>
                  <a:gd name="T3" fmla="*/ 52 h 25"/>
                  <a:gd name="T4" fmla="*/ 48 w 25"/>
                  <a:gd name="T5" fmla="*/ 100 h 25"/>
                  <a:gd name="T6" fmla="*/ 48 w 25"/>
                  <a:gd name="T7" fmla="*/ 100 h 25"/>
                  <a:gd name="T8" fmla="*/ 100 w 25"/>
                  <a:gd name="T9" fmla="*/ 52 h 25"/>
                  <a:gd name="T10" fmla="*/ 48 w 25"/>
                  <a:gd name="T11" fmla="*/ 0 h 25"/>
                  <a:gd name="T12" fmla="*/ 48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2" y="0"/>
                    </a:moveTo>
                    <a:cubicBezTo>
                      <a:pt x="5" y="0"/>
                      <a:pt x="0" y="6"/>
                      <a:pt x="0" y="13"/>
                    </a:cubicBezTo>
                    <a:cubicBezTo>
                      <a:pt x="0" y="20"/>
                      <a:pt x="5" y="25"/>
                      <a:pt x="12" y="25"/>
                    </a:cubicBezTo>
                    <a:cubicBezTo>
                      <a:pt x="12" y="25"/>
                      <a:pt x="12" y="25"/>
                      <a:pt x="12" y="25"/>
                    </a:cubicBezTo>
                    <a:cubicBezTo>
                      <a:pt x="19" y="25"/>
                      <a:pt x="25" y="20"/>
                      <a:pt x="25" y="13"/>
                    </a:cubicBezTo>
                    <a:cubicBezTo>
                      <a:pt x="25" y="6"/>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332" name="Freeform 3595"/>
              <p:cNvSpPr>
                <a:spLocks/>
              </p:cNvSpPr>
              <p:nvPr userDrawn="1"/>
            </p:nvSpPr>
            <p:spPr bwMode="auto">
              <a:xfrm>
                <a:off x="5180" y="2559"/>
                <a:ext cx="62" cy="63"/>
              </a:xfrm>
              <a:custGeom>
                <a:avLst/>
                <a:gdLst>
                  <a:gd name="T0" fmla="*/ 64 w 31"/>
                  <a:gd name="T1" fmla="*/ 0 h 31"/>
                  <a:gd name="T2" fmla="*/ 0 w 31"/>
                  <a:gd name="T3" fmla="*/ 61 h 31"/>
                  <a:gd name="T4" fmla="*/ 64 w 31"/>
                  <a:gd name="T5" fmla="*/ 128 h 31"/>
                  <a:gd name="T6" fmla="*/ 64 w 31"/>
                  <a:gd name="T7" fmla="*/ 128 h 31"/>
                  <a:gd name="T8" fmla="*/ 124 w 31"/>
                  <a:gd name="T9" fmla="*/ 61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5"/>
                    </a:cubicBezTo>
                    <a:cubicBezTo>
                      <a:pt x="0" y="24"/>
                      <a:pt x="7" y="31"/>
                      <a:pt x="16" y="31"/>
                    </a:cubicBezTo>
                    <a:cubicBezTo>
                      <a:pt x="16" y="31"/>
                      <a:pt x="16" y="31"/>
                      <a:pt x="16" y="31"/>
                    </a:cubicBezTo>
                    <a:cubicBezTo>
                      <a:pt x="24" y="31"/>
                      <a:pt x="31" y="24"/>
                      <a:pt x="31" y="15"/>
                    </a:cubicBezTo>
                    <a:cubicBezTo>
                      <a:pt x="31" y="7"/>
                      <a:pt x="24"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333" name="Freeform 3596"/>
              <p:cNvSpPr>
                <a:spLocks/>
              </p:cNvSpPr>
              <p:nvPr userDrawn="1"/>
            </p:nvSpPr>
            <p:spPr bwMode="auto">
              <a:xfrm>
                <a:off x="5260" y="2640"/>
                <a:ext cx="74" cy="74"/>
              </a:xfrm>
              <a:custGeom>
                <a:avLst/>
                <a:gdLst>
                  <a:gd name="T0" fmla="*/ 72 w 37"/>
                  <a:gd name="T1" fmla="*/ 0 h 37"/>
                  <a:gd name="T2" fmla="*/ 0 w 37"/>
                  <a:gd name="T3" fmla="*/ 72 h 37"/>
                  <a:gd name="T4" fmla="*/ 72 w 37"/>
                  <a:gd name="T5" fmla="*/ 148 h 37"/>
                  <a:gd name="T6" fmla="*/ 72 w 37"/>
                  <a:gd name="T7" fmla="*/ 148 h 37"/>
                  <a:gd name="T8" fmla="*/ 148 w 37"/>
                  <a:gd name="T9" fmla="*/ 72 h 37"/>
                  <a:gd name="T10" fmla="*/ 76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8"/>
                    </a:cubicBezTo>
                    <a:cubicBezTo>
                      <a:pt x="0" y="28"/>
                      <a:pt x="8" y="37"/>
                      <a:pt x="18" y="37"/>
                    </a:cubicBezTo>
                    <a:cubicBezTo>
                      <a:pt x="18" y="37"/>
                      <a:pt x="18" y="37"/>
                      <a:pt x="18" y="37"/>
                    </a:cubicBezTo>
                    <a:cubicBezTo>
                      <a:pt x="29" y="37"/>
                      <a:pt x="37" y="29"/>
                      <a:pt x="37" y="18"/>
                    </a:cubicBezTo>
                    <a:cubicBezTo>
                      <a:pt x="37" y="8"/>
                      <a:pt x="29" y="0"/>
                      <a:pt x="19" y="0"/>
                    </a:cubicBezTo>
                    <a:cubicBezTo>
                      <a:pt x="19" y="0"/>
                      <a:pt x="19" y="0"/>
                      <a:pt x="18" y="0"/>
                    </a:cubicBezTo>
                  </a:path>
                </a:pathLst>
              </a:custGeom>
              <a:solidFill>
                <a:srgbClr val="E8E8E8"/>
              </a:solidFill>
              <a:ln w="9525">
                <a:solidFill>
                  <a:srgbClr val="E8E8E8"/>
                </a:solidFill>
                <a:round/>
                <a:headEnd/>
                <a:tailEnd/>
              </a:ln>
            </p:spPr>
            <p:txBody>
              <a:bodyPr/>
              <a:lstStyle/>
              <a:p>
                <a:endParaRPr lang="en-GB" dirty="0"/>
              </a:p>
            </p:txBody>
          </p:sp>
          <p:sp>
            <p:nvSpPr>
              <p:cNvPr id="1334" name="Freeform 3597"/>
              <p:cNvSpPr>
                <a:spLocks/>
              </p:cNvSpPr>
              <p:nvPr userDrawn="1"/>
            </p:nvSpPr>
            <p:spPr bwMode="auto">
              <a:xfrm>
                <a:off x="5350" y="2730"/>
                <a:ext cx="86" cy="86"/>
              </a:xfrm>
              <a:custGeom>
                <a:avLst/>
                <a:gdLst>
                  <a:gd name="T0" fmla="*/ 88 w 43"/>
                  <a:gd name="T1" fmla="*/ 0 h 43"/>
                  <a:gd name="T2" fmla="*/ 0 w 43"/>
                  <a:gd name="T3" fmla="*/ 88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2"/>
                    </a:cubicBezTo>
                    <a:cubicBezTo>
                      <a:pt x="0" y="34"/>
                      <a:pt x="10" y="43"/>
                      <a:pt x="22" y="43"/>
                    </a:cubicBezTo>
                    <a:cubicBezTo>
                      <a:pt x="22" y="43"/>
                      <a:pt x="22" y="43"/>
                      <a:pt x="22" y="43"/>
                    </a:cubicBezTo>
                    <a:cubicBezTo>
                      <a:pt x="34" y="43"/>
                      <a:pt x="43" y="34"/>
                      <a:pt x="43" y="22"/>
                    </a:cubicBezTo>
                    <a:cubicBezTo>
                      <a:pt x="43"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335" name="Freeform 3598"/>
              <p:cNvSpPr>
                <a:spLocks/>
              </p:cNvSpPr>
              <p:nvPr userDrawn="1"/>
            </p:nvSpPr>
            <p:spPr bwMode="auto">
              <a:xfrm>
                <a:off x="5430" y="2810"/>
                <a:ext cx="98" cy="100"/>
              </a:xfrm>
              <a:custGeom>
                <a:avLst/>
                <a:gdLst>
                  <a:gd name="T0" fmla="*/ 100 w 49"/>
                  <a:gd name="T1" fmla="*/ 0 h 50"/>
                  <a:gd name="T2" fmla="*/ 0 w 49"/>
                  <a:gd name="T3" fmla="*/ 100 h 50"/>
                  <a:gd name="T4" fmla="*/ 100 w 49"/>
                  <a:gd name="T5" fmla="*/ 200 h 50"/>
                  <a:gd name="T6" fmla="*/ 100 w 49"/>
                  <a:gd name="T7" fmla="*/ 200 h 50"/>
                  <a:gd name="T8" fmla="*/ 196 w 49"/>
                  <a:gd name="T9" fmla="*/ 100 h 50"/>
                  <a:gd name="T10" fmla="*/ 100 w 49"/>
                  <a:gd name="T11" fmla="*/ 0 h 50"/>
                  <a:gd name="T12" fmla="*/ 100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5" y="0"/>
                    </a:moveTo>
                    <a:cubicBezTo>
                      <a:pt x="11" y="0"/>
                      <a:pt x="0" y="11"/>
                      <a:pt x="0" y="25"/>
                    </a:cubicBezTo>
                    <a:cubicBezTo>
                      <a:pt x="0" y="38"/>
                      <a:pt x="11" y="50"/>
                      <a:pt x="25" y="50"/>
                    </a:cubicBezTo>
                    <a:cubicBezTo>
                      <a:pt x="25" y="50"/>
                      <a:pt x="25" y="50"/>
                      <a:pt x="25" y="50"/>
                    </a:cubicBezTo>
                    <a:cubicBezTo>
                      <a:pt x="38" y="50"/>
                      <a:pt x="49" y="38"/>
                      <a:pt x="49" y="25"/>
                    </a:cubicBezTo>
                    <a:cubicBezTo>
                      <a:pt x="49" y="12"/>
                      <a:pt x="38"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336" name="Freeform 3599"/>
              <p:cNvSpPr>
                <a:spLocks/>
              </p:cNvSpPr>
              <p:nvPr userDrawn="1"/>
            </p:nvSpPr>
            <p:spPr bwMode="auto">
              <a:xfrm>
                <a:off x="5520" y="2900"/>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3" y="56"/>
                      <a:pt x="56" y="44"/>
                      <a:pt x="56" y="28"/>
                    </a:cubicBezTo>
                    <a:cubicBezTo>
                      <a:pt x="56"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337" name="Freeform 3600"/>
              <p:cNvSpPr>
                <a:spLocks/>
              </p:cNvSpPr>
              <p:nvPr userDrawn="1"/>
            </p:nvSpPr>
            <p:spPr bwMode="auto">
              <a:xfrm>
                <a:off x="5600" y="2980"/>
                <a:ext cx="124" cy="126"/>
              </a:xfrm>
              <a:custGeom>
                <a:avLst/>
                <a:gdLst>
                  <a:gd name="T0" fmla="*/ 124 w 62"/>
                  <a:gd name="T1" fmla="*/ 0 h 63"/>
                  <a:gd name="T2" fmla="*/ 0 w 62"/>
                  <a:gd name="T3" fmla="*/ 124 h 63"/>
                  <a:gd name="T4" fmla="*/ 124 w 62"/>
                  <a:gd name="T5" fmla="*/ 252 h 63"/>
                  <a:gd name="T6" fmla="*/ 124 w 62"/>
                  <a:gd name="T7" fmla="*/ 252 h 63"/>
                  <a:gd name="T8" fmla="*/ 248 w 62"/>
                  <a:gd name="T9" fmla="*/ 128 h 63"/>
                  <a:gd name="T10" fmla="*/ 124 w 62"/>
                  <a:gd name="T11" fmla="*/ 0 h 63"/>
                  <a:gd name="T12" fmla="*/ 124 w 62"/>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3">
                    <a:moveTo>
                      <a:pt x="31" y="0"/>
                    </a:moveTo>
                    <a:cubicBezTo>
                      <a:pt x="14" y="0"/>
                      <a:pt x="0" y="14"/>
                      <a:pt x="0" y="31"/>
                    </a:cubicBezTo>
                    <a:cubicBezTo>
                      <a:pt x="0" y="49"/>
                      <a:pt x="13" y="63"/>
                      <a:pt x="31" y="63"/>
                    </a:cubicBezTo>
                    <a:cubicBezTo>
                      <a:pt x="31" y="63"/>
                      <a:pt x="31" y="63"/>
                      <a:pt x="31" y="63"/>
                    </a:cubicBezTo>
                    <a:cubicBezTo>
                      <a:pt x="48" y="63"/>
                      <a:pt x="62" y="49"/>
                      <a:pt x="62" y="32"/>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338" name="Freeform 3601"/>
              <p:cNvSpPr>
                <a:spLocks/>
              </p:cNvSpPr>
              <p:nvPr userDrawn="1"/>
            </p:nvSpPr>
            <p:spPr bwMode="auto">
              <a:xfrm>
                <a:off x="5690" y="3072"/>
                <a:ext cx="136" cy="136"/>
              </a:xfrm>
              <a:custGeom>
                <a:avLst/>
                <a:gdLst>
                  <a:gd name="T0" fmla="*/ 136 w 68"/>
                  <a:gd name="T1" fmla="*/ 0 h 68"/>
                  <a:gd name="T2" fmla="*/ 0 w 68"/>
                  <a:gd name="T3" fmla="*/ 136 h 68"/>
                  <a:gd name="T4" fmla="*/ 8 w 68"/>
                  <a:gd name="T5" fmla="*/ 188 h 68"/>
                  <a:gd name="T6" fmla="*/ 68 w 68"/>
                  <a:gd name="T7" fmla="*/ 256 h 68"/>
                  <a:gd name="T8" fmla="*/ 136 w 68"/>
                  <a:gd name="T9" fmla="*/ 272 h 68"/>
                  <a:gd name="T10" fmla="*/ 136 w 68"/>
                  <a:gd name="T11" fmla="*/ 272 h 68"/>
                  <a:gd name="T12" fmla="*/ 160 w 68"/>
                  <a:gd name="T13" fmla="*/ 272 h 68"/>
                  <a:gd name="T14" fmla="*/ 272 w 68"/>
                  <a:gd name="T15" fmla="*/ 164 h 68"/>
                  <a:gd name="T16" fmla="*/ 272 w 68"/>
                  <a:gd name="T17" fmla="*/ 136 h 68"/>
                  <a:gd name="T18" fmla="*/ 256 w 68"/>
                  <a:gd name="T19" fmla="*/ 68 h 68"/>
                  <a:gd name="T20" fmla="*/ 188 w 68"/>
                  <a:gd name="T21" fmla="*/ 8 h 68"/>
                  <a:gd name="T22" fmla="*/ 136 w 68"/>
                  <a:gd name="T23" fmla="*/ 0 h 68"/>
                  <a:gd name="T24" fmla="*/ 136 w 68"/>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68">
                    <a:moveTo>
                      <a:pt x="34" y="0"/>
                    </a:moveTo>
                    <a:cubicBezTo>
                      <a:pt x="15" y="0"/>
                      <a:pt x="0" y="15"/>
                      <a:pt x="0" y="34"/>
                    </a:cubicBezTo>
                    <a:cubicBezTo>
                      <a:pt x="0" y="38"/>
                      <a:pt x="0" y="43"/>
                      <a:pt x="2" y="47"/>
                    </a:cubicBezTo>
                    <a:cubicBezTo>
                      <a:pt x="9" y="51"/>
                      <a:pt x="14" y="57"/>
                      <a:pt x="17" y="64"/>
                    </a:cubicBezTo>
                    <a:cubicBezTo>
                      <a:pt x="22" y="67"/>
                      <a:pt x="28" y="68"/>
                      <a:pt x="34" y="68"/>
                    </a:cubicBezTo>
                    <a:cubicBezTo>
                      <a:pt x="34" y="68"/>
                      <a:pt x="34" y="68"/>
                      <a:pt x="34" y="68"/>
                    </a:cubicBezTo>
                    <a:cubicBezTo>
                      <a:pt x="36" y="68"/>
                      <a:pt x="38" y="68"/>
                      <a:pt x="40" y="68"/>
                    </a:cubicBezTo>
                    <a:cubicBezTo>
                      <a:pt x="44" y="54"/>
                      <a:pt x="54" y="44"/>
                      <a:pt x="68" y="41"/>
                    </a:cubicBezTo>
                    <a:cubicBezTo>
                      <a:pt x="68" y="38"/>
                      <a:pt x="68" y="36"/>
                      <a:pt x="68" y="34"/>
                    </a:cubicBezTo>
                    <a:cubicBezTo>
                      <a:pt x="68" y="28"/>
                      <a:pt x="67" y="22"/>
                      <a:pt x="64" y="17"/>
                    </a:cubicBezTo>
                    <a:cubicBezTo>
                      <a:pt x="60" y="11"/>
                      <a:pt x="54" y="5"/>
                      <a:pt x="47" y="2"/>
                    </a:cubicBezTo>
                    <a:cubicBezTo>
                      <a:pt x="43" y="0"/>
                      <a:pt x="39"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339" name="Freeform 3602"/>
              <p:cNvSpPr>
                <a:spLocks/>
              </p:cNvSpPr>
              <p:nvPr userDrawn="1"/>
            </p:nvSpPr>
            <p:spPr bwMode="auto">
              <a:xfrm>
                <a:off x="5768" y="3150"/>
                <a:ext cx="150" cy="153"/>
              </a:xfrm>
              <a:custGeom>
                <a:avLst/>
                <a:gdLst>
                  <a:gd name="T0" fmla="*/ 152 w 75"/>
                  <a:gd name="T1" fmla="*/ 0 h 76"/>
                  <a:gd name="T2" fmla="*/ 116 w 75"/>
                  <a:gd name="T3" fmla="*/ 8 h 76"/>
                  <a:gd name="T4" fmla="*/ 4 w 75"/>
                  <a:gd name="T5" fmla="*/ 117 h 76"/>
                  <a:gd name="T6" fmla="*/ 0 w 75"/>
                  <a:gd name="T7" fmla="*/ 155 h 76"/>
                  <a:gd name="T8" fmla="*/ 8 w 75"/>
                  <a:gd name="T9" fmla="*/ 199 h 76"/>
                  <a:gd name="T10" fmla="*/ 124 w 75"/>
                  <a:gd name="T11" fmla="*/ 304 h 76"/>
                  <a:gd name="T12" fmla="*/ 152 w 75"/>
                  <a:gd name="T13" fmla="*/ 308 h 76"/>
                  <a:gd name="T14" fmla="*/ 152 w 75"/>
                  <a:gd name="T15" fmla="*/ 308 h 76"/>
                  <a:gd name="T16" fmla="*/ 184 w 75"/>
                  <a:gd name="T17" fmla="*/ 304 h 76"/>
                  <a:gd name="T18" fmla="*/ 296 w 75"/>
                  <a:gd name="T19" fmla="*/ 191 h 76"/>
                  <a:gd name="T20" fmla="*/ 300 w 75"/>
                  <a:gd name="T21" fmla="*/ 155 h 76"/>
                  <a:gd name="T22" fmla="*/ 300 w 75"/>
                  <a:gd name="T23" fmla="*/ 129 h 76"/>
                  <a:gd name="T24" fmla="*/ 196 w 75"/>
                  <a:gd name="T25" fmla="*/ 8 h 76"/>
                  <a:gd name="T26" fmla="*/ 152 w 75"/>
                  <a:gd name="T27" fmla="*/ 0 h 76"/>
                  <a:gd name="T28" fmla="*/ 152 w 75"/>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6">
                    <a:moveTo>
                      <a:pt x="38" y="0"/>
                    </a:moveTo>
                    <a:cubicBezTo>
                      <a:pt x="35" y="0"/>
                      <a:pt x="32" y="1"/>
                      <a:pt x="29" y="2"/>
                    </a:cubicBezTo>
                    <a:cubicBezTo>
                      <a:pt x="15" y="5"/>
                      <a:pt x="5" y="15"/>
                      <a:pt x="1" y="29"/>
                    </a:cubicBezTo>
                    <a:cubicBezTo>
                      <a:pt x="1" y="32"/>
                      <a:pt x="0" y="35"/>
                      <a:pt x="0" y="38"/>
                    </a:cubicBezTo>
                    <a:cubicBezTo>
                      <a:pt x="0" y="42"/>
                      <a:pt x="1" y="46"/>
                      <a:pt x="2" y="49"/>
                    </a:cubicBezTo>
                    <a:cubicBezTo>
                      <a:pt x="16" y="52"/>
                      <a:pt x="27" y="62"/>
                      <a:pt x="31" y="75"/>
                    </a:cubicBezTo>
                    <a:cubicBezTo>
                      <a:pt x="33" y="75"/>
                      <a:pt x="35" y="76"/>
                      <a:pt x="38" y="76"/>
                    </a:cubicBezTo>
                    <a:cubicBezTo>
                      <a:pt x="38" y="76"/>
                      <a:pt x="38" y="76"/>
                      <a:pt x="38" y="76"/>
                    </a:cubicBezTo>
                    <a:cubicBezTo>
                      <a:pt x="41" y="76"/>
                      <a:pt x="44" y="75"/>
                      <a:pt x="46" y="75"/>
                    </a:cubicBezTo>
                    <a:cubicBezTo>
                      <a:pt x="51" y="61"/>
                      <a:pt x="61" y="51"/>
                      <a:pt x="74" y="47"/>
                    </a:cubicBezTo>
                    <a:cubicBezTo>
                      <a:pt x="75" y="44"/>
                      <a:pt x="75" y="41"/>
                      <a:pt x="75" y="38"/>
                    </a:cubicBezTo>
                    <a:cubicBezTo>
                      <a:pt x="75" y="36"/>
                      <a:pt x="75" y="34"/>
                      <a:pt x="75" y="32"/>
                    </a:cubicBezTo>
                    <a:cubicBezTo>
                      <a:pt x="73" y="17"/>
                      <a:pt x="62" y="6"/>
                      <a:pt x="49" y="2"/>
                    </a:cubicBezTo>
                    <a:cubicBezTo>
                      <a:pt x="45" y="1"/>
                      <a:pt x="42"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340" name="Freeform 3603"/>
              <p:cNvSpPr>
                <a:spLocks/>
              </p:cNvSpPr>
              <p:nvPr userDrawn="1"/>
            </p:nvSpPr>
            <p:spPr bwMode="auto">
              <a:xfrm>
                <a:off x="5858" y="3240"/>
                <a:ext cx="164" cy="167"/>
              </a:xfrm>
              <a:custGeom>
                <a:avLst/>
                <a:gdLst>
                  <a:gd name="T0" fmla="*/ 164 w 82"/>
                  <a:gd name="T1" fmla="*/ 0 h 83"/>
                  <a:gd name="T2" fmla="*/ 116 w 82"/>
                  <a:gd name="T3" fmla="*/ 8 h 83"/>
                  <a:gd name="T4" fmla="*/ 4 w 82"/>
                  <a:gd name="T5" fmla="*/ 121 h 83"/>
                  <a:gd name="T6" fmla="*/ 0 w 82"/>
                  <a:gd name="T7" fmla="*/ 165 h 83"/>
                  <a:gd name="T8" fmla="*/ 0 w 82"/>
                  <a:gd name="T9" fmla="*/ 179 h 83"/>
                  <a:gd name="T10" fmla="*/ 132 w 82"/>
                  <a:gd name="T11" fmla="*/ 332 h 83"/>
                  <a:gd name="T12" fmla="*/ 160 w 82"/>
                  <a:gd name="T13" fmla="*/ 336 h 83"/>
                  <a:gd name="T14" fmla="*/ 328 w 82"/>
                  <a:gd name="T15" fmla="*/ 165 h 83"/>
                  <a:gd name="T16" fmla="*/ 328 w 82"/>
                  <a:gd name="T17" fmla="*/ 137 h 83"/>
                  <a:gd name="T18" fmla="*/ 176 w 82"/>
                  <a:gd name="T19" fmla="*/ 0 h 83"/>
                  <a:gd name="T20" fmla="*/ 164 w 82"/>
                  <a:gd name="T21" fmla="*/ 0 h 83"/>
                  <a:gd name="T22" fmla="*/ 164 w 82"/>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83">
                    <a:moveTo>
                      <a:pt x="41" y="0"/>
                    </a:moveTo>
                    <a:cubicBezTo>
                      <a:pt x="37" y="0"/>
                      <a:pt x="33" y="1"/>
                      <a:pt x="29" y="2"/>
                    </a:cubicBezTo>
                    <a:cubicBezTo>
                      <a:pt x="16" y="6"/>
                      <a:pt x="6" y="16"/>
                      <a:pt x="1" y="30"/>
                    </a:cubicBezTo>
                    <a:cubicBezTo>
                      <a:pt x="0" y="33"/>
                      <a:pt x="0" y="37"/>
                      <a:pt x="0" y="41"/>
                    </a:cubicBezTo>
                    <a:cubicBezTo>
                      <a:pt x="0" y="42"/>
                      <a:pt x="0" y="43"/>
                      <a:pt x="0" y="44"/>
                    </a:cubicBezTo>
                    <a:cubicBezTo>
                      <a:pt x="18" y="47"/>
                      <a:pt x="32" y="63"/>
                      <a:pt x="33" y="82"/>
                    </a:cubicBezTo>
                    <a:cubicBezTo>
                      <a:pt x="36" y="83"/>
                      <a:pt x="38" y="83"/>
                      <a:pt x="40" y="83"/>
                    </a:cubicBezTo>
                    <a:cubicBezTo>
                      <a:pt x="41" y="60"/>
                      <a:pt x="60" y="41"/>
                      <a:pt x="82" y="41"/>
                    </a:cubicBezTo>
                    <a:cubicBezTo>
                      <a:pt x="82" y="38"/>
                      <a:pt x="82" y="36"/>
                      <a:pt x="82" y="34"/>
                    </a:cubicBezTo>
                    <a:cubicBezTo>
                      <a:pt x="78" y="16"/>
                      <a:pt x="63" y="2"/>
                      <a:pt x="44" y="0"/>
                    </a:cubicBezTo>
                    <a:cubicBezTo>
                      <a:pt x="43" y="0"/>
                      <a:pt x="42"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341" name="Freeform 3604"/>
              <p:cNvSpPr>
                <a:spLocks/>
              </p:cNvSpPr>
              <p:nvPr userDrawn="1"/>
            </p:nvSpPr>
            <p:spPr bwMode="auto">
              <a:xfrm>
                <a:off x="5938" y="3323"/>
                <a:ext cx="176" cy="176"/>
              </a:xfrm>
              <a:custGeom>
                <a:avLst/>
                <a:gdLst>
                  <a:gd name="T0" fmla="*/ 176 w 88"/>
                  <a:gd name="T1" fmla="*/ 0 h 88"/>
                  <a:gd name="T2" fmla="*/ 168 w 88"/>
                  <a:gd name="T3" fmla="*/ 0 h 88"/>
                  <a:gd name="T4" fmla="*/ 0 w 88"/>
                  <a:gd name="T5" fmla="*/ 168 h 88"/>
                  <a:gd name="T6" fmla="*/ 0 w 88"/>
                  <a:gd name="T7" fmla="*/ 176 h 88"/>
                  <a:gd name="T8" fmla="*/ 0 w 88"/>
                  <a:gd name="T9" fmla="*/ 192 h 88"/>
                  <a:gd name="T10" fmla="*/ 4 w 88"/>
                  <a:gd name="T11" fmla="*/ 192 h 88"/>
                  <a:gd name="T12" fmla="*/ 4 w 88"/>
                  <a:gd name="T13" fmla="*/ 192 h 88"/>
                  <a:gd name="T14" fmla="*/ 180 w 88"/>
                  <a:gd name="T15" fmla="*/ 352 h 88"/>
                  <a:gd name="T16" fmla="*/ 180 w 88"/>
                  <a:gd name="T17" fmla="*/ 352 h 88"/>
                  <a:gd name="T18" fmla="*/ 352 w 88"/>
                  <a:gd name="T19" fmla="*/ 180 h 88"/>
                  <a:gd name="T20" fmla="*/ 352 w 88"/>
                  <a:gd name="T21" fmla="*/ 180 h 88"/>
                  <a:gd name="T22" fmla="*/ 352 w 88"/>
                  <a:gd name="T23" fmla="*/ 176 h 88"/>
                  <a:gd name="T24" fmla="*/ 352 w 88"/>
                  <a:gd name="T25" fmla="*/ 176 h 88"/>
                  <a:gd name="T26" fmla="*/ 352 w 88"/>
                  <a:gd name="T27" fmla="*/ 172 h 88"/>
                  <a:gd name="T28" fmla="*/ 192 w 88"/>
                  <a:gd name="T29" fmla="*/ 0 h 88"/>
                  <a:gd name="T30" fmla="*/ 176 w 88"/>
                  <a:gd name="T31" fmla="*/ 0 h 88"/>
                  <a:gd name="T32" fmla="*/ 176 w 88"/>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88">
                    <a:moveTo>
                      <a:pt x="44" y="0"/>
                    </a:moveTo>
                    <a:cubicBezTo>
                      <a:pt x="43" y="0"/>
                      <a:pt x="43" y="0"/>
                      <a:pt x="42" y="0"/>
                    </a:cubicBezTo>
                    <a:cubicBezTo>
                      <a:pt x="20" y="0"/>
                      <a:pt x="1" y="19"/>
                      <a:pt x="0" y="42"/>
                    </a:cubicBezTo>
                    <a:cubicBezTo>
                      <a:pt x="0" y="42"/>
                      <a:pt x="0" y="43"/>
                      <a:pt x="0" y="44"/>
                    </a:cubicBezTo>
                    <a:cubicBezTo>
                      <a:pt x="0" y="45"/>
                      <a:pt x="0" y="46"/>
                      <a:pt x="0" y="48"/>
                    </a:cubicBezTo>
                    <a:cubicBezTo>
                      <a:pt x="0" y="48"/>
                      <a:pt x="1" y="48"/>
                      <a:pt x="1" y="48"/>
                    </a:cubicBezTo>
                    <a:cubicBezTo>
                      <a:pt x="1" y="48"/>
                      <a:pt x="1" y="48"/>
                      <a:pt x="1" y="48"/>
                    </a:cubicBezTo>
                    <a:cubicBezTo>
                      <a:pt x="24" y="48"/>
                      <a:pt x="43" y="65"/>
                      <a:pt x="45" y="88"/>
                    </a:cubicBezTo>
                    <a:cubicBezTo>
                      <a:pt x="45" y="88"/>
                      <a:pt x="45" y="88"/>
                      <a:pt x="45" y="88"/>
                    </a:cubicBezTo>
                    <a:cubicBezTo>
                      <a:pt x="47" y="65"/>
                      <a:pt x="66" y="47"/>
                      <a:pt x="88" y="45"/>
                    </a:cubicBezTo>
                    <a:cubicBezTo>
                      <a:pt x="88" y="45"/>
                      <a:pt x="88" y="45"/>
                      <a:pt x="88" y="45"/>
                    </a:cubicBezTo>
                    <a:cubicBezTo>
                      <a:pt x="88" y="44"/>
                      <a:pt x="88" y="44"/>
                      <a:pt x="88" y="44"/>
                    </a:cubicBezTo>
                    <a:cubicBezTo>
                      <a:pt x="88" y="44"/>
                      <a:pt x="88" y="44"/>
                      <a:pt x="88" y="44"/>
                    </a:cubicBezTo>
                    <a:cubicBezTo>
                      <a:pt x="88" y="44"/>
                      <a:pt x="88" y="43"/>
                      <a:pt x="88" y="43"/>
                    </a:cubicBezTo>
                    <a:cubicBezTo>
                      <a:pt x="88" y="21"/>
                      <a:pt x="70" y="2"/>
                      <a:pt x="48" y="0"/>
                    </a:cubicBezTo>
                    <a:cubicBezTo>
                      <a:pt x="47" y="0"/>
                      <a:pt x="46"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342" name="Freeform 3605"/>
              <p:cNvSpPr>
                <a:spLocks noEditPoints="1"/>
              </p:cNvSpPr>
              <p:nvPr userDrawn="1"/>
            </p:nvSpPr>
            <p:spPr bwMode="auto">
              <a:xfrm>
                <a:off x="6028" y="3413"/>
                <a:ext cx="188" cy="178"/>
              </a:xfrm>
              <a:custGeom>
                <a:avLst/>
                <a:gdLst>
                  <a:gd name="T0" fmla="*/ 184 w 94"/>
                  <a:gd name="T1" fmla="*/ 356 h 89"/>
                  <a:gd name="T2" fmla="*/ 184 w 94"/>
                  <a:gd name="T3" fmla="*/ 356 h 89"/>
                  <a:gd name="T4" fmla="*/ 276 w 94"/>
                  <a:gd name="T5" fmla="*/ 356 h 89"/>
                  <a:gd name="T6" fmla="*/ 276 w 94"/>
                  <a:gd name="T7" fmla="*/ 356 h 89"/>
                  <a:gd name="T8" fmla="*/ 184 w 94"/>
                  <a:gd name="T9" fmla="*/ 356 h 89"/>
                  <a:gd name="T10" fmla="*/ 104 w 94"/>
                  <a:gd name="T11" fmla="*/ 356 h 89"/>
                  <a:gd name="T12" fmla="*/ 104 w 94"/>
                  <a:gd name="T13" fmla="*/ 356 h 89"/>
                  <a:gd name="T14" fmla="*/ 172 w 94"/>
                  <a:gd name="T15" fmla="*/ 356 h 89"/>
                  <a:gd name="T16" fmla="*/ 104 w 94"/>
                  <a:gd name="T17" fmla="*/ 356 h 89"/>
                  <a:gd name="T18" fmla="*/ 188 w 94"/>
                  <a:gd name="T19" fmla="*/ 0 h 89"/>
                  <a:gd name="T20" fmla="*/ 172 w 94"/>
                  <a:gd name="T21" fmla="*/ 0 h 89"/>
                  <a:gd name="T22" fmla="*/ 172 w 94"/>
                  <a:gd name="T23" fmla="*/ 0 h 89"/>
                  <a:gd name="T24" fmla="*/ 0 w 94"/>
                  <a:gd name="T25" fmla="*/ 172 h 89"/>
                  <a:gd name="T26" fmla="*/ 0 w 94"/>
                  <a:gd name="T27" fmla="*/ 172 h 89"/>
                  <a:gd name="T28" fmla="*/ 172 w 94"/>
                  <a:gd name="T29" fmla="*/ 296 h 89"/>
                  <a:gd name="T30" fmla="*/ 360 w 94"/>
                  <a:gd name="T31" fmla="*/ 160 h 89"/>
                  <a:gd name="T32" fmla="*/ 360 w 94"/>
                  <a:gd name="T33" fmla="*/ 160 h 89"/>
                  <a:gd name="T34" fmla="*/ 376 w 94"/>
                  <a:gd name="T35" fmla="*/ 160 h 89"/>
                  <a:gd name="T36" fmla="*/ 364 w 94"/>
                  <a:gd name="T37" fmla="*/ 120 h 89"/>
                  <a:gd name="T38" fmla="*/ 188 w 94"/>
                  <a:gd name="T39" fmla="*/ 0 h 89"/>
                  <a:gd name="T40" fmla="*/ 188 w 94"/>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89">
                    <a:moveTo>
                      <a:pt x="46" y="89"/>
                    </a:moveTo>
                    <a:cubicBezTo>
                      <a:pt x="46" y="89"/>
                      <a:pt x="46" y="89"/>
                      <a:pt x="46" y="89"/>
                    </a:cubicBezTo>
                    <a:cubicBezTo>
                      <a:pt x="69" y="89"/>
                      <a:pt x="69" y="89"/>
                      <a:pt x="69" y="89"/>
                    </a:cubicBezTo>
                    <a:cubicBezTo>
                      <a:pt x="69" y="89"/>
                      <a:pt x="69" y="89"/>
                      <a:pt x="69" y="89"/>
                    </a:cubicBezTo>
                    <a:cubicBezTo>
                      <a:pt x="46" y="89"/>
                      <a:pt x="46" y="89"/>
                      <a:pt x="46" y="89"/>
                    </a:cubicBezTo>
                    <a:moveTo>
                      <a:pt x="26" y="89"/>
                    </a:moveTo>
                    <a:cubicBezTo>
                      <a:pt x="26" y="89"/>
                      <a:pt x="26" y="89"/>
                      <a:pt x="26" y="89"/>
                    </a:cubicBezTo>
                    <a:cubicBezTo>
                      <a:pt x="43" y="89"/>
                      <a:pt x="43" y="89"/>
                      <a:pt x="43" y="89"/>
                    </a:cubicBezTo>
                    <a:cubicBezTo>
                      <a:pt x="26" y="89"/>
                      <a:pt x="26" y="89"/>
                      <a:pt x="26" y="89"/>
                    </a:cubicBezTo>
                    <a:moveTo>
                      <a:pt x="47" y="0"/>
                    </a:moveTo>
                    <a:cubicBezTo>
                      <a:pt x="46" y="0"/>
                      <a:pt x="44" y="0"/>
                      <a:pt x="43" y="0"/>
                    </a:cubicBezTo>
                    <a:cubicBezTo>
                      <a:pt x="43" y="0"/>
                      <a:pt x="43" y="0"/>
                      <a:pt x="43" y="0"/>
                    </a:cubicBezTo>
                    <a:cubicBezTo>
                      <a:pt x="21" y="2"/>
                      <a:pt x="2" y="20"/>
                      <a:pt x="0" y="43"/>
                    </a:cubicBezTo>
                    <a:cubicBezTo>
                      <a:pt x="0" y="43"/>
                      <a:pt x="0" y="43"/>
                      <a:pt x="0" y="43"/>
                    </a:cubicBezTo>
                    <a:cubicBezTo>
                      <a:pt x="20" y="43"/>
                      <a:pt x="36" y="56"/>
                      <a:pt x="43" y="74"/>
                    </a:cubicBezTo>
                    <a:cubicBezTo>
                      <a:pt x="50" y="54"/>
                      <a:pt x="69" y="40"/>
                      <a:pt x="90" y="40"/>
                    </a:cubicBezTo>
                    <a:cubicBezTo>
                      <a:pt x="90" y="40"/>
                      <a:pt x="90" y="40"/>
                      <a:pt x="90" y="40"/>
                    </a:cubicBezTo>
                    <a:cubicBezTo>
                      <a:pt x="91" y="40"/>
                      <a:pt x="93" y="40"/>
                      <a:pt x="94" y="40"/>
                    </a:cubicBezTo>
                    <a:cubicBezTo>
                      <a:pt x="93" y="37"/>
                      <a:pt x="92" y="33"/>
                      <a:pt x="91" y="30"/>
                    </a:cubicBezTo>
                    <a:cubicBezTo>
                      <a:pt x="84" y="12"/>
                      <a:pt x="67"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43" name="Freeform 3606"/>
              <p:cNvSpPr>
                <a:spLocks/>
              </p:cNvSpPr>
              <p:nvPr userDrawn="1"/>
            </p:nvSpPr>
            <p:spPr bwMode="auto">
              <a:xfrm>
                <a:off x="6114" y="3493"/>
                <a:ext cx="194" cy="98"/>
              </a:xfrm>
              <a:custGeom>
                <a:avLst/>
                <a:gdLst>
                  <a:gd name="T0" fmla="*/ 188 w 97"/>
                  <a:gd name="T1" fmla="*/ 0 h 49"/>
                  <a:gd name="T2" fmla="*/ 0 w 97"/>
                  <a:gd name="T3" fmla="*/ 136 h 49"/>
                  <a:gd name="T4" fmla="*/ 12 w 97"/>
                  <a:gd name="T5" fmla="*/ 196 h 49"/>
                  <a:gd name="T6" fmla="*/ 104 w 97"/>
                  <a:gd name="T7" fmla="*/ 196 h 49"/>
                  <a:gd name="T8" fmla="*/ 388 w 97"/>
                  <a:gd name="T9" fmla="*/ 196 h 49"/>
                  <a:gd name="T10" fmla="*/ 388 w 97"/>
                  <a:gd name="T11" fmla="*/ 196 h 49"/>
                  <a:gd name="T12" fmla="*/ 364 w 97"/>
                  <a:gd name="T13" fmla="*/ 108 h 49"/>
                  <a:gd name="T14" fmla="*/ 204 w 97"/>
                  <a:gd name="T15" fmla="*/ 0 h 49"/>
                  <a:gd name="T16" fmla="*/ 188 w 97"/>
                  <a:gd name="T17" fmla="*/ 0 h 49"/>
                  <a:gd name="T18" fmla="*/ 188 w 97"/>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49">
                    <a:moveTo>
                      <a:pt x="47" y="0"/>
                    </a:moveTo>
                    <a:cubicBezTo>
                      <a:pt x="26" y="0"/>
                      <a:pt x="7" y="14"/>
                      <a:pt x="0" y="34"/>
                    </a:cubicBezTo>
                    <a:cubicBezTo>
                      <a:pt x="2" y="38"/>
                      <a:pt x="3" y="44"/>
                      <a:pt x="3" y="49"/>
                    </a:cubicBezTo>
                    <a:cubicBezTo>
                      <a:pt x="26" y="49"/>
                      <a:pt x="26" y="49"/>
                      <a:pt x="26" y="49"/>
                    </a:cubicBezTo>
                    <a:cubicBezTo>
                      <a:pt x="97" y="49"/>
                      <a:pt x="97" y="49"/>
                      <a:pt x="97" y="49"/>
                    </a:cubicBezTo>
                    <a:cubicBezTo>
                      <a:pt x="97" y="49"/>
                      <a:pt x="97" y="49"/>
                      <a:pt x="97" y="49"/>
                    </a:cubicBezTo>
                    <a:cubicBezTo>
                      <a:pt x="97" y="41"/>
                      <a:pt x="95" y="34"/>
                      <a:pt x="91" y="27"/>
                    </a:cubicBezTo>
                    <a:cubicBezTo>
                      <a:pt x="83" y="12"/>
                      <a:pt x="68" y="2"/>
                      <a:pt x="51" y="0"/>
                    </a:cubicBezTo>
                    <a:cubicBezTo>
                      <a:pt x="50" y="0"/>
                      <a:pt x="48" y="0"/>
                      <a:pt x="47" y="0"/>
                    </a:cubicBezTo>
                    <a:cubicBezTo>
                      <a:pt x="47" y="0"/>
                      <a:pt x="47" y="0"/>
                      <a:pt x="47" y="0"/>
                    </a:cubicBezTo>
                  </a:path>
                </a:pathLst>
              </a:custGeom>
              <a:solidFill>
                <a:srgbClr val="E8E8E8"/>
              </a:solidFill>
              <a:ln w="9525">
                <a:solidFill>
                  <a:srgbClr val="E8E8E8"/>
                </a:solidFill>
                <a:round/>
                <a:headEnd/>
                <a:tailEnd/>
              </a:ln>
            </p:spPr>
            <p:txBody>
              <a:bodyPr/>
              <a:lstStyle/>
              <a:p>
                <a:endParaRPr lang="en-GB" dirty="0"/>
              </a:p>
            </p:txBody>
          </p:sp>
          <p:sp>
            <p:nvSpPr>
              <p:cNvPr id="1344" name="Freeform 3607"/>
              <p:cNvSpPr>
                <a:spLocks/>
              </p:cNvSpPr>
              <p:nvPr userDrawn="1"/>
            </p:nvSpPr>
            <p:spPr bwMode="auto">
              <a:xfrm>
                <a:off x="4564" y="2133"/>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1"/>
                      <a:pt x="0" y="2"/>
                    </a:cubicBezTo>
                    <a:cubicBezTo>
                      <a:pt x="0" y="3"/>
                      <a:pt x="1" y="3"/>
                      <a:pt x="2" y="3"/>
                    </a:cubicBezTo>
                    <a:cubicBezTo>
                      <a:pt x="3" y="3"/>
                      <a:pt x="3" y="3"/>
                      <a:pt x="3" y="2"/>
                    </a:cubicBezTo>
                    <a:cubicBezTo>
                      <a:pt x="3"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345" name="Freeform 3608"/>
              <p:cNvSpPr>
                <a:spLocks/>
              </p:cNvSpPr>
              <p:nvPr userDrawn="1"/>
            </p:nvSpPr>
            <p:spPr bwMode="auto">
              <a:xfrm>
                <a:off x="4658" y="2217"/>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4"/>
                      <a:pt x="1" y="6"/>
                      <a:pt x="3" y="6"/>
                    </a:cubicBezTo>
                    <a:cubicBezTo>
                      <a:pt x="3" y="6"/>
                      <a:pt x="3" y="6"/>
                      <a:pt x="3" y="6"/>
                    </a:cubicBezTo>
                    <a:cubicBezTo>
                      <a:pt x="5" y="6"/>
                      <a:pt x="6" y="4"/>
                      <a:pt x="6" y="3"/>
                    </a:cubicBezTo>
                    <a:cubicBezTo>
                      <a:pt x="6" y="1"/>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346" name="Freeform 3609"/>
              <p:cNvSpPr>
                <a:spLocks/>
              </p:cNvSpPr>
              <p:nvPr userDrawn="1"/>
            </p:nvSpPr>
            <p:spPr bwMode="auto">
              <a:xfrm>
                <a:off x="4740" y="2299"/>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347" name="Freeform 3610"/>
              <p:cNvSpPr>
                <a:spLocks/>
              </p:cNvSpPr>
              <p:nvPr userDrawn="1"/>
            </p:nvSpPr>
            <p:spPr bwMode="auto">
              <a:xfrm>
                <a:off x="4832" y="2391"/>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1" y="15"/>
                      <a:pt x="15" y="12"/>
                      <a:pt x="15" y="7"/>
                    </a:cubicBezTo>
                    <a:cubicBezTo>
                      <a:pt x="15" y="3"/>
                      <a:pt x="11"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348" name="Freeform 3611"/>
              <p:cNvSpPr>
                <a:spLocks/>
              </p:cNvSpPr>
              <p:nvPr userDrawn="1"/>
            </p:nvSpPr>
            <p:spPr bwMode="auto">
              <a:xfrm>
                <a:off x="4912" y="2473"/>
                <a:ext cx="40" cy="38"/>
              </a:xfrm>
              <a:custGeom>
                <a:avLst/>
                <a:gdLst>
                  <a:gd name="T0" fmla="*/ 40 w 20"/>
                  <a:gd name="T1" fmla="*/ 0 h 19"/>
                  <a:gd name="T2" fmla="*/ 0 w 20"/>
                  <a:gd name="T3" fmla="*/ 36 h 19"/>
                  <a:gd name="T4" fmla="*/ 40 w 20"/>
                  <a:gd name="T5" fmla="*/ 76 h 19"/>
                  <a:gd name="T6" fmla="*/ 40 w 20"/>
                  <a:gd name="T7" fmla="*/ 76 h 19"/>
                  <a:gd name="T8" fmla="*/ 80 w 20"/>
                  <a:gd name="T9" fmla="*/ 40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9"/>
                    </a:cubicBezTo>
                    <a:cubicBezTo>
                      <a:pt x="0" y="15"/>
                      <a:pt x="5"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349" name="Freeform 3612"/>
              <p:cNvSpPr>
                <a:spLocks/>
              </p:cNvSpPr>
              <p:nvPr userDrawn="1"/>
            </p:nvSpPr>
            <p:spPr bwMode="auto">
              <a:xfrm>
                <a:off x="5002" y="2563"/>
                <a:ext cx="52" cy="53"/>
              </a:xfrm>
              <a:custGeom>
                <a:avLst/>
                <a:gdLst>
                  <a:gd name="T0" fmla="*/ 52 w 26"/>
                  <a:gd name="T1" fmla="*/ 0 h 26"/>
                  <a:gd name="T2" fmla="*/ 0 w 26"/>
                  <a:gd name="T3" fmla="*/ 55 h 26"/>
                  <a:gd name="T4" fmla="*/ 52 w 26"/>
                  <a:gd name="T5" fmla="*/ 108 h 26"/>
                  <a:gd name="T6" fmla="*/ 52 w 26"/>
                  <a:gd name="T7" fmla="*/ 108 h 26"/>
                  <a:gd name="T8" fmla="*/ 104 w 26"/>
                  <a:gd name="T9" fmla="*/ 55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350" name="Freeform 3613"/>
              <p:cNvSpPr>
                <a:spLocks/>
              </p:cNvSpPr>
              <p:nvPr userDrawn="1"/>
            </p:nvSpPr>
            <p:spPr bwMode="auto">
              <a:xfrm>
                <a:off x="5084" y="2644"/>
                <a:ext cx="62" cy="64"/>
              </a:xfrm>
              <a:custGeom>
                <a:avLst/>
                <a:gdLst>
                  <a:gd name="T0" fmla="*/ 60 w 31"/>
                  <a:gd name="T1" fmla="*/ 0 h 32"/>
                  <a:gd name="T2" fmla="*/ 0 w 31"/>
                  <a:gd name="T3" fmla="*/ 64 h 32"/>
                  <a:gd name="T4" fmla="*/ 60 w 31"/>
                  <a:gd name="T5" fmla="*/ 128 h 32"/>
                  <a:gd name="T6" fmla="*/ 60 w 31"/>
                  <a:gd name="T7" fmla="*/ 128 h 32"/>
                  <a:gd name="T8" fmla="*/ 124 w 31"/>
                  <a:gd name="T9" fmla="*/ 64 h 32"/>
                  <a:gd name="T10" fmla="*/ 60 w 31"/>
                  <a:gd name="T11" fmla="*/ 0 h 32"/>
                  <a:gd name="T12" fmla="*/ 6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cubicBezTo>
                      <a:pt x="7" y="0"/>
                      <a:pt x="0" y="7"/>
                      <a:pt x="0" y="16"/>
                    </a:cubicBezTo>
                    <a:cubicBezTo>
                      <a:pt x="0" y="25"/>
                      <a:pt x="7" y="32"/>
                      <a:pt x="15" y="32"/>
                    </a:cubicBezTo>
                    <a:cubicBezTo>
                      <a:pt x="15" y="32"/>
                      <a:pt x="15" y="32"/>
                      <a:pt x="15" y="32"/>
                    </a:cubicBezTo>
                    <a:cubicBezTo>
                      <a:pt x="24" y="32"/>
                      <a:pt x="31" y="25"/>
                      <a:pt x="31" y="16"/>
                    </a:cubicBezTo>
                    <a:cubicBezTo>
                      <a:pt x="31" y="8"/>
                      <a:pt x="24" y="1"/>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351" name="Freeform 3614"/>
              <p:cNvSpPr>
                <a:spLocks/>
              </p:cNvSpPr>
              <p:nvPr userDrawn="1"/>
            </p:nvSpPr>
            <p:spPr bwMode="auto">
              <a:xfrm>
                <a:off x="5174" y="2736"/>
                <a:ext cx="74" cy="74"/>
              </a:xfrm>
              <a:custGeom>
                <a:avLst/>
                <a:gdLst>
                  <a:gd name="T0" fmla="*/ 72 w 37"/>
                  <a:gd name="T1" fmla="*/ 0 h 37"/>
                  <a:gd name="T2" fmla="*/ 0 w 37"/>
                  <a:gd name="T3" fmla="*/ 76 h 37"/>
                  <a:gd name="T4" fmla="*/ 72 w 37"/>
                  <a:gd name="T5" fmla="*/ 148 h 37"/>
                  <a:gd name="T6" fmla="*/ 72 w 37"/>
                  <a:gd name="T7" fmla="*/ 148 h 37"/>
                  <a:gd name="T8" fmla="*/ 148 w 37"/>
                  <a:gd name="T9" fmla="*/ 76 h 37"/>
                  <a:gd name="T10" fmla="*/ 72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9"/>
                    </a:cubicBezTo>
                    <a:cubicBezTo>
                      <a:pt x="0" y="29"/>
                      <a:pt x="8" y="37"/>
                      <a:pt x="18" y="37"/>
                    </a:cubicBezTo>
                    <a:cubicBezTo>
                      <a:pt x="18" y="37"/>
                      <a:pt x="18" y="37"/>
                      <a:pt x="18" y="37"/>
                    </a:cubicBezTo>
                    <a:cubicBezTo>
                      <a:pt x="29" y="37"/>
                      <a:pt x="37" y="29"/>
                      <a:pt x="37" y="19"/>
                    </a:cubicBezTo>
                    <a:cubicBezTo>
                      <a:pt x="37" y="8"/>
                      <a:pt x="29"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352" name="Freeform 3615"/>
              <p:cNvSpPr>
                <a:spLocks/>
              </p:cNvSpPr>
              <p:nvPr userDrawn="1"/>
            </p:nvSpPr>
            <p:spPr bwMode="auto">
              <a:xfrm>
                <a:off x="5254" y="2816"/>
                <a:ext cx="86" cy="86"/>
              </a:xfrm>
              <a:custGeom>
                <a:avLst/>
                <a:gdLst>
                  <a:gd name="T0" fmla="*/ 84 w 43"/>
                  <a:gd name="T1" fmla="*/ 0 h 43"/>
                  <a:gd name="T2" fmla="*/ 0 w 43"/>
                  <a:gd name="T3" fmla="*/ 88 h 43"/>
                  <a:gd name="T4" fmla="*/ 84 w 43"/>
                  <a:gd name="T5" fmla="*/ 172 h 43"/>
                  <a:gd name="T6" fmla="*/ 84 w 43"/>
                  <a:gd name="T7" fmla="*/ 172 h 43"/>
                  <a:gd name="T8" fmla="*/ 172 w 43"/>
                  <a:gd name="T9" fmla="*/ 88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3"/>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353" name="Freeform 3616"/>
              <p:cNvSpPr>
                <a:spLocks/>
              </p:cNvSpPr>
              <p:nvPr userDrawn="1"/>
            </p:nvSpPr>
            <p:spPr bwMode="auto">
              <a:xfrm>
                <a:off x="5344" y="2906"/>
                <a:ext cx="98" cy="100"/>
              </a:xfrm>
              <a:custGeom>
                <a:avLst/>
                <a:gdLst>
                  <a:gd name="T0" fmla="*/ 96 w 49"/>
                  <a:gd name="T1" fmla="*/ 0 h 50"/>
                  <a:gd name="T2" fmla="*/ 0 w 49"/>
                  <a:gd name="T3" fmla="*/ 100 h 50"/>
                  <a:gd name="T4" fmla="*/ 96 w 49"/>
                  <a:gd name="T5" fmla="*/ 200 h 50"/>
                  <a:gd name="T6" fmla="*/ 96 w 49"/>
                  <a:gd name="T7" fmla="*/ 200 h 50"/>
                  <a:gd name="T8" fmla="*/ 196 w 49"/>
                  <a:gd name="T9" fmla="*/ 100 h 50"/>
                  <a:gd name="T10" fmla="*/ 100 w 49"/>
                  <a:gd name="T11" fmla="*/ 0 h 50"/>
                  <a:gd name="T12" fmla="*/ 96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4" y="0"/>
                    </a:moveTo>
                    <a:cubicBezTo>
                      <a:pt x="11" y="0"/>
                      <a:pt x="0" y="12"/>
                      <a:pt x="0" y="25"/>
                    </a:cubicBezTo>
                    <a:cubicBezTo>
                      <a:pt x="0" y="39"/>
                      <a:pt x="11" y="50"/>
                      <a:pt x="24" y="50"/>
                    </a:cubicBezTo>
                    <a:cubicBezTo>
                      <a:pt x="24" y="50"/>
                      <a:pt x="24" y="50"/>
                      <a:pt x="24" y="50"/>
                    </a:cubicBezTo>
                    <a:cubicBezTo>
                      <a:pt x="38" y="50"/>
                      <a:pt x="49" y="39"/>
                      <a:pt x="49" y="25"/>
                    </a:cubicBezTo>
                    <a:cubicBezTo>
                      <a:pt x="49" y="12"/>
                      <a:pt x="38" y="0"/>
                      <a:pt x="25" y="0"/>
                    </a:cubicBezTo>
                    <a:cubicBezTo>
                      <a:pt x="25" y="0"/>
                      <a:pt x="25" y="0"/>
                      <a:pt x="24" y="0"/>
                    </a:cubicBezTo>
                  </a:path>
                </a:pathLst>
              </a:custGeom>
              <a:solidFill>
                <a:srgbClr val="E8E8E8"/>
              </a:solidFill>
              <a:ln w="9525">
                <a:solidFill>
                  <a:srgbClr val="E8E8E8"/>
                </a:solidFill>
                <a:round/>
                <a:headEnd/>
                <a:tailEnd/>
              </a:ln>
            </p:spPr>
            <p:txBody>
              <a:bodyPr/>
              <a:lstStyle/>
              <a:p>
                <a:endParaRPr lang="en-GB" dirty="0"/>
              </a:p>
            </p:txBody>
          </p:sp>
          <p:sp>
            <p:nvSpPr>
              <p:cNvPr id="1354" name="Freeform 3617"/>
              <p:cNvSpPr>
                <a:spLocks/>
              </p:cNvSpPr>
              <p:nvPr userDrawn="1"/>
            </p:nvSpPr>
            <p:spPr bwMode="auto">
              <a:xfrm>
                <a:off x="5422" y="2986"/>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3"/>
                      <a:pt x="0" y="28"/>
                    </a:cubicBezTo>
                    <a:cubicBezTo>
                      <a:pt x="0" y="44"/>
                      <a:pt x="13"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355" name="Freeform 3618"/>
              <p:cNvSpPr>
                <a:spLocks/>
              </p:cNvSpPr>
              <p:nvPr userDrawn="1"/>
            </p:nvSpPr>
            <p:spPr bwMode="auto">
              <a:xfrm>
                <a:off x="5512" y="3078"/>
                <a:ext cx="126" cy="124"/>
              </a:xfrm>
              <a:custGeom>
                <a:avLst/>
                <a:gdLst>
                  <a:gd name="T0" fmla="*/ 128 w 63"/>
                  <a:gd name="T1" fmla="*/ 0 h 62"/>
                  <a:gd name="T2" fmla="*/ 0 w 63"/>
                  <a:gd name="T3" fmla="*/ 124 h 62"/>
                  <a:gd name="T4" fmla="*/ 128 w 63"/>
                  <a:gd name="T5" fmla="*/ 248 h 62"/>
                  <a:gd name="T6" fmla="*/ 128 w 63"/>
                  <a:gd name="T7" fmla="*/ 248 h 62"/>
                  <a:gd name="T8" fmla="*/ 172 w 63"/>
                  <a:gd name="T9" fmla="*/ 240 h 62"/>
                  <a:gd name="T10" fmla="*/ 240 w 63"/>
                  <a:gd name="T11" fmla="*/ 168 h 62"/>
                  <a:gd name="T12" fmla="*/ 252 w 63"/>
                  <a:gd name="T13" fmla="*/ 124 h 62"/>
                  <a:gd name="T14" fmla="*/ 128 w 63"/>
                  <a:gd name="T15" fmla="*/ 0 h 62"/>
                  <a:gd name="T16" fmla="*/ 128 w 6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2">
                    <a:moveTo>
                      <a:pt x="32" y="0"/>
                    </a:moveTo>
                    <a:cubicBezTo>
                      <a:pt x="14" y="0"/>
                      <a:pt x="0" y="13"/>
                      <a:pt x="0" y="31"/>
                    </a:cubicBezTo>
                    <a:cubicBezTo>
                      <a:pt x="0" y="48"/>
                      <a:pt x="14" y="62"/>
                      <a:pt x="32" y="62"/>
                    </a:cubicBezTo>
                    <a:cubicBezTo>
                      <a:pt x="32" y="62"/>
                      <a:pt x="32" y="62"/>
                      <a:pt x="32" y="62"/>
                    </a:cubicBezTo>
                    <a:cubicBezTo>
                      <a:pt x="36" y="62"/>
                      <a:pt x="40" y="61"/>
                      <a:pt x="43" y="60"/>
                    </a:cubicBezTo>
                    <a:cubicBezTo>
                      <a:pt x="47" y="52"/>
                      <a:pt x="53" y="46"/>
                      <a:pt x="60" y="42"/>
                    </a:cubicBezTo>
                    <a:cubicBezTo>
                      <a:pt x="62" y="39"/>
                      <a:pt x="63" y="35"/>
                      <a:pt x="63" y="31"/>
                    </a:cubicBezTo>
                    <a:cubicBezTo>
                      <a:pt x="63" y="14"/>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356" name="Freeform 3619"/>
              <p:cNvSpPr>
                <a:spLocks/>
              </p:cNvSpPr>
              <p:nvPr userDrawn="1"/>
            </p:nvSpPr>
            <p:spPr bwMode="auto">
              <a:xfrm>
                <a:off x="5592" y="3156"/>
                <a:ext cx="138" cy="139"/>
              </a:xfrm>
              <a:custGeom>
                <a:avLst/>
                <a:gdLst>
                  <a:gd name="T0" fmla="*/ 136 w 69"/>
                  <a:gd name="T1" fmla="*/ 0 h 69"/>
                  <a:gd name="T2" fmla="*/ 80 w 69"/>
                  <a:gd name="T3" fmla="*/ 12 h 69"/>
                  <a:gd name="T4" fmla="*/ 12 w 69"/>
                  <a:gd name="T5" fmla="*/ 85 h 69"/>
                  <a:gd name="T6" fmla="*/ 0 w 69"/>
                  <a:gd name="T7" fmla="*/ 143 h 69"/>
                  <a:gd name="T8" fmla="*/ 16 w 69"/>
                  <a:gd name="T9" fmla="*/ 207 h 69"/>
                  <a:gd name="T10" fmla="*/ 84 w 69"/>
                  <a:gd name="T11" fmla="*/ 272 h 69"/>
                  <a:gd name="T12" fmla="*/ 136 w 69"/>
                  <a:gd name="T13" fmla="*/ 280 h 69"/>
                  <a:gd name="T14" fmla="*/ 136 w 69"/>
                  <a:gd name="T15" fmla="*/ 280 h 69"/>
                  <a:gd name="T16" fmla="*/ 196 w 69"/>
                  <a:gd name="T17" fmla="*/ 268 h 69"/>
                  <a:gd name="T18" fmla="*/ 260 w 69"/>
                  <a:gd name="T19" fmla="*/ 203 h 69"/>
                  <a:gd name="T20" fmla="*/ 276 w 69"/>
                  <a:gd name="T21" fmla="*/ 143 h 69"/>
                  <a:gd name="T22" fmla="*/ 264 w 69"/>
                  <a:gd name="T23" fmla="*/ 89 h 69"/>
                  <a:gd name="T24" fmla="*/ 204 w 69"/>
                  <a:gd name="T25" fmla="*/ 20 h 69"/>
                  <a:gd name="T26" fmla="*/ 140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30" y="0"/>
                      <a:pt x="25" y="2"/>
                      <a:pt x="20" y="3"/>
                    </a:cubicBezTo>
                    <a:cubicBezTo>
                      <a:pt x="13" y="7"/>
                      <a:pt x="7" y="13"/>
                      <a:pt x="3" y="21"/>
                    </a:cubicBezTo>
                    <a:cubicBezTo>
                      <a:pt x="1" y="25"/>
                      <a:pt x="0" y="30"/>
                      <a:pt x="0" y="35"/>
                    </a:cubicBezTo>
                    <a:cubicBezTo>
                      <a:pt x="0" y="41"/>
                      <a:pt x="2" y="46"/>
                      <a:pt x="4" y="51"/>
                    </a:cubicBezTo>
                    <a:cubicBezTo>
                      <a:pt x="12" y="54"/>
                      <a:pt x="18" y="60"/>
                      <a:pt x="21" y="67"/>
                    </a:cubicBezTo>
                    <a:cubicBezTo>
                      <a:pt x="25" y="68"/>
                      <a:pt x="30" y="69"/>
                      <a:pt x="34" y="69"/>
                    </a:cubicBezTo>
                    <a:cubicBezTo>
                      <a:pt x="34" y="69"/>
                      <a:pt x="34" y="69"/>
                      <a:pt x="34" y="69"/>
                    </a:cubicBezTo>
                    <a:cubicBezTo>
                      <a:pt x="40" y="69"/>
                      <a:pt x="45" y="68"/>
                      <a:pt x="49" y="66"/>
                    </a:cubicBezTo>
                    <a:cubicBezTo>
                      <a:pt x="53" y="59"/>
                      <a:pt x="59" y="53"/>
                      <a:pt x="65" y="50"/>
                    </a:cubicBezTo>
                    <a:cubicBezTo>
                      <a:pt x="68" y="45"/>
                      <a:pt x="69" y="40"/>
                      <a:pt x="69" y="35"/>
                    </a:cubicBezTo>
                    <a:cubicBezTo>
                      <a:pt x="69" y="30"/>
                      <a:pt x="68" y="26"/>
                      <a:pt x="66" y="22"/>
                    </a:cubicBezTo>
                    <a:cubicBezTo>
                      <a:pt x="63" y="15"/>
                      <a:pt x="58" y="9"/>
                      <a:pt x="51" y="5"/>
                    </a:cubicBezTo>
                    <a:cubicBezTo>
                      <a:pt x="46" y="2"/>
                      <a:pt x="41" y="0"/>
                      <a:pt x="35" y="0"/>
                    </a:cubicBezTo>
                    <a:cubicBezTo>
                      <a:pt x="35" y="0"/>
                      <a:pt x="35" y="0"/>
                      <a:pt x="34" y="0"/>
                    </a:cubicBezTo>
                  </a:path>
                </a:pathLst>
              </a:custGeom>
              <a:solidFill>
                <a:srgbClr val="E8E8E8"/>
              </a:solidFill>
              <a:ln w="9525">
                <a:solidFill>
                  <a:srgbClr val="E8E8E8"/>
                </a:solidFill>
                <a:round/>
                <a:headEnd/>
                <a:tailEnd/>
              </a:ln>
            </p:spPr>
            <p:txBody>
              <a:bodyPr/>
              <a:lstStyle/>
              <a:p>
                <a:endParaRPr lang="en-GB" dirty="0"/>
              </a:p>
            </p:txBody>
          </p:sp>
          <p:sp>
            <p:nvSpPr>
              <p:cNvPr id="1357" name="Freeform 3620"/>
              <p:cNvSpPr>
                <a:spLocks/>
              </p:cNvSpPr>
              <p:nvPr userDrawn="1"/>
            </p:nvSpPr>
            <p:spPr bwMode="auto">
              <a:xfrm>
                <a:off x="5682" y="3249"/>
                <a:ext cx="150" cy="150"/>
              </a:xfrm>
              <a:custGeom>
                <a:avLst/>
                <a:gdLst>
                  <a:gd name="T0" fmla="*/ 152 w 75"/>
                  <a:gd name="T1" fmla="*/ 0 h 75"/>
                  <a:gd name="T2" fmla="*/ 80 w 75"/>
                  <a:gd name="T3" fmla="*/ 16 h 75"/>
                  <a:gd name="T4" fmla="*/ 16 w 75"/>
                  <a:gd name="T5" fmla="*/ 80 h 75"/>
                  <a:gd name="T6" fmla="*/ 0 w 75"/>
                  <a:gd name="T7" fmla="*/ 148 h 75"/>
                  <a:gd name="T8" fmla="*/ 4 w 75"/>
                  <a:gd name="T9" fmla="*/ 176 h 75"/>
                  <a:gd name="T10" fmla="*/ 104 w 75"/>
                  <a:gd name="T11" fmla="*/ 292 h 75"/>
                  <a:gd name="T12" fmla="*/ 152 w 75"/>
                  <a:gd name="T13" fmla="*/ 300 h 75"/>
                  <a:gd name="T14" fmla="*/ 152 w 75"/>
                  <a:gd name="T15" fmla="*/ 300 h 75"/>
                  <a:gd name="T16" fmla="*/ 160 w 75"/>
                  <a:gd name="T17" fmla="*/ 300 h 75"/>
                  <a:gd name="T18" fmla="*/ 300 w 75"/>
                  <a:gd name="T19" fmla="*/ 160 h 75"/>
                  <a:gd name="T20" fmla="*/ 300 w 75"/>
                  <a:gd name="T21" fmla="*/ 148 h 75"/>
                  <a:gd name="T22" fmla="*/ 296 w 75"/>
                  <a:gd name="T23" fmla="*/ 104 h 75"/>
                  <a:gd name="T24" fmla="*/ 180 w 75"/>
                  <a:gd name="T25" fmla="*/ 0 h 75"/>
                  <a:gd name="T26" fmla="*/ 152 w 75"/>
                  <a:gd name="T27" fmla="*/ 0 h 75"/>
                  <a:gd name="T28" fmla="*/ 152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8" y="0"/>
                    </a:moveTo>
                    <a:cubicBezTo>
                      <a:pt x="31" y="0"/>
                      <a:pt x="26" y="1"/>
                      <a:pt x="20" y="4"/>
                    </a:cubicBezTo>
                    <a:cubicBezTo>
                      <a:pt x="14" y="7"/>
                      <a:pt x="8" y="13"/>
                      <a:pt x="4" y="20"/>
                    </a:cubicBezTo>
                    <a:cubicBezTo>
                      <a:pt x="2" y="25"/>
                      <a:pt x="0" y="31"/>
                      <a:pt x="0" y="37"/>
                    </a:cubicBezTo>
                    <a:cubicBezTo>
                      <a:pt x="0" y="40"/>
                      <a:pt x="0" y="42"/>
                      <a:pt x="1" y="44"/>
                    </a:cubicBezTo>
                    <a:cubicBezTo>
                      <a:pt x="14" y="48"/>
                      <a:pt x="24" y="59"/>
                      <a:pt x="26" y="73"/>
                    </a:cubicBezTo>
                    <a:cubicBezTo>
                      <a:pt x="30" y="74"/>
                      <a:pt x="34" y="75"/>
                      <a:pt x="38" y="75"/>
                    </a:cubicBezTo>
                    <a:cubicBezTo>
                      <a:pt x="38" y="75"/>
                      <a:pt x="38" y="75"/>
                      <a:pt x="38" y="75"/>
                    </a:cubicBezTo>
                    <a:cubicBezTo>
                      <a:pt x="39" y="75"/>
                      <a:pt x="39" y="75"/>
                      <a:pt x="40" y="75"/>
                    </a:cubicBezTo>
                    <a:cubicBezTo>
                      <a:pt x="43" y="57"/>
                      <a:pt x="57" y="42"/>
                      <a:pt x="75" y="40"/>
                    </a:cubicBezTo>
                    <a:cubicBezTo>
                      <a:pt x="75" y="39"/>
                      <a:pt x="75" y="38"/>
                      <a:pt x="75" y="37"/>
                    </a:cubicBezTo>
                    <a:cubicBezTo>
                      <a:pt x="75" y="33"/>
                      <a:pt x="75" y="30"/>
                      <a:pt x="74" y="26"/>
                    </a:cubicBezTo>
                    <a:cubicBezTo>
                      <a:pt x="70" y="13"/>
                      <a:pt x="59" y="3"/>
                      <a:pt x="45" y="0"/>
                    </a:cubicBezTo>
                    <a:cubicBezTo>
                      <a:pt x="43" y="0"/>
                      <a:pt x="40"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358" name="Freeform 3621"/>
              <p:cNvSpPr>
                <a:spLocks/>
              </p:cNvSpPr>
              <p:nvPr userDrawn="1"/>
            </p:nvSpPr>
            <p:spPr bwMode="auto">
              <a:xfrm>
                <a:off x="5762" y="3329"/>
                <a:ext cx="162" cy="162"/>
              </a:xfrm>
              <a:custGeom>
                <a:avLst/>
                <a:gdLst>
                  <a:gd name="T0" fmla="*/ 164 w 81"/>
                  <a:gd name="T1" fmla="*/ 0 h 81"/>
                  <a:gd name="T2" fmla="*/ 140 w 81"/>
                  <a:gd name="T3" fmla="*/ 0 h 81"/>
                  <a:gd name="T4" fmla="*/ 0 w 81"/>
                  <a:gd name="T5" fmla="*/ 140 h 81"/>
                  <a:gd name="T6" fmla="*/ 0 w 81"/>
                  <a:gd name="T7" fmla="*/ 160 h 81"/>
                  <a:gd name="T8" fmla="*/ 0 w 81"/>
                  <a:gd name="T9" fmla="*/ 192 h 81"/>
                  <a:gd name="T10" fmla="*/ 152 w 81"/>
                  <a:gd name="T11" fmla="*/ 324 h 81"/>
                  <a:gd name="T12" fmla="*/ 164 w 81"/>
                  <a:gd name="T13" fmla="*/ 324 h 81"/>
                  <a:gd name="T14" fmla="*/ 164 w 81"/>
                  <a:gd name="T15" fmla="*/ 324 h 81"/>
                  <a:gd name="T16" fmla="*/ 184 w 81"/>
                  <a:gd name="T17" fmla="*/ 324 h 81"/>
                  <a:gd name="T18" fmla="*/ 324 w 81"/>
                  <a:gd name="T19" fmla="*/ 180 h 81"/>
                  <a:gd name="T20" fmla="*/ 324 w 81"/>
                  <a:gd name="T21" fmla="*/ 160 h 81"/>
                  <a:gd name="T22" fmla="*/ 324 w 81"/>
                  <a:gd name="T23" fmla="*/ 152 h 81"/>
                  <a:gd name="T24" fmla="*/ 192 w 81"/>
                  <a:gd name="T25" fmla="*/ 0 h 81"/>
                  <a:gd name="T26" fmla="*/ 164 w 81"/>
                  <a:gd name="T27" fmla="*/ 0 h 81"/>
                  <a:gd name="T28" fmla="*/ 164 w 81"/>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1">
                    <a:moveTo>
                      <a:pt x="41" y="0"/>
                    </a:moveTo>
                    <a:cubicBezTo>
                      <a:pt x="39" y="0"/>
                      <a:pt x="37" y="0"/>
                      <a:pt x="35" y="0"/>
                    </a:cubicBezTo>
                    <a:cubicBezTo>
                      <a:pt x="17" y="2"/>
                      <a:pt x="3" y="17"/>
                      <a:pt x="0" y="35"/>
                    </a:cubicBezTo>
                    <a:cubicBezTo>
                      <a:pt x="0" y="37"/>
                      <a:pt x="0" y="38"/>
                      <a:pt x="0" y="40"/>
                    </a:cubicBezTo>
                    <a:cubicBezTo>
                      <a:pt x="0" y="43"/>
                      <a:pt x="0" y="45"/>
                      <a:pt x="0" y="48"/>
                    </a:cubicBezTo>
                    <a:cubicBezTo>
                      <a:pt x="19" y="49"/>
                      <a:pt x="34" y="63"/>
                      <a:pt x="38" y="81"/>
                    </a:cubicBezTo>
                    <a:cubicBezTo>
                      <a:pt x="39" y="81"/>
                      <a:pt x="40" y="81"/>
                      <a:pt x="41" y="81"/>
                    </a:cubicBezTo>
                    <a:cubicBezTo>
                      <a:pt x="41" y="81"/>
                      <a:pt x="41" y="81"/>
                      <a:pt x="41" y="81"/>
                    </a:cubicBezTo>
                    <a:cubicBezTo>
                      <a:pt x="42" y="81"/>
                      <a:pt x="44" y="81"/>
                      <a:pt x="46" y="81"/>
                    </a:cubicBezTo>
                    <a:cubicBezTo>
                      <a:pt x="49" y="63"/>
                      <a:pt x="63" y="49"/>
                      <a:pt x="81" y="45"/>
                    </a:cubicBezTo>
                    <a:cubicBezTo>
                      <a:pt x="81" y="44"/>
                      <a:pt x="81" y="42"/>
                      <a:pt x="81" y="40"/>
                    </a:cubicBezTo>
                    <a:cubicBezTo>
                      <a:pt x="81" y="40"/>
                      <a:pt x="81" y="39"/>
                      <a:pt x="81" y="38"/>
                    </a:cubicBezTo>
                    <a:cubicBezTo>
                      <a:pt x="80" y="19"/>
                      <a:pt x="66" y="3"/>
                      <a:pt x="48" y="0"/>
                    </a:cubicBezTo>
                    <a:cubicBezTo>
                      <a:pt x="45" y="0"/>
                      <a:pt x="43"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359" name="Freeform 3622"/>
              <p:cNvSpPr>
                <a:spLocks/>
              </p:cNvSpPr>
              <p:nvPr userDrawn="1"/>
            </p:nvSpPr>
            <p:spPr bwMode="auto">
              <a:xfrm>
                <a:off x="5852" y="3419"/>
                <a:ext cx="176" cy="172"/>
              </a:xfrm>
              <a:custGeom>
                <a:avLst/>
                <a:gdLst>
                  <a:gd name="T0" fmla="*/ 176 w 88"/>
                  <a:gd name="T1" fmla="*/ 0 h 86"/>
                  <a:gd name="T2" fmla="*/ 172 w 88"/>
                  <a:gd name="T3" fmla="*/ 0 h 86"/>
                  <a:gd name="T4" fmla="*/ 144 w 88"/>
                  <a:gd name="T5" fmla="*/ 0 h 86"/>
                  <a:gd name="T6" fmla="*/ 4 w 88"/>
                  <a:gd name="T7" fmla="*/ 144 h 86"/>
                  <a:gd name="T8" fmla="*/ 0 w 88"/>
                  <a:gd name="T9" fmla="*/ 172 h 86"/>
                  <a:gd name="T10" fmla="*/ 156 w 88"/>
                  <a:gd name="T11" fmla="*/ 344 h 86"/>
                  <a:gd name="T12" fmla="*/ 156 w 88"/>
                  <a:gd name="T13" fmla="*/ 344 h 86"/>
                  <a:gd name="T14" fmla="*/ 156 w 88"/>
                  <a:gd name="T15" fmla="*/ 344 h 86"/>
                  <a:gd name="T16" fmla="*/ 348 w 88"/>
                  <a:gd name="T17" fmla="*/ 160 h 86"/>
                  <a:gd name="T18" fmla="*/ 348 w 88"/>
                  <a:gd name="T19" fmla="*/ 160 h 86"/>
                  <a:gd name="T20" fmla="*/ 352 w 88"/>
                  <a:gd name="T21" fmla="*/ 160 h 86"/>
                  <a:gd name="T22" fmla="*/ 352 w 88"/>
                  <a:gd name="T23" fmla="*/ 160 h 86"/>
                  <a:gd name="T24" fmla="*/ 176 w 88"/>
                  <a:gd name="T25" fmla="*/ 0 h 86"/>
                  <a:gd name="T26" fmla="*/ 176 w 88"/>
                  <a:gd name="T27" fmla="*/ 0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86">
                    <a:moveTo>
                      <a:pt x="44" y="0"/>
                    </a:moveTo>
                    <a:cubicBezTo>
                      <a:pt x="44" y="0"/>
                      <a:pt x="43" y="0"/>
                      <a:pt x="43" y="0"/>
                    </a:cubicBezTo>
                    <a:cubicBezTo>
                      <a:pt x="41" y="0"/>
                      <a:pt x="38" y="0"/>
                      <a:pt x="36" y="0"/>
                    </a:cubicBezTo>
                    <a:cubicBezTo>
                      <a:pt x="18" y="4"/>
                      <a:pt x="4" y="18"/>
                      <a:pt x="1" y="36"/>
                    </a:cubicBezTo>
                    <a:cubicBezTo>
                      <a:pt x="0" y="38"/>
                      <a:pt x="0" y="41"/>
                      <a:pt x="0" y="43"/>
                    </a:cubicBezTo>
                    <a:cubicBezTo>
                      <a:pt x="22" y="45"/>
                      <a:pt x="39" y="64"/>
                      <a:pt x="39" y="86"/>
                    </a:cubicBezTo>
                    <a:cubicBezTo>
                      <a:pt x="39" y="86"/>
                      <a:pt x="39" y="86"/>
                      <a:pt x="39" y="86"/>
                    </a:cubicBezTo>
                    <a:cubicBezTo>
                      <a:pt x="39" y="86"/>
                      <a:pt x="39" y="86"/>
                      <a:pt x="39" y="86"/>
                    </a:cubicBezTo>
                    <a:cubicBezTo>
                      <a:pt x="40" y="61"/>
                      <a:pt x="61" y="40"/>
                      <a:pt x="87" y="40"/>
                    </a:cubicBezTo>
                    <a:cubicBezTo>
                      <a:pt x="87" y="40"/>
                      <a:pt x="87" y="40"/>
                      <a:pt x="87" y="40"/>
                    </a:cubicBezTo>
                    <a:cubicBezTo>
                      <a:pt x="87" y="40"/>
                      <a:pt x="87" y="40"/>
                      <a:pt x="88" y="40"/>
                    </a:cubicBezTo>
                    <a:cubicBezTo>
                      <a:pt x="88" y="40"/>
                      <a:pt x="88" y="40"/>
                      <a:pt x="88" y="40"/>
                    </a:cubicBezTo>
                    <a:cubicBezTo>
                      <a:pt x="86" y="17"/>
                      <a:pt x="67"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360" name="Freeform 3623"/>
              <p:cNvSpPr>
                <a:spLocks/>
              </p:cNvSpPr>
              <p:nvPr userDrawn="1"/>
            </p:nvSpPr>
            <p:spPr bwMode="auto">
              <a:xfrm>
                <a:off x="5930" y="3499"/>
                <a:ext cx="190" cy="92"/>
              </a:xfrm>
              <a:custGeom>
                <a:avLst/>
                <a:gdLst>
                  <a:gd name="T0" fmla="*/ 192 w 95"/>
                  <a:gd name="T1" fmla="*/ 0 h 46"/>
                  <a:gd name="T2" fmla="*/ 0 w 95"/>
                  <a:gd name="T3" fmla="*/ 184 h 46"/>
                  <a:gd name="T4" fmla="*/ 0 w 95"/>
                  <a:gd name="T5" fmla="*/ 184 h 46"/>
                  <a:gd name="T6" fmla="*/ 300 w 95"/>
                  <a:gd name="T7" fmla="*/ 184 h 46"/>
                  <a:gd name="T8" fmla="*/ 368 w 95"/>
                  <a:gd name="T9" fmla="*/ 184 h 46"/>
                  <a:gd name="T10" fmla="*/ 380 w 95"/>
                  <a:gd name="T11" fmla="*/ 184 h 46"/>
                  <a:gd name="T12" fmla="*/ 380 w 95"/>
                  <a:gd name="T13" fmla="*/ 184 h 46"/>
                  <a:gd name="T14" fmla="*/ 380 w 95"/>
                  <a:gd name="T15" fmla="*/ 184 h 46"/>
                  <a:gd name="T16" fmla="*/ 368 w 95"/>
                  <a:gd name="T17" fmla="*/ 124 h 46"/>
                  <a:gd name="T18" fmla="*/ 196 w 95"/>
                  <a:gd name="T19" fmla="*/ 0 h 46"/>
                  <a:gd name="T20" fmla="*/ 196 w 95"/>
                  <a:gd name="T21" fmla="*/ 0 h 46"/>
                  <a:gd name="T22" fmla="*/ 192 w 95"/>
                  <a:gd name="T23" fmla="*/ 0 h 46"/>
                  <a:gd name="T24" fmla="*/ 192 w 95"/>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5" h="46">
                    <a:moveTo>
                      <a:pt x="48" y="0"/>
                    </a:moveTo>
                    <a:cubicBezTo>
                      <a:pt x="22" y="0"/>
                      <a:pt x="1" y="21"/>
                      <a:pt x="0" y="46"/>
                    </a:cubicBezTo>
                    <a:cubicBezTo>
                      <a:pt x="0" y="46"/>
                      <a:pt x="0" y="46"/>
                      <a:pt x="0" y="46"/>
                    </a:cubicBezTo>
                    <a:cubicBezTo>
                      <a:pt x="75" y="46"/>
                      <a:pt x="75" y="46"/>
                      <a:pt x="75" y="46"/>
                    </a:cubicBezTo>
                    <a:cubicBezTo>
                      <a:pt x="92" y="46"/>
                      <a:pt x="92" y="46"/>
                      <a:pt x="92" y="46"/>
                    </a:cubicBezTo>
                    <a:cubicBezTo>
                      <a:pt x="95" y="46"/>
                      <a:pt x="95" y="46"/>
                      <a:pt x="95" y="46"/>
                    </a:cubicBezTo>
                    <a:cubicBezTo>
                      <a:pt x="95" y="46"/>
                      <a:pt x="95" y="46"/>
                      <a:pt x="95" y="46"/>
                    </a:cubicBezTo>
                    <a:cubicBezTo>
                      <a:pt x="95" y="46"/>
                      <a:pt x="95" y="46"/>
                      <a:pt x="95" y="46"/>
                    </a:cubicBezTo>
                    <a:cubicBezTo>
                      <a:pt x="95" y="41"/>
                      <a:pt x="94" y="35"/>
                      <a:pt x="92" y="31"/>
                    </a:cubicBezTo>
                    <a:cubicBezTo>
                      <a:pt x="85" y="13"/>
                      <a:pt x="69" y="0"/>
                      <a:pt x="49" y="0"/>
                    </a:cubicBezTo>
                    <a:cubicBezTo>
                      <a:pt x="49" y="0"/>
                      <a:pt x="49" y="0"/>
                      <a:pt x="49" y="0"/>
                    </a:cubicBezTo>
                    <a:cubicBezTo>
                      <a:pt x="48" y="0"/>
                      <a:pt x="48" y="0"/>
                      <a:pt x="48" y="0"/>
                    </a:cubicBezTo>
                    <a:cubicBezTo>
                      <a:pt x="48" y="0"/>
                      <a:pt x="48" y="0"/>
                      <a:pt x="48" y="0"/>
                    </a:cubicBezTo>
                  </a:path>
                </a:pathLst>
              </a:custGeom>
              <a:solidFill>
                <a:srgbClr val="E8E8E8"/>
              </a:solidFill>
              <a:ln w="9525">
                <a:solidFill>
                  <a:srgbClr val="E8E8E8"/>
                </a:solidFill>
                <a:round/>
                <a:headEnd/>
                <a:tailEnd/>
              </a:ln>
            </p:spPr>
            <p:txBody>
              <a:bodyPr/>
              <a:lstStyle/>
              <a:p>
                <a:endParaRPr lang="en-GB" dirty="0"/>
              </a:p>
            </p:txBody>
          </p:sp>
          <p:sp>
            <p:nvSpPr>
              <p:cNvPr id="1361" name="Freeform 3624"/>
              <p:cNvSpPr>
                <a:spLocks/>
              </p:cNvSpPr>
              <p:nvPr userDrawn="1"/>
            </p:nvSpPr>
            <p:spPr bwMode="auto">
              <a:xfrm>
                <a:off x="4478" y="2219"/>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0"/>
                      <a:pt x="0" y="2"/>
                    </a:cubicBezTo>
                    <a:cubicBezTo>
                      <a:pt x="0" y="3"/>
                      <a:pt x="1" y="3"/>
                      <a:pt x="2" y="3"/>
                    </a:cubicBezTo>
                    <a:cubicBezTo>
                      <a:pt x="2" y="3"/>
                      <a:pt x="2" y="3"/>
                      <a:pt x="2" y="3"/>
                    </a:cubicBezTo>
                    <a:cubicBezTo>
                      <a:pt x="3" y="3"/>
                      <a:pt x="3" y="3"/>
                      <a:pt x="3" y="2"/>
                    </a:cubicBezTo>
                    <a:cubicBezTo>
                      <a:pt x="3" y="1"/>
                      <a:pt x="3" y="0"/>
                      <a:pt x="2" y="0"/>
                    </a:cubicBezTo>
                  </a:path>
                </a:pathLst>
              </a:custGeom>
              <a:solidFill>
                <a:srgbClr val="E8E8E8"/>
              </a:solidFill>
              <a:ln w="9525">
                <a:solidFill>
                  <a:srgbClr val="E8E8E8"/>
                </a:solidFill>
                <a:round/>
                <a:headEnd/>
                <a:tailEnd/>
              </a:ln>
            </p:spPr>
            <p:txBody>
              <a:bodyPr/>
              <a:lstStyle/>
              <a:p>
                <a:endParaRPr lang="en-GB" dirty="0"/>
              </a:p>
            </p:txBody>
          </p:sp>
          <p:sp>
            <p:nvSpPr>
              <p:cNvPr id="1362" name="Freeform 3625"/>
              <p:cNvSpPr>
                <a:spLocks/>
              </p:cNvSpPr>
              <p:nvPr userDrawn="1"/>
            </p:nvSpPr>
            <p:spPr bwMode="auto">
              <a:xfrm>
                <a:off x="4560" y="2301"/>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4"/>
                    </a:cubicBezTo>
                    <a:cubicBezTo>
                      <a:pt x="0" y="5"/>
                      <a:pt x="2" y="7"/>
                      <a:pt x="4" y="7"/>
                    </a:cubicBezTo>
                    <a:cubicBezTo>
                      <a:pt x="4" y="7"/>
                      <a:pt x="4" y="7"/>
                      <a:pt x="4" y="7"/>
                    </a:cubicBezTo>
                    <a:cubicBezTo>
                      <a:pt x="5" y="7"/>
                      <a:pt x="7" y="5"/>
                      <a:pt x="7" y="4"/>
                    </a:cubicBezTo>
                    <a:cubicBezTo>
                      <a:pt x="7" y="2"/>
                      <a:pt x="5"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363" name="Freeform 3626"/>
              <p:cNvSpPr>
                <a:spLocks/>
              </p:cNvSpPr>
              <p:nvPr userDrawn="1"/>
            </p:nvSpPr>
            <p:spPr bwMode="auto">
              <a:xfrm>
                <a:off x="4652" y="2395"/>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cubicBezTo>
                      <a:pt x="6" y="0"/>
                      <a:pt x="6" y="0"/>
                      <a:pt x="6" y="0"/>
                    </a:cubicBezTo>
                  </a:path>
                </a:pathLst>
              </a:custGeom>
              <a:solidFill>
                <a:srgbClr val="E8E8E8"/>
              </a:solidFill>
              <a:ln w="9525">
                <a:solidFill>
                  <a:srgbClr val="E8E8E8"/>
                </a:solidFill>
                <a:round/>
                <a:headEnd/>
                <a:tailEnd/>
              </a:ln>
            </p:spPr>
            <p:txBody>
              <a:bodyPr/>
              <a:lstStyle/>
              <a:p>
                <a:endParaRPr lang="en-GB" dirty="0"/>
              </a:p>
            </p:txBody>
          </p:sp>
          <p:sp>
            <p:nvSpPr>
              <p:cNvPr id="1364" name="Freeform 3627"/>
              <p:cNvSpPr>
                <a:spLocks/>
              </p:cNvSpPr>
              <p:nvPr userDrawn="1"/>
            </p:nvSpPr>
            <p:spPr bwMode="auto">
              <a:xfrm>
                <a:off x="4734" y="2477"/>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365" name="Freeform 3628"/>
              <p:cNvSpPr>
                <a:spLocks/>
              </p:cNvSpPr>
              <p:nvPr userDrawn="1"/>
            </p:nvSpPr>
            <p:spPr bwMode="auto">
              <a:xfrm>
                <a:off x="4826" y="2569"/>
                <a:ext cx="40" cy="39"/>
              </a:xfrm>
              <a:custGeom>
                <a:avLst/>
                <a:gdLst>
                  <a:gd name="T0" fmla="*/ 40 w 20"/>
                  <a:gd name="T1" fmla="*/ 0 h 19"/>
                  <a:gd name="T2" fmla="*/ 0 w 20"/>
                  <a:gd name="T3" fmla="*/ 43 h 19"/>
                  <a:gd name="T4" fmla="*/ 40 w 20"/>
                  <a:gd name="T5" fmla="*/ 80 h 19"/>
                  <a:gd name="T6" fmla="*/ 40 w 20"/>
                  <a:gd name="T7" fmla="*/ 80 h 19"/>
                  <a:gd name="T8" fmla="*/ 80 w 20"/>
                  <a:gd name="T9" fmla="*/ 43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10"/>
                    </a:cubicBezTo>
                    <a:cubicBezTo>
                      <a:pt x="0" y="15"/>
                      <a:pt x="5"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366" name="Freeform 3629"/>
              <p:cNvSpPr>
                <a:spLocks/>
              </p:cNvSpPr>
              <p:nvPr userDrawn="1"/>
            </p:nvSpPr>
            <p:spPr bwMode="auto">
              <a:xfrm>
                <a:off x="4906" y="2650"/>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367" name="Freeform 3630"/>
              <p:cNvSpPr>
                <a:spLocks/>
              </p:cNvSpPr>
              <p:nvPr userDrawn="1"/>
            </p:nvSpPr>
            <p:spPr bwMode="auto">
              <a:xfrm>
                <a:off x="4996" y="2742"/>
                <a:ext cx="64" cy="62"/>
              </a:xfrm>
              <a:custGeom>
                <a:avLst/>
                <a:gdLst>
                  <a:gd name="T0" fmla="*/ 64 w 32"/>
                  <a:gd name="T1" fmla="*/ 0 h 31"/>
                  <a:gd name="T2" fmla="*/ 0 w 32"/>
                  <a:gd name="T3" fmla="*/ 60 h 31"/>
                  <a:gd name="T4" fmla="*/ 64 w 32"/>
                  <a:gd name="T5" fmla="*/ 124 h 31"/>
                  <a:gd name="T6" fmla="*/ 64 w 32"/>
                  <a:gd name="T7" fmla="*/ 124 h 31"/>
                  <a:gd name="T8" fmla="*/ 128 w 32"/>
                  <a:gd name="T9" fmla="*/ 60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5"/>
                    </a:cubicBezTo>
                    <a:cubicBezTo>
                      <a:pt x="0" y="24"/>
                      <a:pt x="7" y="31"/>
                      <a:pt x="16" y="31"/>
                    </a:cubicBezTo>
                    <a:cubicBezTo>
                      <a:pt x="16" y="31"/>
                      <a:pt x="16" y="31"/>
                      <a:pt x="16" y="31"/>
                    </a:cubicBezTo>
                    <a:cubicBezTo>
                      <a:pt x="25" y="31"/>
                      <a:pt x="32" y="24"/>
                      <a:pt x="32" y="15"/>
                    </a:cubicBezTo>
                    <a:cubicBezTo>
                      <a:pt x="32"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grpSp>
        <p:sp>
          <p:nvSpPr>
            <p:cNvPr id="1037" name="Freeform 3631"/>
            <p:cNvSpPr>
              <a:spLocks/>
            </p:cNvSpPr>
            <p:nvPr userDrawn="1"/>
          </p:nvSpPr>
          <p:spPr bwMode="auto">
            <a:xfrm>
              <a:off x="5078" y="2822"/>
              <a:ext cx="72" cy="74"/>
            </a:xfrm>
            <a:custGeom>
              <a:avLst/>
              <a:gdLst>
                <a:gd name="T0" fmla="*/ 72 w 36"/>
                <a:gd name="T1" fmla="*/ 0 h 37"/>
                <a:gd name="T2" fmla="*/ 0 w 36"/>
                <a:gd name="T3" fmla="*/ 72 h 37"/>
                <a:gd name="T4" fmla="*/ 72 w 36"/>
                <a:gd name="T5" fmla="*/ 148 h 37"/>
                <a:gd name="T6" fmla="*/ 72 w 36"/>
                <a:gd name="T7" fmla="*/ 148 h 37"/>
                <a:gd name="T8" fmla="*/ 144 w 36"/>
                <a:gd name="T9" fmla="*/ 72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8"/>
                  </a:cubicBezTo>
                  <a:cubicBezTo>
                    <a:pt x="0" y="29"/>
                    <a:pt x="8" y="37"/>
                    <a:pt x="18" y="37"/>
                  </a:cubicBezTo>
                  <a:cubicBezTo>
                    <a:pt x="18" y="37"/>
                    <a:pt x="18" y="37"/>
                    <a:pt x="18" y="37"/>
                  </a:cubicBezTo>
                  <a:cubicBezTo>
                    <a:pt x="28" y="37"/>
                    <a:pt x="36" y="29"/>
                    <a:pt x="36" y="18"/>
                  </a:cubicBezTo>
                  <a:cubicBezTo>
                    <a:pt x="36"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038" name="Freeform 3632"/>
            <p:cNvSpPr>
              <a:spLocks/>
            </p:cNvSpPr>
            <p:nvPr userDrawn="1"/>
          </p:nvSpPr>
          <p:spPr bwMode="auto">
            <a:xfrm>
              <a:off x="5168" y="2912"/>
              <a:ext cx="86" cy="86"/>
            </a:xfrm>
            <a:custGeom>
              <a:avLst/>
              <a:gdLst>
                <a:gd name="T0" fmla="*/ 84 w 43"/>
                <a:gd name="T1" fmla="*/ 0 h 43"/>
                <a:gd name="T2" fmla="*/ 0 w 43"/>
                <a:gd name="T3" fmla="*/ 88 h 43"/>
                <a:gd name="T4" fmla="*/ 84 w 43"/>
                <a:gd name="T5" fmla="*/ 172 h 43"/>
                <a:gd name="T6" fmla="*/ 84 w 43"/>
                <a:gd name="T7" fmla="*/ 172 h 43"/>
                <a:gd name="T8" fmla="*/ 172 w 43"/>
                <a:gd name="T9" fmla="*/ 88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4"/>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039" name="Freeform 3633"/>
            <p:cNvSpPr>
              <a:spLocks/>
            </p:cNvSpPr>
            <p:nvPr userDrawn="1"/>
          </p:nvSpPr>
          <p:spPr bwMode="auto">
            <a:xfrm>
              <a:off x="5246" y="2992"/>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2" y="0"/>
                    <a:pt x="0" y="12"/>
                    <a:pt x="0" y="25"/>
                  </a:cubicBezTo>
                  <a:cubicBezTo>
                    <a:pt x="0" y="38"/>
                    <a:pt x="12" y="50"/>
                    <a:pt x="25" y="50"/>
                  </a:cubicBezTo>
                  <a:cubicBezTo>
                    <a:pt x="25" y="50"/>
                    <a:pt x="25" y="50"/>
                    <a:pt x="25" y="50"/>
                  </a:cubicBezTo>
                  <a:cubicBezTo>
                    <a:pt x="38" y="50"/>
                    <a:pt x="50" y="38"/>
                    <a:pt x="50" y="25"/>
                  </a:cubicBezTo>
                  <a:cubicBezTo>
                    <a:pt x="50" y="12"/>
                    <a:pt x="39"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040" name="Freeform 3634"/>
            <p:cNvSpPr>
              <a:spLocks/>
            </p:cNvSpPr>
            <p:nvPr userDrawn="1"/>
          </p:nvSpPr>
          <p:spPr bwMode="auto">
            <a:xfrm>
              <a:off x="5336" y="3084"/>
              <a:ext cx="112" cy="110"/>
            </a:xfrm>
            <a:custGeom>
              <a:avLst/>
              <a:gdLst>
                <a:gd name="T0" fmla="*/ 112 w 56"/>
                <a:gd name="T1" fmla="*/ 0 h 55"/>
                <a:gd name="T2" fmla="*/ 0 w 56"/>
                <a:gd name="T3" fmla="*/ 108 h 55"/>
                <a:gd name="T4" fmla="*/ 112 w 56"/>
                <a:gd name="T5" fmla="*/ 220 h 55"/>
                <a:gd name="T6" fmla="*/ 112 w 56"/>
                <a:gd name="T7" fmla="*/ 220 h 55"/>
                <a:gd name="T8" fmla="*/ 224 w 56"/>
                <a:gd name="T9" fmla="*/ 112 h 55"/>
                <a:gd name="T10" fmla="*/ 112 w 56"/>
                <a:gd name="T11" fmla="*/ 0 h 55"/>
                <a:gd name="T12" fmla="*/ 112 w 5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5">
                  <a:moveTo>
                    <a:pt x="28" y="0"/>
                  </a:moveTo>
                  <a:cubicBezTo>
                    <a:pt x="13" y="0"/>
                    <a:pt x="0" y="12"/>
                    <a:pt x="0" y="27"/>
                  </a:cubicBezTo>
                  <a:cubicBezTo>
                    <a:pt x="0" y="43"/>
                    <a:pt x="13" y="55"/>
                    <a:pt x="28" y="55"/>
                  </a:cubicBezTo>
                  <a:cubicBezTo>
                    <a:pt x="28" y="55"/>
                    <a:pt x="28" y="55"/>
                    <a:pt x="28" y="55"/>
                  </a:cubicBezTo>
                  <a:cubicBezTo>
                    <a:pt x="44" y="55"/>
                    <a:pt x="56" y="43"/>
                    <a:pt x="56" y="28"/>
                  </a:cubicBezTo>
                  <a:cubicBezTo>
                    <a:pt x="56" y="12"/>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041" name="Freeform 3635"/>
            <p:cNvSpPr>
              <a:spLocks/>
            </p:cNvSpPr>
            <p:nvPr userDrawn="1"/>
          </p:nvSpPr>
          <p:spPr bwMode="auto">
            <a:xfrm>
              <a:off x="5416" y="3162"/>
              <a:ext cx="124" cy="127"/>
            </a:xfrm>
            <a:custGeom>
              <a:avLst/>
              <a:gdLst>
                <a:gd name="T0" fmla="*/ 124 w 62"/>
                <a:gd name="T1" fmla="*/ 0 h 63"/>
                <a:gd name="T2" fmla="*/ 0 w 62"/>
                <a:gd name="T3" fmla="*/ 125 h 63"/>
                <a:gd name="T4" fmla="*/ 124 w 62"/>
                <a:gd name="T5" fmla="*/ 256 h 63"/>
                <a:gd name="T6" fmla="*/ 124 w 62"/>
                <a:gd name="T7" fmla="*/ 256 h 63"/>
                <a:gd name="T8" fmla="*/ 248 w 62"/>
                <a:gd name="T9" fmla="*/ 131 h 63"/>
                <a:gd name="T10" fmla="*/ 124 w 62"/>
                <a:gd name="T11" fmla="*/ 0 h 63"/>
                <a:gd name="T12" fmla="*/ 124 w 62"/>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3">
                  <a:moveTo>
                    <a:pt x="31" y="0"/>
                  </a:moveTo>
                  <a:cubicBezTo>
                    <a:pt x="14" y="0"/>
                    <a:pt x="0" y="14"/>
                    <a:pt x="0" y="31"/>
                  </a:cubicBezTo>
                  <a:cubicBezTo>
                    <a:pt x="0" y="49"/>
                    <a:pt x="14" y="63"/>
                    <a:pt x="31" y="63"/>
                  </a:cubicBezTo>
                  <a:cubicBezTo>
                    <a:pt x="31" y="63"/>
                    <a:pt x="31" y="63"/>
                    <a:pt x="31" y="63"/>
                  </a:cubicBezTo>
                  <a:cubicBezTo>
                    <a:pt x="48" y="63"/>
                    <a:pt x="62" y="49"/>
                    <a:pt x="62" y="32"/>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042" name="Freeform 3636"/>
            <p:cNvSpPr>
              <a:spLocks/>
            </p:cNvSpPr>
            <p:nvPr userDrawn="1"/>
          </p:nvSpPr>
          <p:spPr bwMode="auto">
            <a:xfrm>
              <a:off x="5506" y="3255"/>
              <a:ext cx="138" cy="136"/>
            </a:xfrm>
            <a:custGeom>
              <a:avLst/>
              <a:gdLst>
                <a:gd name="T0" fmla="*/ 136 w 69"/>
                <a:gd name="T1" fmla="*/ 0 h 68"/>
                <a:gd name="T2" fmla="*/ 0 w 69"/>
                <a:gd name="T3" fmla="*/ 136 h 68"/>
                <a:gd name="T4" fmla="*/ 12 w 69"/>
                <a:gd name="T5" fmla="*/ 188 h 68"/>
                <a:gd name="T6" fmla="*/ 72 w 69"/>
                <a:gd name="T7" fmla="*/ 256 h 68"/>
                <a:gd name="T8" fmla="*/ 136 w 69"/>
                <a:gd name="T9" fmla="*/ 272 h 68"/>
                <a:gd name="T10" fmla="*/ 136 w 69"/>
                <a:gd name="T11" fmla="*/ 272 h 68"/>
                <a:gd name="T12" fmla="*/ 164 w 69"/>
                <a:gd name="T13" fmla="*/ 272 h 68"/>
                <a:gd name="T14" fmla="*/ 272 w 69"/>
                <a:gd name="T15" fmla="*/ 164 h 68"/>
                <a:gd name="T16" fmla="*/ 276 w 69"/>
                <a:gd name="T17" fmla="*/ 136 h 68"/>
                <a:gd name="T18" fmla="*/ 256 w 69"/>
                <a:gd name="T19" fmla="*/ 72 h 68"/>
                <a:gd name="T20" fmla="*/ 188 w 69"/>
                <a:gd name="T21" fmla="*/ 8 h 68"/>
                <a:gd name="T22" fmla="*/ 136 w 69"/>
                <a:gd name="T23" fmla="*/ 0 h 68"/>
                <a:gd name="T24" fmla="*/ 136 w 69"/>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8">
                  <a:moveTo>
                    <a:pt x="34" y="0"/>
                  </a:moveTo>
                  <a:cubicBezTo>
                    <a:pt x="16" y="0"/>
                    <a:pt x="0" y="15"/>
                    <a:pt x="0" y="34"/>
                  </a:cubicBezTo>
                  <a:cubicBezTo>
                    <a:pt x="0" y="39"/>
                    <a:pt x="1" y="43"/>
                    <a:pt x="3" y="47"/>
                  </a:cubicBezTo>
                  <a:cubicBezTo>
                    <a:pt x="9" y="51"/>
                    <a:pt x="15" y="57"/>
                    <a:pt x="18" y="64"/>
                  </a:cubicBezTo>
                  <a:cubicBezTo>
                    <a:pt x="23" y="67"/>
                    <a:pt x="28" y="68"/>
                    <a:pt x="34" y="68"/>
                  </a:cubicBezTo>
                  <a:cubicBezTo>
                    <a:pt x="34" y="68"/>
                    <a:pt x="34" y="68"/>
                    <a:pt x="34" y="68"/>
                  </a:cubicBezTo>
                  <a:cubicBezTo>
                    <a:pt x="37" y="68"/>
                    <a:pt x="39" y="68"/>
                    <a:pt x="41" y="68"/>
                  </a:cubicBezTo>
                  <a:cubicBezTo>
                    <a:pt x="44" y="54"/>
                    <a:pt x="55" y="44"/>
                    <a:pt x="68" y="41"/>
                  </a:cubicBezTo>
                  <a:cubicBezTo>
                    <a:pt x="69" y="39"/>
                    <a:pt x="69" y="36"/>
                    <a:pt x="69" y="34"/>
                  </a:cubicBezTo>
                  <a:cubicBezTo>
                    <a:pt x="69" y="28"/>
                    <a:pt x="67" y="23"/>
                    <a:pt x="64" y="18"/>
                  </a:cubicBezTo>
                  <a:cubicBezTo>
                    <a:pt x="61" y="11"/>
                    <a:pt x="55" y="5"/>
                    <a:pt x="47" y="2"/>
                  </a:cubicBezTo>
                  <a:cubicBezTo>
                    <a:pt x="43" y="1"/>
                    <a:pt x="39"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043" name="Freeform 3637"/>
            <p:cNvSpPr>
              <a:spLocks/>
            </p:cNvSpPr>
            <p:nvPr userDrawn="1"/>
          </p:nvSpPr>
          <p:spPr bwMode="auto">
            <a:xfrm>
              <a:off x="5586" y="3335"/>
              <a:ext cx="150" cy="150"/>
            </a:xfrm>
            <a:custGeom>
              <a:avLst/>
              <a:gdLst>
                <a:gd name="T0" fmla="*/ 148 w 75"/>
                <a:gd name="T1" fmla="*/ 0 h 75"/>
                <a:gd name="T2" fmla="*/ 112 w 75"/>
                <a:gd name="T3" fmla="*/ 4 h 75"/>
                <a:gd name="T4" fmla="*/ 4 w 75"/>
                <a:gd name="T5" fmla="*/ 112 h 75"/>
                <a:gd name="T6" fmla="*/ 0 w 75"/>
                <a:gd name="T7" fmla="*/ 148 h 75"/>
                <a:gd name="T8" fmla="*/ 4 w 75"/>
                <a:gd name="T9" fmla="*/ 192 h 75"/>
                <a:gd name="T10" fmla="*/ 120 w 75"/>
                <a:gd name="T11" fmla="*/ 296 h 75"/>
                <a:gd name="T12" fmla="*/ 148 w 75"/>
                <a:gd name="T13" fmla="*/ 300 h 75"/>
                <a:gd name="T14" fmla="*/ 148 w 75"/>
                <a:gd name="T15" fmla="*/ 300 h 75"/>
                <a:gd name="T16" fmla="*/ 184 w 75"/>
                <a:gd name="T17" fmla="*/ 296 h 75"/>
                <a:gd name="T18" fmla="*/ 296 w 75"/>
                <a:gd name="T19" fmla="*/ 188 h 75"/>
                <a:gd name="T20" fmla="*/ 300 w 75"/>
                <a:gd name="T21" fmla="*/ 148 h 75"/>
                <a:gd name="T22" fmla="*/ 296 w 75"/>
                <a:gd name="T23" fmla="*/ 120 h 75"/>
                <a:gd name="T24" fmla="*/ 196 w 75"/>
                <a:gd name="T25" fmla="*/ 4 h 75"/>
                <a:gd name="T26" fmla="*/ 148 w 75"/>
                <a:gd name="T27" fmla="*/ 0 h 75"/>
                <a:gd name="T28" fmla="*/ 148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7" y="0"/>
                  </a:moveTo>
                  <a:cubicBezTo>
                    <a:pt x="34" y="0"/>
                    <a:pt x="31" y="0"/>
                    <a:pt x="28" y="1"/>
                  </a:cubicBezTo>
                  <a:cubicBezTo>
                    <a:pt x="15" y="4"/>
                    <a:pt x="4" y="14"/>
                    <a:pt x="1" y="28"/>
                  </a:cubicBezTo>
                  <a:cubicBezTo>
                    <a:pt x="0" y="31"/>
                    <a:pt x="0" y="34"/>
                    <a:pt x="0" y="37"/>
                  </a:cubicBezTo>
                  <a:cubicBezTo>
                    <a:pt x="0" y="41"/>
                    <a:pt x="0" y="45"/>
                    <a:pt x="1" y="48"/>
                  </a:cubicBezTo>
                  <a:cubicBezTo>
                    <a:pt x="15" y="51"/>
                    <a:pt x="26" y="61"/>
                    <a:pt x="30" y="74"/>
                  </a:cubicBezTo>
                  <a:cubicBezTo>
                    <a:pt x="32" y="75"/>
                    <a:pt x="35" y="75"/>
                    <a:pt x="37" y="75"/>
                  </a:cubicBezTo>
                  <a:cubicBezTo>
                    <a:pt x="37" y="75"/>
                    <a:pt x="37" y="75"/>
                    <a:pt x="37" y="75"/>
                  </a:cubicBezTo>
                  <a:cubicBezTo>
                    <a:pt x="40" y="75"/>
                    <a:pt x="44" y="74"/>
                    <a:pt x="46" y="74"/>
                  </a:cubicBezTo>
                  <a:cubicBezTo>
                    <a:pt x="50" y="61"/>
                    <a:pt x="61" y="50"/>
                    <a:pt x="74" y="47"/>
                  </a:cubicBezTo>
                  <a:cubicBezTo>
                    <a:pt x="74" y="44"/>
                    <a:pt x="75" y="40"/>
                    <a:pt x="75" y="37"/>
                  </a:cubicBezTo>
                  <a:cubicBezTo>
                    <a:pt x="75" y="35"/>
                    <a:pt x="75" y="32"/>
                    <a:pt x="74" y="30"/>
                  </a:cubicBezTo>
                  <a:cubicBezTo>
                    <a:pt x="72" y="16"/>
                    <a:pt x="62" y="5"/>
                    <a:pt x="49" y="1"/>
                  </a:cubicBezTo>
                  <a:cubicBezTo>
                    <a:pt x="45" y="0"/>
                    <a:pt x="41" y="0"/>
                    <a:pt x="37" y="0"/>
                  </a:cubicBezTo>
                  <a:cubicBezTo>
                    <a:pt x="37" y="0"/>
                    <a:pt x="37" y="0"/>
                    <a:pt x="37" y="0"/>
                  </a:cubicBezTo>
                </a:path>
              </a:pathLst>
            </a:custGeom>
            <a:solidFill>
              <a:srgbClr val="E8E8E8"/>
            </a:solidFill>
            <a:ln w="9525">
              <a:solidFill>
                <a:srgbClr val="E8E8E8"/>
              </a:solidFill>
              <a:round/>
              <a:headEnd/>
              <a:tailEnd/>
            </a:ln>
          </p:spPr>
          <p:txBody>
            <a:bodyPr/>
            <a:lstStyle/>
            <a:p>
              <a:endParaRPr lang="en-GB" dirty="0"/>
            </a:p>
          </p:txBody>
        </p:sp>
        <p:sp>
          <p:nvSpPr>
            <p:cNvPr id="1044" name="Freeform 3638"/>
            <p:cNvSpPr>
              <a:spLocks/>
            </p:cNvSpPr>
            <p:nvPr userDrawn="1"/>
          </p:nvSpPr>
          <p:spPr bwMode="auto">
            <a:xfrm>
              <a:off x="5676" y="3425"/>
              <a:ext cx="162" cy="162"/>
            </a:xfrm>
            <a:custGeom>
              <a:avLst/>
              <a:gdLst>
                <a:gd name="T0" fmla="*/ 164 w 81"/>
                <a:gd name="T1" fmla="*/ 0 h 81"/>
                <a:gd name="T2" fmla="*/ 116 w 81"/>
                <a:gd name="T3" fmla="*/ 8 h 81"/>
                <a:gd name="T4" fmla="*/ 4 w 81"/>
                <a:gd name="T5" fmla="*/ 116 h 81"/>
                <a:gd name="T6" fmla="*/ 0 w 81"/>
                <a:gd name="T7" fmla="*/ 164 h 81"/>
                <a:gd name="T8" fmla="*/ 0 w 81"/>
                <a:gd name="T9" fmla="*/ 172 h 81"/>
                <a:gd name="T10" fmla="*/ 132 w 81"/>
                <a:gd name="T11" fmla="*/ 324 h 81"/>
                <a:gd name="T12" fmla="*/ 156 w 81"/>
                <a:gd name="T13" fmla="*/ 324 h 81"/>
                <a:gd name="T14" fmla="*/ 324 w 81"/>
                <a:gd name="T15" fmla="*/ 160 h 81"/>
                <a:gd name="T16" fmla="*/ 324 w 81"/>
                <a:gd name="T17" fmla="*/ 132 h 81"/>
                <a:gd name="T18" fmla="*/ 172 w 81"/>
                <a:gd name="T19" fmla="*/ 0 h 81"/>
                <a:gd name="T20" fmla="*/ 164 w 81"/>
                <a:gd name="T21" fmla="*/ 0 h 81"/>
                <a:gd name="T22" fmla="*/ 164 w 81"/>
                <a:gd name="T23" fmla="*/ 0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 h="81">
                  <a:moveTo>
                    <a:pt x="41" y="0"/>
                  </a:moveTo>
                  <a:cubicBezTo>
                    <a:pt x="36" y="0"/>
                    <a:pt x="32" y="0"/>
                    <a:pt x="29" y="2"/>
                  </a:cubicBezTo>
                  <a:cubicBezTo>
                    <a:pt x="16" y="5"/>
                    <a:pt x="5" y="16"/>
                    <a:pt x="1" y="29"/>
                  </a:cubicBezTo>
                  <a:cubicBezTo>
                    <a:pt x="0" y="32"/>
                    <a:pt x="0" y="36"/>
                    <a:pt x="0" y="41"/>
                  </a:cubicBezTo>
                  <a:cubicBezTo>
                    <a:pt x="0" y="42"/>
                    <a:pt x="0" y="42"/>
                    <a:pt x="0" y="43"/>
                  </a:cubicBezTo>
                  <a:cubicBezTo>
                    <a:pt x="18" y="47"/>
                    <a:pt x="32" y="62"/>
                    <a:pt x="33" y="81"/>
                  </a:cubicBezTo>
                  <a:cubicBezTo>
                    <a:pt x="35" y="81"/>
                    <a:pt x="37" y="81"/>
                    <a:pt x="39" y="81"/>
                  </a:cubicBezTo>
                  <a:cubicBezTo>
                    <a:pt x="41" y="59"/>
                    <a:pt x="59" y="41"/>
                    <a:pt x="81" y="40"/>
                  </a:cubicBezTo>
                  <a:cubicBezTo>
                    <a:pt x="81" y="37"/>
                    <a:pt x="81" y="35"/>
                    <a:pt x="81" y="33"/>
                  </a:cubicBezTo>
                  <a:cubicBezTo>
                    <a:pt x="77" y="15"/>
                    <a:pt x="62" y="1"/>
                    <a:pt x="43" y="0"/>
                  </a:cubicBezTo>
                  <a:cubicBezTo>
                    <a:pt x="43" y="0"/>
                    <a:pt x="42"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045" name="Freeform 3639"/>
            <p:cNvSpPr>
              <a:spLocks/>
            </p:cNvSpPr>
            <p:nvPr userDrawn="1"/>
          </p:nvSpPr>
          <p:spPr bwMode="auto">
            <a:xfrm>
              <a:off x="5754" y="3505"/>
              <a:ext cx="176" cy="86"/>
            </a:xfrm>
            <a:custGeom>
              <a:avLst/>
              <a:gdLst>
                <a:gd name="T0" fmla="*/ 176 w 88"/>
                <a:gd name="T1" fmla="*/ 0 h 43"/>
                <a:gd name="T2" fmla="*/ 168 w 88"/>
                <a:gd name="T3" fmla="*/ 0 h 43"/>
                <a:gd name="T4" fmla="*/ 0 w 88"/>
                <a:gd name="T5" fmla="*/ 164 h 43"/>
                <a:gd name="T6" fmla="*/ 0 w 88"/>
                <a:gd name="T7" fmla="*/ 172 h 43"/>
                <a:gd name="T8" fmla="*/ 352 w 88"/>
                <a:gd name="T9" fmla="*/ 172 h 43"/>
                <a:gd name="T10" fmla="*/ 352 w 88"/>
                <a:gd name="T11" fmla="*/ 172 h 43"/>
                <a:gd name="T12" fmla="*/ 196 w 88"/>
                <a:gd name="T13" fmla="*/ 0 h 43"/>
                <a:gd name="T14" fmla="*/ 176 w 88"/>
                <a:gd name="T15" fmla="*/ 0 h 43"/>
                <a:gd name="T16" fmla="*/ 176 w 8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43">
                  <a:moveTo>
                    <a:pt x="44" y="0"/>
                  </a:moveTo>
                  <a:cubicBezTo>
                    <a:pt x="44" y="0"/>
                    <a:pt x="43" y="0"/>
                    <a:pt x="42" y="0"/>
                  </a:cubicBezTo>
                  <a:cubicBezTo>
                    <a:pt x="20" y="1"/>
                    <a:pt x="2" y="19"/>
                    <a:pt x="0" y="41"/>
                  </a:cubicBezTo>
                  <a:cubicBezTo>
                    <a:pt x="0" y="42"/>
                    <a:pt x="0" y="42"/>
                    <a:pt x="0" y="43"/>
                  </a:cubicBezTo>
                  <a:cubicBezTo>
                    <a:pt x="88" y="43"/>
                    <a:pt x="88" y="43"/>
                    <a:pt x="88" y="43"/>
                  </a:cubicBezTo>
                  <a:cubicBezTo>
                    <a:pt x="88" y="43"/>
                    <a:pt x="88" y="43"/>
                    <a:pt x="88" y="43"/>
                  </a:cubicBezTo>
                  <a:cubicBezTo>
                    <a:pt x="88" y="21"/>
                    <a:pt x="71" y="2"/>
                    <a:pt x="49" y="0"/>
                  </a:cubicBezTo>
                  <a:cubicBezTo>
                    <a:pt x="47" y="0"/>
                    <a:pt x="46" y="0"/>
                    <a:pt x="44" y="0"/>
                  </a:cubicBezTo>
                  <a:cubicBezTo>
                    <a:pt x="44" y="0"/>
                    <a:pt x="44" y="0"/>
                    <a:pt x="44" y="0"/>
                  </a:cubicBezTo>
                </a:path>
              </a:pathLst>
            </a:custGeom>
            <a:solidFill>
              <a:srgbClr val="E8E8E8"/>
            </a:solidFill>
            <a:ln w="9525">
              <a:solidFill>
                <a:srgbClr val="E8E8E8"/>
              </a:solidFill>
              <a:round/>
              <a:headEnd/>
              <a:tailEnd/>
            </a:ln>
          </p:spPr>
          <p:txBody>
            <a:bodyPr/>
            <a:lstStyle/>
            <a:p>
              <a:endParaRPr lang="en-GB" dirty="0"/>
            </a:p>
          </p:txBody>
        </p:sp>
        <p:sp>
          <p:nvSpPr>
            <p:cNvPr id="1046" name="Freeform 3640"/>
            <p:cNvSpPr>
              <a:spLocks/>
            </p:cNvSpPr>
            <p:nvPr userDrawn="1"/>
          </p:nvSpPr>
          <p:spPr bwMode="auto">
            <a:xfrm>
              <a:off x="4382" y="2305"/>
              <a:ext cx="4" cy="6"/>
            </a:xfrm>
            <a:custGeom>
              <a:avLst/>
              <a:gdLst>
                <a:gd name="T0" fmla="*/ 4 w 2"/>
                <a:gd name="T1" fmla="*/ 0 h 3"/>
                <a:gd name="T2" fmla="*/ 0 w 2"/>
                <a:gd name="T3" fmla="*/ 4 h 3"/>
                <a:gd name="T4" fmla="*/ 4 w 2"/>
                <a:gd name="T5" fmla="*/ 12 h 3"/>
                <a:gd name="T6" fmla="*/ 8 w 2"/>
                <a:gd name="T7" fmla="*/ 4 h 3"/>
                <a:gd name="T8" fmla="*/ 4 w 2"/>
                <a:gd name="T9" fmla="*/ 0 h 3"/>
                <a:gd name="T10" fmla="*/ 4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1" y="0"/>
                  </a:moveTo>
                  <a:cubicBezTo>
                    <a:pt x="1" y="0"/>
                    <a:pt x="0" y="1"/>
                    <a:pt x="0" y="1"/>
                  </a:cubicBezTo>
                  <a:cubicBezTo>
                    <a:pt x="0" y="2"/>
                    <a:pt x="1" y="3"/>
                    <a:pt x="1" y="3"/>
                  </a:cubicBezTo>
                  <a:cubicBezTo>
                    <a:pt x="2" y="3"/>
                    <a:pt x="2" y="2"/>
                    <a:pt x="2" y="1"/>
                  </a:cubicBezTo>
                  <a:cubicBezTo>
                    <a:pt x="2"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047" name="Freeform 3641"/>
            <p:cNvSpPr>
              <a:spLocks/>
            </p:cNvSpPr>
            <p:nvPr userDrawn="1"/>
          </p:nvSpPr>
          <p:spPr bwMode="auto">
            <a:xfrm>
              <a:off x="4474" y="2399"/>
              <a:ext cx="14" cy="12"/>
            </a:xfrm>
            <a:custGeom>
              <a:avLst/>
              <a:gdLst>
                <a:gd name="T0" fmla="*/ 12 w 7"/>
                <a:gd name="T1" fmla="*/ 0 h 6"/>
                <a:gd name="T2" fmla="*/ 0 w 7"/>
                <a:gd name="T3" fmla="*/ 12 h 6"/>
                <a:gd name="T4" fmla="*/ 12 w 7"/>
                <a:gd name="T5" fmla="*/ 24 h 6"/>
                <a:gd name="T6" fmla="*/ 12 w 7"/>
                <a:gd name="T7" fmla="*/ 24 h 6"/>
                <a:gd name="T8" fmla="*/ 28 w 7"/>
                <a:gd name="T9" fmla="*/ 12 h 6"/>
                <a:gd name="T10" fmla="*/ 12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3" y="0"/>
                  </a:moveTo>
                  <a:cubicBezTo>
                    <a:pt x="2" y="0"/>
                    <a:pt x="0" y="1"/>
                    <a:pt x="0" y="3"/>
                  </a:cubicBezTo>
                  <a:cubicBezTo>
                    <a:pt x="0" y="5"/>
                    <a:pt x="2" y="6"/>
                    <a:pt x="3" y="6"/>
                  </a:cubicBezTo>
                  <a:cubicBezTo>
                    <a:pt x="3" y="6"/>
                    <a:pt x="3" y="6"/>
                    <a:pt x="3" y="6"/>
                  </a:cubicBezTo>
                  <a:cubicBezTo>
                    <a:pt x="5" y="6"/>
                    <a:pt x="7" y="5"/>
                    <a:pt x="7" y="3"/>
                  </a:cubicBezTo>
                  <a:cubicBezTo>
                    <a:pt x="7" y="1"/>
                    <a:pt x="5" y="0"/>
                    <a:pt x="3" y="0"/>
                  </a:cubicBezTo>
                </a:path>
              </a:pathLst>
            </a:custGeom>
            <a:solidFill>
              <a:srgbClr val="E8E8E8"/>
            </a:solidFill>
            <a:ln w="9525">
              <a:solidFill>
                <a:srgbClr val="E8E8E8"/>
              </a:solidFill>
              <a:round/>
              <a:headEnd/>
              <a:tailEnd/>
            </a:ln>
          </p:spPr>
          <p:txBody>
            <a:bodyPr/>
            <a:lstStyle/>
            <a:p>
              <a:endParaRPr lang="en-GB" dirty="0"/>
            </a:p>
          </p:txBody>
        </p:sp>
        <p:sp>
          <p:nvSpPr>
            <p:cNvPr id="1048" name="Freeform 3642"/>
            <p:cNvSpPr>
              <a:spLocks/>
            </p:cNvSpPr>
            <p:nvPr userDrawn="1"/>
          </p:nvSpPr>
          <p:spPr bwMode="auto">
            <a:xfrm>
              <a:off x="4556" y="2481"/>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3" y="0"/>
                    <a:pt x="0" y="2"/>
                    <a:pt x="0" y="5"/>
                  </a:cubicBezTo>
                  <a:cubicBezTo>
                    <a:pt x="0" y="8"/>
                    <a:pt x="3"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049" name="Freeform 3643"/>
            <p:cNvSpPr>
              <a:spLocks/>
            </p:cNvSpPr>
            <p:nvPr userDrawn="1"/>
          </p:nvSpPr>
          <p:spPr bwMode="auto">
            <a:xfrm>
              <a:off x="4648" y="2573"/>
              <a:ext cx="30" cy="31"/>
            </a:xfrm>
            <a:custGeom>
              <a:avLst/>
              <a:gdLst>
                <a:gd name="T0" fmla="*/ 32 w 15"/>
                <a:gd name="T1" fmla="*/ 0 h 15"/>
                <a:gd name="T2" fmla="*/ 0 w 15"/>
                <a:gd name="T3" fmla="*/ 29 h 15"/>
                <a:gd name="T4" fmla="*/ 32 w 15"/>
                <a:gd name="T5" fmla="*/ 64 h 15"/>
                <a:gd name="T6" fmla="*/ 32 w 15"/>
                <a:gd name="T7" fmla="*/ 64 h 15"/>
                <a:gd name="T8" fmla="*/ 60 w 15"/>
                <a:gd name="T9" fmla="*/ 35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050" name="Freeform 3644"/>
            <p:cNvSpPr>
              <a:spLocks/>
            </p:cNvSpPr>
            <p:nvPr userDrawn="1"/>
          </p:nvSpPr>
          <p:spPr bwMode="auto">
            <a:xfrm>
              <a:off x="4730" y="2656"/>
              <a:ext cx="38" cy="38"/>
            </a:xfrm>
            <a:custGeom>
              <a:avLst/>
              <a:gdLst>
                <a:gd name="T0" fmla="*/ 36 w 19"/>
                <a:gd name="T1" fmla="*/ 0 h 19"/>
                <a:gd name="T2" fmla="*/ 0 w 19"/>
                <a:gd name="T3" fmla="*/ 40 h 19"/>
                <a:gd name="T4" fmla="*/ 36 w 19"/>
                <a:gd name="T5" fmla="*/ 76 h 19"/>
                <a:gd name="T6" fmla="*/ 36 w 19"/>
                <a:gd name="T7" fmla="*/ 76 h 19"/>
                <a:gd name="T8" fmla="*/ 76 w 19"/>
                <a:gd name="T9" fmla="*/ 40 h 19"/>
                <a:gd name="T10" fmla="*/ 36 w 19"/>
                <a:gd name="T11" fmla="*/ 0 h 19"/>
                <a:gd name="T12" fmla="*/ 36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9" y="0"/>
                  </a:moveTo>
                  <a:cubicBezTo>
                    <a:pt x="4" y="0"/>
                    <a:pt x="0" y="4"/>
                    <a:pt x="0" y="10"/>
                  </a:cubicBezTo>
                  <a:cubicBezTo>
                    <a:pt x="0" y="15"/>
                    <a:pt x="4" y="19"/>
                    <a:pt x="9" y="19"/>
                  </a:cubicBezTo>
                  <a:cubicBezTo>
                    <a:pt x="9" y="19"/>
                    <a:pt x="9" y="19"/>
                    <a:pt x="9" y="19"/>
                  </a:cubicBezTo>
                  <a:cubicBezTo>
                    <a:pt x="15" y="19"/>
                    <a:pt x="19" y="15"/>
                    <a:pt x="19" y="10"/>
                  </a:cubicBezTo>
                  <a:cubicBezTo>
                    <a:pt x="19" y="4"/>
                    <a:pt x="15" y="0"/>
                    <a:pt x="9" y="0"/>
                  </a:cubicBezTo>
                  <a:cubicBezTo>
                    <a:pt x="9" y="0"/>
                    <a:pt x="9" y="0"/>
                    <a:pt x="9" y="0"/>
                  </a:cubicBezTo>
                </a:path>
              </a:pathLst>
            </a:custGeom>
            <a:solidFill>
              <a:srgbClr val="E8E8E8"/>
            </a:solidFill>
            <a:ln w="9525">
              <a:solidFill>
                <a:srgbClr val="E8E8E8"/>
              </a:solidFill>
              <a:round/>
              <a:headEnd/>
              <a:tailEnd/>
            </a:ln>
          </p:spPr>
          <p:txBody>
            <a:bodyPr/>
            <a:lstStyle/>
            <a:p>
              <a:endParaRPr lang="en-GB" dirty="0"/>
            </a:p>
          </p:txBody>
        </p:sp>
        <p:sp>
          <p:nvSpPr>
            <p:cNvPr id="1051" name="Freeform 3645"/>
            <p:cNvSpPr>
              <a:spLocks/>
            </p:cNvSpPr>
            <p:nvPr userDrawn="1"/>
          </p:nvSpPr>
          <p:spPr bwMode="auto">
            <a:xfrm>
              <a:off x="4820" y="2746"/>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052" name="Freeform 3646"/>
            <p:cNvSpPr>
              <a:spLocks/>
            </p:cNvSpPr>
            <p:nvPr userDrawn="1"/>
          </p:nvSpPr>
          <p:spPr bwMode="auto">
            <a:xfrm>
              <a:off x="4900" y="2828"/>
              <a:ext cx="62" cy="62"/>
            </a:xfrm>
            <a:custGeom>
              <a:avLst/>
              <a:gdLst>
                <a:gd name="T0" fmla="*/ 64 w 31"/>
                <a:gd name="T1" fmla="*/ 0 h 31"/>
                <a:gd name="T2" fmla="*/ 0 w 31"/>
                <a:gd name="T3" fmla="*/ 60 h 31"/>
                <a:gd name="T4" fmla="*/ 64 w 31"/>
                <a:gd name="T5" fmla="*/ 124 h 31"/>
                <a:gd name="T6" fmla="*/ 64 w 31"/>
                <a:gd name="T7" fmla="*/ 124 h 31"/>
                <a:gd name="T8" fmla="*/ 124 w 31"/>
                <a:gd name="T9" fmla="*/ 60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5"/>
                  </a:cubicBezTo>
                  <a:cubicBezTo>
                    <a:pt x="0" y="24"/>
                    <a:pt x="7" y="31"/>
                    <a:pt x="16" y="31"/>
                  </a:cubicBezTo>
                  <a:cubicBezTo>
                    <a:pt x="16" y="31"/>
                    <a:pt x="16" y="31"/>
                    <a:pt x="16" y="31"/>
                  </a:cubicBezTo>
                  <a:cubicBezTo>
                    <a:pt x="24" y="31"/>
                    <a:pt x="31" y="24"/>
                    <a:pt x="31" y="15"/>
                  </a:cubicBezTo>
                  <a:cubicBezTo>
                    <a:pt x="31" y="7"/>
                    <a:pt x="24"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053" name="Freeform 3647"/>
            <p:cNvSpPr>
              <a:spLocks/>
            </p:cNvSpPr>
            <p:nvPr userDrawn="1"/>
          </p:nvSpPr>
          <p:spPr bwMode="auto">
            <a:xfrm>
              <a:off x="4992" y="2918"/>
              <a:ext cx="72" cy="74"/>
            </a:xfrm>
            <a:custGeom>
              <a:avLst/>
              <a:gdLst>
                <a:gd name="T0" fmla="*/ 72 w 36"/>
                <a:gd name="T1" fmla="*/ 0 h 37"/>
                <a:gd name="T2" fmla="*/ 0 w 36"/>
                <a:gd name="T3" fmla="*/ 76 h 37"/>
                <a:gd name="T4" fmla="*/ 72 w 36"/>
                <a:gd name="T5" fmla="*/ 148 h 37"/>
                <a:gd name="T6" fmla="*/ 72 w 36"/>
                <a:gd name="T7" fmla="*/ 148 h 37"/>
                <a:gd name="T8" fmla="*/ 144 w 36"/>
                <a:gd name="T9" fmla="*/ 76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9"/>
                  </a:cubicBezTo>
                  <a:cubicBezTo>
                    <a:pt x="0" y="29"/>
                    <a:pt x="8" y="37"/>
                    <a:pt x="18" y="37"/>
                  </a:cubicBezTo>
                  <a:cubicBezTo>
                    <a:pt x="18" y="37"/>
                    <a:pt x="18" y="37"/>
                    <a:pt x="18" y="37"/>
                  </a:cubicBezTo>
                  <a:cubicBezTo>
                    <a:pt x="28" y="37"/>
                    <a:pt x="36" y="29"/>
                    <a:pt x="36" y="19"/>
                  </a:cubicBezTo>
                  <a:cubicBezTo>
                    <a:pt x="36" y="9"/>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054" name="Freeform 3648"/>
            <p:cNvSpPr>
              <a:spLocks/>
            </p:cNvSpPr>
            <p:nvPr userDrawn="1"/>
          </p:nvSpPr>
          <p:spPr bwMode="auto">
            <a:xfrm>
              <a:off x="5070" y="2998"/>
              <a:ext cx="86" cy="86"/>
            </a:xfrm>
            <a:custGeom>
              <a:avLst/>
              <a:gdLst>
                <a:gd name="T0" fmla="*/ 88 w 43"/>
                <a:gd name="T1" fmla="*/ 0 h 43"/>
                <a:gd name="T2" fmla="*/ 0 w 43"/>
                <a:gd name="T3" fmla="*/ 88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2"/>
                  </a:cubicBezTo>
                  <a:cubicBezTo>
                    <a:pt x="0" y="34"/>
                    <a:pt x="10" y="43"/>
                    <a:pt x="22" y="43"/>
                  </a:cubicBezTo>
                  <a:cubicBezTo>
                    <a:pt x="22" y="43"/>
                    <a:pt x="22" y="43"/>
                    <a:pt x="22" y="43"/>
                  </a:cubicBezTo>
                  <a:cubicBezTo>
                    <a:pt x="33" y="43"/>
                    <a:pt x="43" y="34"/>
                    <a:pt x="43" y="22"/>
                  </a:cubicBezTo>
                  <a:cubicBezTo>
                    <a:pt x="43" y="10"/>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055" name="Freeform 3649"/>
            <p:cNvSpPr>
              <a:spLocks/>
            </p:cNvSpPr>
            <p:nvPr userDrawn="1"/>
          </p:nvSpPr>
          <p:spPr bwMode="auto">
            <a:xfrm>
              <a:off x="5160" y="3090"/>
              <a:ext cx="100" cy="98"/>
            </a:xfrm>
            <a:custGeom>
              <a:avLst/>
              <a:gdLst>
                <a:gd name="T0" fmla="*/ 100 w 50"/>
                <a:gd name="T1" fmla="*/ 0 h 49"/>
                <a:gd name="T2" fmla="*/ 0 w 50"/>
                <a:gd name="T3" fmla="*/ 96 h 49"/>
                <a:gd name="T4" fmla="*/ 100 w 50"/>
                <a:gd name="T5" fmla="*/ 196 h 49"/>
                <a:gd name="T6" fmla="*/ 100 w 50"/>
                <a:gd name="T7" fmla="*/ 196 h 49"/>
                <a:gd name="T8" fmla="*/ 200 w 50"/>
                <a:gd name="T9" fmla="*/ 96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2" y="0"/>
                    <a:pt x="0" y="11"/>
                    <a:pt x="0" y="24"/>
                  </a:cubicBezTo>
                  <a:cubicBezTo>
                    <a:pt x="0" y="38"/>
                    <a:pt x="11" y="49"/>
                    <a:pt x="25" y="49"/>
                  </a:cubicBezTo>
                  <a:cubicBezTo>
                    <a:pt x="25" y="49"/>
                    <a:pt x="25" y="49"/>
                    <a:pt x="25" y="49"/>
                  </a:cubicBezTo>
                  <a:cubicBezTo>
                    <a:pt x="38" y="49"/>
                    <a:pt x="50" y="38"/>
                    <a:pt x="50" y="24"/>
                  </a:cubicBezTo>
                  <a:cubicBezTo>
                    <a:pt x="50" y="11"/>
                    <a:pt x="38"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056" name="Freeform 3650"/>
            <p:cNvSpPr>
              <a:spLocks/>
            </p:cNvSpPr>
            <p:nvPr userDrawn="1"/>
          </p:nvSpPr>
          <p:spPr bwMode="auto">
            <a:xfrm>
              <a:off x="5240" y="3168"/>
              <a:ext cx="112" cy="113"/>
            </a:xfrm>
            <a:custGeom>
              <a:avLst/>
              <a:gdLst>
                <a:gd name="T0" fmla="*/ 112 w 56"/>
                <a:gd name="T1" fmla="*/ 0 h 56"/>
                <a:gd name="T2" fmla="*/ 0 w 56"/>
                <a:gd name="T3" fmla="*/ 115 h 56"/>
                <a:gd name="T4" fmla="*/ 112 w 56"/>
                <a:gd name="T5" fmla="*/ 228 h 56"/>
                <a:gd name="T6" fmla="*/ 112 w 56"/>
                <a:gd name="T7" fmla="*/ 228 h 56"/>
                <a:gd name="T8" fmla="*/ 224 w 56"/>
                <a:gd name="T9" fmla="*/ 115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3" y="56"/>
                    <a:pt x="56" y="44"/>
                    <a:pt x="56" y="28"/>
                  </a:cubicBezTo>
                  <a:cubicBezTo>
                    <a:pt x="56" y="13"/>
                    <a:pt x="43"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057" name="Freeform 3651"/>
            <p:cNvSpPr>
              <a:spLocks/>
            </p:cNvSpPr>
            <p:nvPr userDrawn="1"/>
          </p:nvSpPr>
          <p:spPr bwMode="auto">
            <a:xfrm>
              <a:off x="5330" y="3261"/>
              <a:ext cx="124" cy="124"/>
            </a:xfrm>
            <a:custGeom>
              <a:avLst/>
              <a:gdLst>
                <a:gd name="T0" fmla="*/ 124 w 62"/>
                <a:gd name="T1" fmla="*/ 0 h 62"/>
                <a:gd name="T2" fmla="*/ 0 w 62"/>
                <a:gd name="T3" fmla="*/ 124 h 62"/>
                <a:gd name="T4" fmla="*/ 124 w 62"/>
                <a:gd name="T5" fmla="*/ 248 h 62"/>
                <a:gd name="T6" fmla="*/ 124 w 62"/>
                <a:gd name="T7" fmla="*/ 248 h 62"/>
                <a:gd name="T8" fmla="*/ 172 w 62"/>
                <a:gd name="T9" fmla="*/ 240 h 62"/>
                <a:gd name="T10" fmla="*/ 240 w 62"/>
                <a:gd name="T11" fmla="*/ 172 h 62"/>
                <a:gd name="T12" fmla="*/ 248 w 62"/>
                <a:gd name="T13" fmla="*/ 124 h 62"/>
                <a:gd name="T14" fmla="*/ 124 w 62"/>
                <a:gd name="T15" fmla="*/ 0 h 62"/>
                <a:gd name="T16" fmla="*/ 124 w 62"/>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2">
                  <a:moveTo>
                    <a:pt x="31" y="0"/>
                  </a:moveTo>
                  <a:cubicBezTo>
                    <a:pt x="14" y="0"/>
                    <a:pt x="0" y="14"/>
                    <a:pt x="0" y="31"/>
                  </a:cubicBezTo>
                  <a:cubicBezTo>
                    <a:pt x="0" y="48"/>
                    <a:pt x="14" y="62"/>
                    <a:pt x="31" y="62"/>
                  </a:cubicBezTo>
                  <a:cubicBezTo>
                    <a:pt x="31" y="62"/>
                    <a:pt x="31" y="62"/>
                    <a:pt x="31" y="62"/>
                  </a:cubicBezTo>
                  <a:cubicBezTo>
                    <a:pt x="35" y="62"/>
                    <a:pt x="39" y="61"/>
                    <a:pt x="43" y="60"/>
                  </a:cubicBezTo>
                  <a:cubicBezTo>
                    <a:pt x="46" y="52"/>
                    <a:pt x="52" y="46"/>
                    <a:pt x="60" y="43"/>
                  </a:cubicBezTo>
                  <a:cubicBezTo>
                    <a:pt x="61" y="39"/>
                    <a:pt x="62" y="35"/>
                    <a:pt x="62" y="31"/>
                  </a:cubicBezTo>
                  <a:cubicBezTo>
                    <a:pt x="62" y="14"/>
                    <a:pt x="48"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058" name="Freeform 3652"/>
            <p:cNvSpPr>
              <a:spLocks/>
            </p:cNvSpPr>
            <p:nvPr userDrawn="1"/>
          </p:nvSpPr>
          <p:spPr bwMode="auto">
            <a:xfrm>
              <a:off x="5410" y="3341"/>
              <a:ext cx="136" cy="136"/>
            </a:xfrm>
            <a:custGeom>
              <a:avLst/>
              <a:gdLst>
                <a:gd name="T0" fmla="*/ 136 w 68"/>
                <a:gd name="T1" fmla="*/ 0 h 68"/>
                <a:gd name="T2" fmla="*/ 80 w 68"/>
                <a:gd name="T3" fmla="*/ 12 h 68"/>
                <a:gd name="T4" fmla="*/ 12 w 68"/>
                <a:gd name="T5" fmla="*/ 80 h 68"/>
                <a:gd name="T6" fmla="*/ 0 w 68"/>
                <a:gd name="T7" fmla="*/ 136 h 68"/>
                <a:gd name="T8" fmla="*/ 16 w 68"/>
                <a:gd name="T9" fmla="*/ 200 h 68"/>
                <a:gd name="T10" fmla="*/ 84 w 68"/>
                <a:gd name="T11" fmla="*/ 264 h 68"/>
                <a:gd name="T12" fmla="*/ 136 w 68"/>
                <a:gd name="T13" fmla="*/ 272 h 68"/>
                <a:gd name="T14" fmla="*/ 136 w 68"/>
                <a:gd name="T15" fmla="*/ 272 h 68"/>
                <a:gd name="T16" fmla="*/ 196 w 68"/>
                <a:gd name="T17" fmla="*/ 260 h 68"/>
                <a:gd name="T18" fmla="*/ 260 w 68"/>
                <a:gd name="T19" fmla="*/ 196 h 68"/>
                <a:gd name="T20" fmla="*/ 272 w 68"/>
                <a:gd name="T21" fmla="*/ 136 h 68"/>
                <a:gd name="T22" fmla="*/ 264 w 68"/>
                <a:gd name="T23" fmla="*/ 84 h 68"/>
                <a:gd name="T24" fmla="*/ 204 w 68"/>
                <a:gd name="T25" fmla="*/ 16 h 68"/>
                <a:gd name="T26" fmla="*/ 136 w 68"/>
                <a:gd name="T27" fmla="*/ 0 h 68"/>
                <a:gd name="T28" fmla="*/ 136 w 6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68">
                  <a:moveTo>
                    <a:pt x="34" y="0"/>
                  </a:moveTo>
                  <a:cubicBezTo>
                    <a:pt x="29" y="0"/>
                    <a:pt x="24" y="1"/>
                    <a:pt x="20" y="3"/>
                  </a:cubicBezTo>
                  <a:cubicBezTo>
                    <a:pt x="12" y="6"/>
                    <a:pt x="6" y="12"/>
                    <a:pt x="3" y="20"/>
                  </a:cubicBezTo>
                  <a:cubicBezTo>
                    <a:pt x="1" y="24"/>
                    <a:pt x="0" y="29"/>
                    <a:pt x="0" y="34"/>
                  </a:cubicBezTo>
                  <a:cubicBezTo>
                    <a:pt x="0" y="40"/>
                    <a:pt x="1" y="45"/>
                    <a:pt x="4" y="50"/>
                  </a:cubicBezTo>
                  <a:cubicBezTo>
                    <a:pt x="11" y="53"/>
                    <a:pt x="17" y="59"/>
                    <a:pt x="21" y="66"/>
                  </a:cubicBezTo>
                  <a:cubicBezTo>
                    <a:pt x="25" y="67"/>
                    <a:pt x="29" y="68"/>
                    <a:pt x="34" y="68"/>
                  </a:cubicBezTo>
                  <a:cubicBezTo>
                    <a:pt x="34" y="68"/>
                    <a:pt x="34" y="68"/>
                    <a:pt x="34" y="68"/>
                  </a:cubicBezTo>
                  <a:cubicBezTo>
                    <a:pt x="39" y="68"/>
                    <a:pt x="44" y="67"/>
                    <a:pt x="49" y="65"/>
                  </a:cubicBezTo>
                  <a:cubicBezTo>
                    <a:pt x="52" y="58"/>
                    <a:pt x="58" y="52"/>
                    <a:pt x="65" y="49"/>
                  </a:cubicBezTo>
                  <a:cubicBezTo>
                    <a:pt x="67" y="44"/>
                    <a:pt x="68" y="39"/>
                    <a:pt x="68" y="34"/>
                  </a:cubicBezTo>
                  <a:cubicBezTo>
                    <a:pt x="68" y="29"/>
                    <a:pt x="67" y="25"/>
                    <a:pt x="66" y="21"/>
                  </a:cubicBezTo>
                  <a:cubicBezTo>
                    <a:pt x="63" y="14"/>
                    <a:pt x="57" y="8"/>
                    <a:pt x="51" y="4"/>
                  </a:cubicBezTo>
                  <a:cubicBezTo>
                    <a:pt x="46" y="1"/>
                    <a:pt x="40"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059" name="Freeform 3653"/>
            <p:cNvSpPr>
              <a:spLocks/>
            </p:cNvSpPr>
            <p:nvPr userDrawn="1"/>
          </p:nvSpPr>
          <p:spPr bwMode="auto">
            <a:xfrm>
              <a:off x="5500" y="3431"/>
              <a:ext cx="150" cy="150"/>
            </a:xfrm>
            <a:custGeom>
              <a:avLst/>
              <a:gdLst>
                <a:gd name="T0" fmla="*/ 148 w 75"/>
                <a:gd name="T1" fmla="*/ 0 h 75"/>
                <a:gd name="T2" fmla="*/ 80 w 75"/>
                <a:gd name="T3" fmla="*/ 16 h 75"/>
                <a:gd name="T4" fmla="*/ 16 w 75"/>
                <a:gd name="T5" fmla="*/ 80 h 75"/>
                <a:gd name="T6" fmla="*/ 0 w 75"/>
                <a:gd name="T7" fmla="*/ 148 h 75"/>
                <a:gd name="T8" fmla="*/ 0 w 75"/>
                <a:gd name="T9" fmla="*/ 176 h 75"/>
                <a:gd name="T10" fmla="*/ 104 w 75"/>
                <a:gd name="T11" fmla="*/ 292 h 75"/>
                <a:gd name="T12" fmla="*/ 148 w 75"/>
                <a:gd name="T13" fmla="*/ 300 h 75"/>
                <a:gd name="T14" fmla="*/ 148 w 75"/>
                <a:gd name="T15" fmla="*/ 300 h 75"/>
                <a:gd name="T16" fmla="*/ 160 w 75"/>
                <a:gd name="T17" fmla="*/ 300 h 75"/>
                <a:gd name="T18" fmla="*/ 300 w 75"/>
                <a:gd name="T19" fmla="*/ 160 h 75"/>
                <a:gd name="T20" fmla="*/ 300 w 75"/>
                <a:gd name="T21" fmla="*/ 152 h 75"/>
                <a:gd name="T22" fmla="*/ 292 w 75"/>
                <a:gd name="T23" fmla="*/ 104 h 75"/>
                <a:gd name="T24" fmla="*/ 176 w 75"/>
                <a:gd name="T25" fmla="*/ 0 h 75"/>
                <a:gd name="T26" fmla="*/ 148 w 75"/>
                <a:gd name="T27" fmla="*/ 0 h 75"/>
                <a:gd name="T28" fmla="*/ 148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7" y="0"/>
                  </a:moveTo>
                  <a:cubicBezTo>
                    <a:pt x="31" y="0"/>
                    <a:pt x="25" y="1"/>
                    <a:pt x="20" y="4"/>
                  </a:cubicBezTo>
                  <a:cubicBezTo>
                    <a:pt x="13" y="7"/>
                    <a:pt x="7" y="13"/>
                    <a:pt x="4" y="20"/>
                  </a:cubicBezTo>
                  <a:cubicBezTo>
                    <a:pt x="1" y="25"/>
                    <a:pt x="0" y="31"/>
                    <a:pt x="0" y="37"/>
                  </a:cubicBezTo>
                  <a:cubicBezTo>
                    <a:pt x="0" y="40"/>
                    <a:pt x="0" y="42"/>
                    <a:pt x="0" y="44"/>
                  </a:cubicBezTo>
                  <a:cubicBezTo>
                    <a:pt x="13" y="49"/>
                    <a:pt x="23" y="60"/>
                    <a:pt x="26" y="73"/>
                  </a:cubicBezTo>
                  <a:cubicBezTo>
                    <a:pt x="29" y="74"/>
                    <a:pt x="33" y="75"/>
                    <a:pt x="37" y="75"/>
                  </a:cubicBezTo>
                  <a:cubicBezTo>
                    <a:pt x="37" y="75"/>
                    <a:pt x="37" y="75"/>
                    <a:pt x="37" y="75"/>
                  </a:cubicBezTo>
                  <a:cubicBezTo>
                    <a:pt x="38" y="75"/>
                    <a:pt x="39" y="75"/>
                    <a:pt x="40" y="75"/>
                  </a:cubicBezTo>
                  <a:cubicBezTo>
                    <a:pt x="42" y="57"/>
                    <a:pt x="56" y="42"/>
                    <a:pt x="75" y="40"/>
                  </a:cubicBezTo>
                  <a:cubicBezTo>
                    <a:pt x="75" y="39"/>
                    <a:pt x="75" y="38"/>
                    <a:pt x="75" y="38"/>
                  </a:cubicBezTo>
                  <a:cubicBezTo>
                    <a:pt x="75" y="34"/>
                    <a:pt x="74" y="30"/>
                    <a:pt x="73" y="26"/>
                  </a:cubicBezTo>
                  <a:cubicBezTo>
                    <a:pt x="69" y="13"/>
                    <a:pt x="58" y="3"/>
                    <a:pt x="44" y="0"/>
                  </a:cubicBezTo>
                  <a:cubicBezTo>
                    <a:pt x="42" y="0"/>
                    <a:pt x="40" y="0"/>
                    <a:pt x="37" y="0"/>
                  </a:cubicBezTo>
                  <a:cubicBezTo>
                    <a:pt x="37" y="0"/>
                    <a:pt x="37" y="0"/>
                    <a:pt x="37" y="0"/>
                  </a:cubicBezTo>
                </a:path>
              </a:pathLst>
            </a:custGeom>
            <a:solidFill>
              <a:srgbClr val="E8E8E8"/>
            </a:solidFill>
            <a:ln w="9525">
              <a:solidFill>
                <a:srgbClr val="E8E8E8"/>
              </a:solidFill>
              <a:round/>
              <a:headEnd/>
              <a:tailEnd/>
            </a:ln>
          </p:spPr>
          <p:txBody>
            <a:bodyPr/>
            <a:lstStyle/>
            <a:p>
              <a:endParaRPr lang="en-GB" dirty="0"/>
            </a:p>
          </p:txBody>
        </p:sp>
        <p:sp>
          <p:nvSpPr>
            <p:cNvPr id="1060" name="Freeform 3654"/>
            <p:cNvSpPr>
              <a:spLocks/>
            </p:cNvSpPr>
            <p:nvPr userDrawn="1"/>
          </p:nvSpPr>
          <p:spPr bwMode="auto">
            <a:xfrm>
              <a:off x="5578" y="3511"/>
              <a:ext cx="164" cy="80"/>
            </a:xfrm>
            <a:custGeom>
              <a:avLst/>
              <a:gdLst>
                <a:gd name="T0" fmla="*/ 164 w 82"/>
                <a:gd name="T1" fmla="*/ 0 h 40"/>
                <a:gd name="T2" fmla="*/ 144 w 82"/>
                <a:gd name="T3" fmla="*/ 0 h 40"/>
                <a:gd name="T4" fmla="*/ 4 w 82"/>
                <a:gd name="T5" fmla="*/ 140 h 40"/>
                <a:gd name="T6" fmla="*/ 0 w 82"/>
                <a:gd name="T7" fmla="*/ 156 h 40"/>
                <a:gd name="T8" fmla="*/ 328 w 82"/>
                <a:gd name="T9" fmla="*/ 160 h 40"/>
                <a:gd name="T10" fmla="*/ 328 w 82"/>
                <a:gd name="T11" fmla="*/ 152 h 40"/>
                <a:gd name="T12" fmla="*/ 196 w 82"/>
                <a:gd name="T13" fmla="*/ 0 h 40"/>
                <a:gd name="T14" fmla="*/ 164 w 82"/>
                <a:gd name="T15" fmla="*/ 0 h 40"/>
                <a:gd name="T16" fmla="*/ 164 w 82"/>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40">
                  <a:moveTo>
                    <a:pt x="41" y="0"/>
                  </a:moveTo>
                  <a:cubicBezTo>
                    <a:pt x="39" y="0"/>
                    <a:pt x="37" y="0"/>
                    <a:pt x="36" y="0"/>
                  </a:cubicBezTo>
                  <a:cubicBezTo>
                    <a:pt x="17" y="2"/>
                    <a:pt x="3" y="17"/>
                    <a:pt x="1" y="35"/>
                  </a:cubicBezTo>
                  <a:cubicBezTo>
                    <a:pt x="0" y="36"/>
                    <a:pt x="0" y="38"/>
                    <a:pt x="0" y="39"/>
                  </a:cubicBezTo>
                  <a:cubicBezTo>
                    <a:pt x="82" y="40"/>
                    <a:pt x="82" y="40"/>
                    <a:pt x="82" y="40"/>
                  </a:cubicBezTo>
                  <a:cubicBezTo>
                    <a:pt x="82" y="39"/>
                    <a:pt x="82" y="38"/>
                    <a:pt x="82" y="38"/>
                  </a:cubicBezTo>
                  <a:cubicBezTo>
                    <a:pt x="81" y="19"/>
                    <a:pt x="67" y="4"/>
                    <a:pt x="49" y="0"/>
                  </a:cubicBezTo>
                  <a:cubicBezTo>
                    <a:pt x="46" y="0"/>
                    <a:pt x="44" y="0"/>
                    <a:pt x="41" y="0"/>
                  </a:cubicBezTo>
                  <a:cubicBezTo>
                    <a:pt x="41" y="0"/>
                    <a:pt x="41" y="0"/>
                    <a:pt x="41" y="0"/>
                  </a:cubicBezTo>
                </a:path>
              </a:pathLst>
            </a:custGeom>
            <a:solidFill>
              <a:srgbClr val="E8E8E8"/>
            </a:solidFill>
            <a:ln w="9525">
              <a:solidFill>
                <a:srgbClr val="E8E8E8"/>
              </a:solidFill>
              <a:round/>
              <a:headEnd/>
              <a:tailEnd/>
            </a:ln>
          </p:spPr>
          <p:txBody>
            <a:bodyPr/>
            <a:lstStyle/>
            <a:p>
              <a:endParaRPr lang="en-GB" dirty="0"/>
            </a:p>
          </p:txBody>
        </p:sp>
        <p:sp>
          <p:nvSpPr>
            <p:cNvPr id="1061" name="Freeform 3655"/>
            <p:cNvSpPr>
              <a:spLocks/>
            </p:cNvSpPr>
            <p:nvPr userDrawn="1"/>
          </p:nvSpPr>
          <p:spPr bwMode="auto">
            <a:xfrm>
              <a:off x="4294" y="2401"/>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1"/>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062" name="Freeform 3656"/>
            <p:cNvSpPr>
              <a:spLocks/>
            </p:cNvSpPr>
            <p:nvPr userDrawn="1"/>
          </p:nvSpPr>
          <p:spPr bwMode="auto">
            <a:xfrm>
              <a:off x="4378" y="2485"/>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4"/>
                    <a:pt x="1" y="6"/>
                    <a:pt x="3" y="6"/>
                  </a:cubicBezTo>
                  <a:cubicBezTo>
                    <a:pt x="3" y="6"/>
                    <a:pt x="3" y="6"/>
                    <a:pt x="3" y="6"/>
                  </a:cubicBezTo>
                  <a:cubicBezTo>
                    <a:pt x="5" y="6"/>
                    <a:pt x="6" y="4"/>
                    <a:pt x="6" y="3"/>
                  </a:cubicBezTo>
                  <a:cubicBezTo>
                    <a:pt x="6" y="1"/>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063" name="Freeform 3657"/>
            <p:cNvSpPr>
              <a:spLocks/>
            </p:cNvSpPr>
            <p:nvPr userDrawn="1"/>
          </p:nvSpPr>
          <p:spPr bwMode="auto">
            <a:xfrm>
              <a:off x="4470" y="2577"/>
              <a:ext cx="22" cy="23"/>
            </a:xfrm>
            <a:custGeom>
              <a:avLst/>
              <a:gdLst>
                <a:gd name="T0" fmla="*/ 20 w 11"/>
                <a:gd name="T1" fmla="*/ 0 h 11"/>
                <a:gd name="T2" fmla="*/ 0 w 11"/>
                <a:gd name="T3" fmla="*/ 21 h 11"/>
                <a:gd name="T4" fmla="*/ 20 w 11"/>
                <a:gd name="T5" fmla="*/ 48 h 11"/>
                <a:gd name="T6" fmla="*/ 20 w 11"/>
                <a:gd name="T7" fmla="*/ 48 h 11"/>
                <a:gd name="T8" fmla="*/ 44 w 11"/>
                <a:gd name="T9" fmla="*/ 21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8" y="11"/>
                    <a:pt x="11" y="9"/>
                    <a:pt x="11" y="5"/>
                  </a:cubicBezTo>
                  <a:cubicBezTo>
                    <a:pt x="11"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064" name="Freeform 3658"/>
            <p:cNvSpPr>
              <a:spLocks/>
            </p:cNvSpPr>
            <p:nvPr userDrawn="1"/>
          </p:nvSpPr>
          <p:spPr bwMode="auto">
            <a:xfrm>
              <a:off x="4552" y="2660"/>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1" y="15"/>
                    <a:pt x="15" y="12"/>
                    <a:pt x="15" y="7"/>
                  </a:cubicBezTo>
                  <a:cubicBezTo>
                    <a:pt x="15" y="3"/>
                    <a:pt x="11"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065" name="Freeform 3659"/>
            <p:cNvSpPr>
              <a:spLocks/>
            </p:cNvSpPr>
            <p:nvPr userDrawn="1"/>
          </p:nvSpPr>
          <p:spPr bwMode="auto">
            <a:xfrm>
              <a:off x="4642" y="2752"/>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0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4"/>
                    <a:pt x="0" y="10"/>
                  </a:cubicBezTo>
                  <a:cubicBezTo>
                    <a:pt x="0" y="15"/>
                    <a:pt x="5" y="20"/>
                    <a:pt x="10" y="20"/>
                  </a:cubicBezTo>
                  <a:cubicBezTo>
                    <a:pt x="10" y="20"/>
                    <a:pt x="10" y="20"/>
                    <a:pt x="10" y="20"/>
                  </a:cubicBezTo>
                  <a:cubicBezTo>
                    <a:pt x="16" y="20"/>
                    <a:pt x="21" y="15"/>
                    <a:pt x="21" y="10"/>
                  </a:cubicBezTo>
                  <a:cubicBezTo>
                    <a:pt x="21"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066" name="Freeform 3660"/>
            <p:cNvSpPr>
              <a:spLocks/>
            </p:cNvSpPr>
            <p:nvPr userDrawn="1"/>
          </p:nvSpPr>
          <p:spPr bwMode="auto">
            <a:xfrm>
              <a:off x="4724" y="2834"/>
              <a:ext cx="50" cy="48"/>
            </a:xfrm>
            <a:custGeom>
              <a:avLst/>
              <a:gdLst>
                <a:gd name="T0" fmla="*/ 48 w 25"/>
                <a:gd name="T1" fmla="*/ 0 h 24"/>
                <a:gd name="T2" fmla="*/ 0 w 25"/>
                <a:gd name="T3" fmla="*/ 48 h 24"/>
                <a:gd name="T4" fmla="*/ 48 w 25"/>
                <a:gd name="T5" fmla="*/ 96 h 24"/>
                <a:gd name="T6" fmla="*/ 48 w 25"/>
                <a:gd name="T7" fmla="*/ 96 h 24"/>
                <a:gd name="T8" fmla="*/ 100 w 25"/>
                <a:gd name="T9" fmla="*/ 48 h 24"/>
                <a:gd name="T10" fmla="*/ 48 w 25"/>
                <a:gd name="T11" fmla="*/ 0 h 24"/>
                <a:gd name="T12" fmla="*/ 48 w 2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4">
                  <a:moveTo>
                    <a:pt x="12" y="0"/>
                  </a:moveTo>
                  <a:cubicBezTo>
                    <a:pt x="5" y="0"/>
                    <a:pt x="0" y="5"/>
                    <a:pt x="0" y="12"/>
                  </a:cubicBezTo>
                  <a:cubicBezTo>
                    <a:pt x="0" y="19"/>
                    <a:pt x="5" y="24"/>
                    <a:pt x="12" y="24"/>
                  </a:cubicBezTo>
                  <a:cubicBezTo>
                    <a:pt x="12" y="24"/>
                    <a:pt x="12" y="24"/>
                    <a:pt x="12" y="24"/>
                  </a:cubicBezTo>
                  <a:cubicBezTo>
                    <a:pt x="19" y="24"/>
                    <a:pt x="25" y="19"/>
                    <a:pt x="25" y="12"/>
                  </a:cubicBezTo>
                  <a:cubicBezTo>
                    <a:pt x="25" y="5"/>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067" name="Freeform 3661"/>
            <p:cNvSpPr>
              <a:spLocks/>
            </p:cNvSpPr>
            <p:nvPr userDrawn="1"/>
          </p:nvSpPr>
          <p:spPr bwMode="auto">
            <a:xfrm>
              <a:off x="4814" y="2924"/>
              <a:ext cx="62" cy="62"/>
            </a:xfrm>
            <a:custGeom>
              <a:avLst/>
              <a:gdLst>
                <a:gd name="T0" fmla="*/ 60 w 31"/>
                <a:gd name="T1" fmla="*/ 0 h 31"/>
                <a:gd name="T2" fmla="*/ 0 w 31"/>
                <a:gd name="T3" fmla="*/ 60 h 31"/>
                <a:gd name="T4" fmla="*/ 60 w 31"/>
                <a:gd name="T5" fmla="*/ 124 h 31"/>
                <a:gd name="T6" fmla="*/ 60 w 31"/>
                <a:gd name="T7" fmla="*/ 124 h 31"/>
                <a:gd name="T8" fmla="*/ 124 w 31"/>
                <a:gd name="T9" fmla="*/ 60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5"/>
                  </a:cubicBezTo>
                  <a:cubicBezTo>
                    <a:pt x="0" y="24"/>
                    <a:pt x="7" y="31"/>
                    <a:pt x="15" y="31"/>
                  </a:cubicBezTo>
                  <a:cubicBezTo>
                    <a:pt x="15" y="31"/>
                    <a:pt x="15" y="31"/>
                    <a:pt x="15" y="31"/>
                  </a:cubicBezTo>
                  <a:cubicBezTo>
                    <a:pt x="24" y="31"/>
                    <a:pt x="31" y="24"/>
                    <a:pt x="31" y="15"/>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068" name="Freeform 3662"/>
            <p:cNvSpPr>
              <a:spLocks/>
            </p:cNvSpPr>
            <p:nvPr userDrawn="1"/>
          </p:nvSpPr>
          <p:spPr bwMode="auto">
            <a:xfrm>
              <a:off x="4894" y="3004"/>
              <a:ext cx="74" cy="74"/>
            </a:xfrm>
            <a:custGeom>
              <a:avLst/>
              <a:gdLst>
                <a:gd name="T0" fmla="*/ 72 w 37"/>
                <a:gd name="T1" fmla="*/ 0 h 37"/>
                <a:gd name="T2" fmla="*/ 0 w 37"/>
                <a:gd name="T3" fmla="*/ 72 h 37"/>
                <a:gd name="T4" fmla="*/ 72 w 37"/>
                <a:gd name="T5" fmla="*/ 148 h 37"/>
                <a:gd name="T6" fmla="*/ 72 w 37"/>
                <a:gd name="T7" fmla="*/ 148 h 37"/>
                <a:gd name="T8" fmla="*/ 148 w 37"/>
                <a:gd name="T9" fmla="*/ 76 h 37"/>
                <a:gd name="T10" fmla="*/ 72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8"/>
                  </a:cubicBezTo>
                  <a:cubicBezTo>
                    <a:pt x="0" y="29"/>
                    <a:pt x="8" y="37"/>
                    <a:pt x="18" y="37"/>
                  </a:cubicBezTo>
                  <a:cubicBezTo>
                    <a:pt x="18" y="37"/>
                    <a:pt x="18" y="37"/>
                    <a:pt x="18" y="37"/>
                  </a:cubicBezTo>
                  <a:cubicBezTo>
                    <a:pt x="29" y="37"/>
                    <a:pt x="37" y="29"/>
                    <a:pt x="37" y="19"/>
                  </a:cubicBezTo>
                  <a:cubicBezTo>
                    <a:pt x="37" y="8"/>
                    <a:pt x="29"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069" name="Freeform 3663"/>
            <p:cNvSpPr>
              <a:spLocks/>
            </p:cNvSpPr>
            <p:nvPr userDrawn="1"/>
          </p:nvSpPr>
          <p:spPr bwMode="auto">
            <a:xfrm>
              <a:off x="4984" y="3096"/>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4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9"/>
                    <a:pt x="0" y="21"/>
                  </a:cubicBezTo>
                  <a:cubicBezTo>
                    <a:pt x="0" y="33"/>
                    <a:pt x="10" y="42"/>
                    <a:pt x="22" y="43"/>
                  </a:cubicBezTo>
                  <a:cubicBezTo>
                    <a:pt x="22" y="43"/>
                    <a:pt x="22" y="43"/>
                    <a:pt x="22" y="43"/>
                  </a:cubicBezTo>
                  <a:cubicBezTo>
                    <a:pt x="33" y="43"/>
                    <a:pt x="43" y="33"/>
                    <a:pt x="43" y="21"/>
                  </a:cubicBezTo>
                  <a:cubicBezTo>
                    <a:pt x="43" y="9"/>
                    <a:pt x="33"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070" name="Freeform 3664"/>
            <p:cNvSpPr>
              <a:spLocks/>
            </p:cNvSpPr>
            <p:nvPr userDrawn="1"/>
          </p:nvSpPr>
          <p:spPr bwMode="auto">
            <a:xfrm>
              <a:off x="5064" y="3174"/>
              <a:ext cx="98" cy="101"/>
            </a:xfrm>
            <a:custGeom>
              <a:avLst/>
              <a:gdLst>
                <a:gd name="T0" fmla="*/ 96 w 49"/>
                <a:gd name="T1" fmla="*/ 0 h 50"/>
                <a:gd name="T2" fmla="*/ 0 w 49"/>
                <a:gd name="T3" fmla="*/ 103 h 50"/>
                <a:gd name="T4" fmla="*/ 96 w 49"/>
                <a:gd name="T5" fmla="*/ 204 h 50"/>
                <a:gd name="T6" fmla="*/ 96 w 49"/>
                <a:gd name="T7" fmla="*/ 204 h 50"/>
                <a:gd name="T8" fmla="*/ 196 w 49"/>
                <a:gd name="T9" fmla="*/ 103 h 50"/>
                <a:gd name="T10" fmla="*/ 100 w 49"/>
                <a:gd name="T11" fmla="*/ 0 h 50"/>
                <a:gd name="T12" fmla="*/ 96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4" y="0"/>
                  </a:moveTo>
                  <a:cubicBezTo>
                    <a:pt x="11" y="0"/>
                    <a:pt x="0" y="12"/>
                    <a:pt x="0" y="25"/>
                  </a:cubicBezTo>
                  <a:cubicBezTo>
                    <a:pt x="0" y="38"/>
                    <a:pt x="11" y="50"/>
                    <a:pt x="24" y="50"/>
                  </a:cubicBezTo>
                  <a:cubicBezTo>
                    <a:pt x="24" y="50"/>
                    <a:pt x="24" y="50"/>
                    <a:pt x="24" y="50"/>
                  </a:cubicBezTo>
                  <a:cubicBezTo>
                    <a:pt x="38" y="50"/>
                    <a:pt x="49" y="39"/>
                    <a:pt x="49" y="25"/>
                  </a:cubicBezTo>
                  <a:cubicBezTo>
                    <a:pt x="49" y="12"/>
                    <a:pt x="38" y="0"/>
                    <a:pt x="25" y="0"/>
                  </a:cubicBezTo>
                  <a:cubicBezTo>
                    <a:pt x="24" y="0"/>
                    <a:pt x="24" y="0"/>
                    <a:pt x="24" y="0"/>
                  </a:cubicBezTo>
                </a:path>
              </a:pathLst>
            </a:custGeom>
            <a:solidFill>
              <a:srgbClr val="E8E8E8"/>
            </a:solidFill>
            <a:ln w="9525">
              <a:solidFill>
                <a:srgbClr val="E8E8E8"/>
              </a:solidFill>
              <a:round/>
              <a:headEnd/>
              <a:tailEnd/>
            </a:ln>
          </p:spPr>
          <p:txBody>
            <a:bodyPr/>
            <a:lstStyle/>
            <a:p>
              <a:endParaRPr lang="en-GB" dirty="0"/>
            </a:p>
          </p:txBody>
        </p:sp>
        <p:sp>
          <p:nvSpPr>
            <p:cNvPr id="1071" name="Freeform 3665"/>
            <p:cNvSpPr>
              <a:spLocks/>
            </p:cNvSpPr>
            <p:nvPr userDrawn="1"/>
          </p:nvSpPr>
          <p:spPr bwMode="auto">
            <a:xfrm>
              <a:off x="5154" y="3267"/>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3"/>
                    <a:pt x="12" y="56"/>
                    <a:pt x="28" y="56"/>
                  </a:cubicBezTo>
                  <a:cubicBezTo>
                    <a:pt x="28" y="56"/>
                    <a:pt x="28" y="56"/>
                    <a:pt x="28" y="56"/>
                  </a:cubicBezTo>
                  <a:cubicBezTo>
                    <a:pt x="43" y="56"/>
                    <a:pt x="56" y="43"/>
                    <a:pt x="56" y="28"/>
                  </a:cubicBezTo>
                  <a:cubicBezTo>
                    <a:pt x="56" y="12"/>
                    <a:pt x="43"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072" name="Freeform 3666"/>
            <p:cNvSpPr>
              <a:spLocks/>
            </p:cNvSpPr>
            <p:nvPr userDrawn="1"/>
          </p:nvSpPr>
          <p:spPr bwMode="auto">
            <a:xfrm>
              <a:off x="5232" y="3347"/>
              <a:ext cx="126" cy="124"/>
            </a:xfrm>
            <a:custGeom>
              <a:avLst/>
              <a:gdLst>
                <a:gd name="T0" fmla="*/ 128 w 63"/>
                <a:gd name="T1" fmla="*/ 0 h 62"/>
                <a:gd name="T2" fmla="*/ 0 w 63"/>
                <a:gd name="T3" fmla="*/ 124 h 62"/>
                <a:gd name="T4" fmla="*/ 124 w 63"/>
                <a:gd name="T5" fmla="*/ 248 h 62"/>
                <a:gd name="T6" fmla="*/ 128 w 63"/>
                <a:gd name="T7" fmla="*/ 248 h 62"/>
                <a:gd name="T8" fmla="*/ 252 w 63"/>
                <a:gd name="T9" fmla="*/ 124 h 62"/>
                <a:gd name="T10" fmla="*/ 128 w 63"/>
                <a:gd name="T11" fmla="*/ 0 h 62"/>
                <a:gd name="T12" fmla="*/ 128 w 63"/>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2">
                  <a:moveTo>
                    <a:pt x="32" y="0"/>
                  </a:moveTo>
                  <a:cubicBezTo>
                    <a:pt x="14" y="0"/>
                    <a:pt x="0" y="13"/>
                    <a:pt x="0" y="31"/>
                  </a:cubicBezTo>
                  <a:cubicBezTo>
                    <a:pt x="0" y="48"/>
                    <a:pt x="14" y="62"/>
                    <a:pt x="31" y="62"/>
                  </a:cubicBezTo>
                  <a:cubicBezTo>
                    <a:pt x="32" y="62"/>
                    <a:pt x="32" y="62"/>
                    <a:pt x="32" y="62"/>
                  </a:cubicBezTo>
                  <a:cubicBezTo>
                    <a:pt x="49" y="62"/>
                    <a:pt x="63" y="48"/>
                    <a:pt x="63" y="31"/>
                  </a:cubicBezTo>
                  <a:cubicBezTo>
                    <a:pt x="63" y="14"/>
                    <a:pt x="49" y="0"/>
                    <a:pt x="32" y="0"/>
                  </a:cubicBezTo>
                  <a:cubicBezTo>
                    <a:pt x="32" y="0"/>
                    <a:pt x="32" y="0"/>
                    <a:pt x="32" y="0"/>
                  </a:cubicBezTo>
                </a:path>
              </a:pathLst>
            </a:custGeom>
            <a:solidFill>
              <a:srgbClr val="E8E8E8"/>
            </a:solidFill>
            <a:ln w="9525">
              <a:solidFill>
                <a:srgbClr val="E8E8E8"/>
              </a:solidFill>
              <a:round/>
              <a:headEnd/>
              <a:tailEnd/>
            </a:ln>
          </p:spPr>
          <p:txBody>
            <a:bodyPr/>
            <a:lstStyle/>
            <a:p>
              <a:endParaRPr lang="en-GB" dirty="0"/>
            </a:p>
          </p:txBody>
        </p:sp>
        <p:sp>
          <p:nvSpPr>
            <p:cNvPr id="1073" name="Freeform 3667"/>
            <p:cNvSpPr>
              <a:spLocks/>
            </p:cNvSpPr>
            <p:nvPr userDrawn="1"/>
          </p:nvSpPr>
          <p:spPr bwMode="auto">
            <a:xfrm>
              <a:off x="5322" y="3437"/>
              <a:ext cx="138" cy="138"/>
            </a:xfrm>
            <a:custGeom>
              <a:avLst/>
              <a:gdLst>
                <a:gd name="T0" fmla="*/ 140 w 69"/>
                <a:gd name="T1" fmla="*/ 0 h 69"/>
                <a:gd name="T2" fmla="*/ 0 w 69"/>
                <a:gd name="T3" fmla="*/ 136 h 69"/>
                <a:gd name="T4" fmla="*/ 12 w 69"/>
                <a:gd name="T5" fmla="*/ 188 h 69"/>
                <a:gd name="T6" fmla="*/ 72 w 69"/>
                <a:gd name="T7" fmla="*/ 256 h 69"/>
                <a:gd name="T8" fmla="*/ 140 w 69"/>
                <a:gd name="T9" fmla="*/ 276 h 69"/>
                <a:gd name="T10" fmla="*/ 140 w 69"/>
                <a:gd name="T11" fmla="*/ 276 h 69"/>
                <a:gd name="T12" fmla="*/ 164 w 69"/>
                <a:gd name="T13" fmla="*/ 272 h 69"/>
                <a:gd name="T14" fmla="*/ 276 w 69"/>
                <a:gd name="T15" fmla="*/ 164 h 69"/>
                <a:gd name="T16" fmla="*/ 276 w 69"/>
                <a:gd name="T17" fmla="*/ 136 h 69"/>
                <a:gd name="T18" fmla="*/ 260 w 69"/>
                <a:gd name="T19" fmla="*/ 72 h 69"/>
                <a:gd name="T20" fmla="*/ 192 w 69"/>
                <a:gd name="T21" fmla="*/ 8 h 69"/>
                <a:gd name="T22" fmla="*/ 140 w 69"/>
                <a:gd name="T23" fmla="*/ 0 h 69"/>
                <a:gd name="T24" fmla="*/ 140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5" y="0"/>
                  </a:moveTo>
                  <a:cubicBezTo>
                    <a:pt x="16" y="0"/>
                    <a:pt x="0" y="15"/>
                    <a:pt x="0" y="34"/>
                  </a:cubicBezTo>
                  <a:cubicBezTo>
                    <a:pt x="0" y="39"/>
                    <a:pt x="1" y="43"/>
                    <a:pt x="3" y="47"/>
                  </a:cubicBezTo>
                  <a:cubicBezTo>
                    <a:pt x="10" y="51"/>
                    <a:pt x="15" y="57"/>
                    <a:pt x="18" y="64"/>
                  </a:cubicBezTo>
                  <a:cubicBezTo>
                    <a:pt x="23" y="67"/>
                    <a:pt x="29" y="69"/>
                    <a:pt x="35" y="69"/>
                  </a:cubicBezTo>
                  <a:cubicBezTo>
                    <a:pt x="35" y="69"/>
                    <a:pt x="35" y="69"/>
                    <a:pt x="35" y="69"/>
                  </a:cubicBezTo>
                  <a:cubicBezTo>
                    <a:pt x="37" y="69"/>
                    <a:pt x="39" y="68"/>
                    <a:pt x="41" y="68"/>
                  </a:cubicBezTo>
                  <a:cubicBezTo>
                    <a:pt x="45" y="55"/>
                    <a:pt x="55" y="44"/>
                    <a:pt x="69" y="41"/>
                  </a:cubicBezTo>
                  <a:cubicBezTo>
                    <a:pt x="69" y="39"/>
                    <a:pt x="69" y="36"/>
                    <a:pt x="69" y="34"/>
                  </a:cubicBezTo>
                  <a:cubicBezTo>
                    <a:pt x="69" y="28"/>
                    <a:pt x="68" y="23"/>
                    <a:pt x="65" y="18"/>
                  </a:cubicBezTo>
                  <a:cubicBezTo>
                    <a:pt x="61" y="11"/>
                    <a:pt x="55" y="5"/>
                    <a:pt x="48" y="2"/>
                  </a:cubicBezTo>
                  <a:cubicBezTo>
                    <a:pt x="44" y="1"/>
                    <a:pt x="39" y="0"/>
                    <a:pt x="35" y="0"/>
                  </a:cubicBezTo>
                  <a:cubicBezTo>
                    <a:pt x="35" y="0"/>
                    <a:pt x="35" y="0"/>
                    <a:pt x="35" y="0"/>
                  </a:cubicBezTo>
                </a:path>
              </a:pathLst>
            </a:custGeom>
            <a:solidFill>
              <a:srgbClr val="E8E8E8"/>
            </a:solidFill>
            <a:ln w="9525">
              <a:solidFill>
                <a:srgbClr val="E8E8E8"/>
              </a:solidFill>
              <a:round/>
              <a:headEnd/>
              <a:tailEnd/>
            </a:ln>
          </p:spPr>
          <p:txBody>
            <a:bodyPr/>
            <a:lstStyle/>
            <a:p>
              <a:endParaRPr lang="en-GB" dirty="0"/>
            </a:p>
          </p:txBody>
        </p:sp>
        <p:sp>
          <p:nvSpPr>
            <p:cNvPr id="1074" name="Freeform 3668"/>
            <p:cNvSpPr>
              <a:spLocks/>
            </p:cNvSpPr>
            <p:nvPr userDrawn="1"/>
          </p:nvSpPr>
          <p:spPr bwMode="auto">
            <a:xfrm>
              <a:off x="5402" y="3517"/>
              <a:ext cx="150" cy="72"/>
            </a:xfrm>
            <a:custGeom>
              <a:avLst/>
              <a:gdLst>
                <a:gd name="T0" fmla="*/ 152 w 75"/>
                <a:gd name="T1" fmla="*/ 0 h 36"/>
                <a:gd name="T2" fmla="*/ 116 w 75"/>
                <a:gd name="T3" fmla="*/ 4 h 36"/>
                <a:gd name="T4" fmla="*/ 4 w 75"/>
                <a:gd name="T5" fmla="*/ 112 h 36"/>
                <a:gd name="T6" fmla="*/ 0 w 75"/>
                <a:gd name="T7" fmla="*/ 144 h 36"/>
                <a:gd name="T8" fmla="*/ 300 w 75"/>
                <a:gd name="T9" fmla="*/ 144 h 36"/>
                <a:gd name="T10" fmla="*/ 300 w 75"/>
                <a:gd name="T11" fmla="*/ 120 h 36"/>
                <a:gd name="T12" fmla="*/ 196 w 75"/>
                <a:gd name="T13" fmla="*/ 4 h 36"/>
                <a:gd name="T14" fmla="*/ 152 w 75"/>
                <a:gd name="T15" fmla="*/ 0 h 36"/>
                <a:gd name="T16" fmla="*/ 152 w 75"/>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36">
                  <a:moveTo>
                    <a:pt x="38" y="0"/>
                  </a:moveTo>
                  <a:cubicBezTo>
                    <a:pt x="35" y="0"/>
                    <a:pt x="31" y="0"/>
                    <a:pt x="29" y="1"/>
                  </a:cubicBezTo>
                  <a:cubicBezTo>
                    <a:pt x="15" y="4"/>
                    <a:pt x="5" y="15"/>
                    <a:pt x="1" y="28"/>
                  </a:cubicBezTo>
                  <a:cubicBezTo>
                    <a:pt x="1" y="31"/>
                    <a:pt x="0" y="33"/>
                    <a:pt x="0" y="36"/>
                  </a:cubicBezTo>
                  <a:cubicBezTo>
                    <a:pt x="75" y="36"/>
                    <a:pt x="75" y="36"/>
                    <a:pt x="75" y="36"/>
                  </a:cubicBezTo>
                  <a:cubicBezTo>
                    <a:pt x="75" y="34"/>
                    <a:pt x="75" y="32"/>
                    <a:pt x="75" y="30"/>
                  </a:cubicBezTo>
                  <a:cubicBezTo>
                    <a:pt x="72" y="17"/>
                    <a:pt x="62" y="6"/>
                    <a:pt x="49" y="1"/>
                  </a:cubicBezTo>
                  <a:cubicBezTo>
                    <a:pt x="46" y="0"/>
                    <a:pt x="42" y="0"/>
                    <a:pt x="38" y="0"/>
                  </a:cubicBezTo>
                  <a:cubicBezTo>
                    <a:pt x="38" y="0"/>
                    <a:pt x="38" y="0"/>
                    <a:pt x="38" y="0"/>
                  </a:cubicBezTo>
                </a:path>
              </a:pathLst>
            </a:custGeom>
            <a:solidFill>
              <a:srgbClr val="E8E8E8"/>
            </a:solidFill>
            <a:ln w="9525">
              <a:solidFill>
                <a:srgbClr val="E8E8E8"/>
              </a:solidFill>
              <a:round/>
              <a:headEnd/>
              <a:tailEnd/>
            </a:ln>
          </p:spPr>
          <p:txBody>
            <a:bodyPr/>
            <a:lstStyle/>
            <a:p>
              <a:endParaRPr lang="en-GB" dirty="0"/>
            </a:p>
          </p:txBody>
        </p:sp>
        <p:sp>
          <p:nvSpPr>
            <p:cNvPr id="1075" name="Freeform 3669"/>
            <p:cNvSpPr>
              <a:spLocks/>
            </p:cNvSpPr>
            <p:nvPr userDrawn="1"/>
          </p:nvSpPr>
          <p:spPr bwMode="auto">
            <a:xfrm>
              <a:off x="4208" y="2487"/>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076" name="Freeform 3670"/>
            <p:cNvSpPr>
              <a:spLocks/>
            </p:cNvSpPr>
            <p:nvPr userDrawn="1"/>
          </p:nvSpPr>
          <p:spPr bwMode="auto">
            <a:xfrm>
              <a:off x="4292" y="2582"/>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5"/>
                    <a:pt x="1" y="6"/>
                    <a:pt x="3" y="6"/>
                  </a:cubicBezTo>
                  <a:cubicBezTo>
                    <a:pt x="3" y="6"/>
                    <a:pt x="3" y="6"/>
                    <a:pt x="3" y="6"/>
                  </a:cubicBezTo>
                  <a:cubicBezTo>
                    <a:pt x="4" y="6"/>
                    <a:pt x="6" y="5"/>
                    <a:pt x="6" y="3"/>
                  </a:cubicBezTo>
                  <a:cubicBezTo>
                    <a:pt x="6" y="1"/>
                    <a:pt x="4"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077" name="Freeform 3671"/>
            <p:cNvSpPr>
              <a:spLocks/>
            </p:cNvSpPr>
            <p:nvPr userDrawn="1"/>
          </p:nvSpPr>
          <p:spPr bwMode="auto">
            <a:xfrm>
              <a:off x="4374" y="2664"/>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7" y="10"/>
                    <a:pt x="10" y="8"/>
                    <a:pt x="10" y="5"/>
                  </a:cubicBezTo>
                  <a:cubicBezTo>
                    <a:pt x="10" y="2"/>
                    <a:pt x="7"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078" name="Freeform 3672"/>
            <p:cNvSpPr>
              <a:spLocks/>
            </p:cNvSpPr>
            <p:nvPr userDrawn="1"/>
          </p:nvSpPr>
          <p:spPr bwMode="auto">
            <a:xfrm>
              <a:off x="4464" y="2756"/>
              <a:ext cx="32" cy="30"/>
            </a:xfrm>
            <a:custGeom>
              <a:avLst/>
              <a:gdLst>
                <a:gd name="T0" fmla="*/ 32 w 16"/>
                <a:gd name="T1" fmla="*/ 0 h 15"/>
                <a:gd name="T2" fmla="*/ 0 w 16"/>
                <a:gd name="T3" fmla="*/ 32 h 15"/>
                <a:gd name="T4" fmla="*/ 32 w 16"/>
                <a:gd name="T5" fmla="*/ 60 h 15"/>
                <a:gd name="T6" fmla="*/ 32 w 16"/>
                <a:gd name="T7" fmla="*/ 60 h 15"/>
                <a:gd name="T8" fmla="*/ 64 w 16"/>
                <a:gd name="T9" fmla="*/ 32 h 15"/>
                <a:gd name="T10" fmla="*/ 32 w 16"/>
                <a:gd name="T11" fmla="*/ 0 h 15"/>
                <a:gd name="T12" fmla="*/ 32 w 16"/>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5">
                  <a:moveTo>
                    <a:pt x="8" y="0"/>
                  </a:moveTo>
                  <a:cubicBezTo>
                    <a:pt x="4" y="0"/>
                    <a:pt x="0" y="3"/>
                    <a:pt x="0" y="8"/>
                  </a:cubicBezTo>
                  <a:cubicBezTo>
                    <a:pt x="0" y="12"/>
                    <a:pt x="4" y="15"/>
                    <a:pt x="8" y="15"/>
                  </a:cubicBezTo>
                  <a:cubicBezTo>
                    <a:pt x="8" y="15"/>
                    <a:pt x="8" y="15"/>
                    <a:pt x="8" y="15"/>
                  </a:cubicBezTo>
                  <a:cubicBezTo>
                    <a:pt x="12" y="15"/>
                    <a:pt x="15" y="12"/>
                    <a:pt x="16" y="8"/>
                  </a:cubicBezTo>
                  <a:cubicBezTo>
                    <a:pt x="16"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079" name="Freeform 3673"/>
            <p:cNvSpPr>
              <a:spLocks/>
            </p:cNvSpPr>
            <p:nvPr userDrawn="1"/>
          </p:nvSpPr>
          <p:spPr bwMode="auto">
            <a:xfrm>
              <a:off x="4546" y="2838"/>
              <a:ext cx="40" cy="38"/>
            </a:xfrm>
            <a:custGeom>
              <a:avLst/>
              <a:gdLst>
                <a:gd name="T0" fmla="*/ 40 w 20"/>
                <a:gd name="T1" fmla="*/ 0 h 19"/>
                <a:gd name="T2" fmla="*/ 0 w 20"/>
                <a:gd name="T3" fmla="*/ 40 h 19"/>
                <a:gd name="T4" fmla="*/ 40 w 20"/>
                <a:gd name="T5" fmla="*/ 76 h 19"/>
                <a:gd name="T6" fmla="*/ 40 w 20"/>
                <a:gd name="T7" fmla="*/ 76 h 19"/>
                <a:gd name="T8" fmla="*/ 80 w 20"/>
                <a:gd name="T9" fmla="*/ 40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10"/>
                  </a:cubicBezTo>
                  <a:cubicBezTo>
                    <a:pt x="0" y="15"/>
                    <a:pt x="4"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080" name="Freeform 3674"/>
            <p:cNvSpPr>
              <a:spLocks/>
            </p:cNvSpPr>
            <p:nvPr userDrawn="1"/>
          </p:nvSpPr>
          <p:spPr bwMode="auto">
            <a:xfrm>
              <a:off x="4636" y="292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081" name="Freeform 3675"/>
            <p:cNvSpPr>
              <a:spLocks/>
            </p:cNvSpPr>
            <p:nvPr userDrawn="1"/>
          </p:nvSpPr>
          <p:spPr bwMode="auto">
            <a:xfrm>
              <a:off x="4718" y="3010"/>
              <a:ext cx="60" cy="60"/>
            </a:xfrm>
            <a:custGeom>
              <a:avLst/>
              <a:gdLst>
                <a:gd name="T0" fmla="*/ 60 w 30"/>
                <a:gd name="T1" fmla="*/ 0 h 30"/>
                <a:gd name="T2" fmla="*/ 0 w 30"/>
                <a:gd name="T3" fmla="*/ 60 h 30"/>
                <a:gd name="T4" fmla="*/ 60 w 30"/>
                <a:gd name="T5" fmla="*/ 120 h 30"/>
                <a:gd name="T6" fmla="*/ 60 w 30"/>
                <a:gd name="T7" fmla="*/ 120 h 30"/>
                <a:gd name="T8" fmla="*/ 120 w 30"/>
                <a:gd name="T9" fmla="*/ 60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3"/>
                    <a:pt x="30" y="15"/>
                  </a:cubicBezTo>
                  <a:cubicBezTo>
                    <a:pt x="30" y="7"/>
                    <a:pt x="23"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082" name="Freeform 3676"/>
            <p:cNvSpPr>
              <a:spLocks/>
            </p:cNvSpPr>
            <p:nvPr userDrawn="1"/>
          </p:nvSpPr>
          <p:spPr bwMode="auto">
            <a:xfrm>
              <a:off x="4808" y="3102"/>
              <a:ext cx="74" cy="72"/>
            </a:xfrm>
            <a:custGeom>
              <a:avLst/>
              <a:gdLst>
                <a:gd name="T0" fmla="*/ 72 w 37"/>
                <a:gd name="T1" fmla="*/ 0 h 36"/>
                <a:gd name="T2" fmla="*/ 0 w 37"/>
                <a:gd name="T3" fmla="*/ 72 h 36"/>
                <a:gd name="T4" fmla="*/ 72 w 37"/>
                <a:gd name="T5" fmla="*/ 144 h 36"/>
                <a:gd name="T6" fmla="*/ 72 w 37"/>
                <a:gd name="T7" fmla="*/ 144 h 36"/>
                <a:gd name="T8" fmla="*/ 144 w 37"/>
                <a:gd name="T9" fmla="*/ 72 h 36"/>
                <a:gd name="T10" fmla="*/ 72 w 37"/>
                <a:gd name="T11" fmla="*/ 0 h 36"/>
                <a:gd name="T12" fmla="*/ 72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7"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083" name="Freeform 3677"/>
            <p:cNvSpPr>
              <a:spLocks/>
            </p:cNvSpPr>
            <p:nvPr userDrawn="1"/>
          </p:nvSpPr>
          <p:spPr bwMode="auto">
            <a:xfrm>
              <a:off x="4888" y="3180"/>
              <a:ext cx="86" cy="87"/>
            </a:xfrm>
            <a:custGeom>
              <a:avLst/>
              <a:gdLst>
                <a:gd name="T0" fmla="*/ 84 w 43"/>
                <a:gd name="T1" fmla="*/ 0 h 43"/>
                <a:gd name="T2" fmla="*/ 0 w 43"/>
                <a:gd name="T3" fmla="*/ 91 h 43"/>
                <a:gd name="T4" fmla="*/ 84 w 43"/>
                <a:gd name="T5" fmla="*/ 176 h 43"/>
                <a:gd name="T6" fmla="*/ 84 w 43"/>
                <a:gd name="T7" fmla="*/ 176 h 43"/>
                <a:gd name="T8" fmla="*/ 172 w 43"/>
                <a:gd name="T9" fmla="*/ 91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4"/>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084" name="Freeform 3678"/>
            <p:cNvSpPr>
              <a:spLocks/>
            </p:cNvSpPr>
            <p:nvPr userDrawn="1"/>
          </p:nvSpPr>
          <p:spPr bwMode="auto">
            <a:xfrm>
              <a:off x="4978" y="3273"/>
              <a:ext cx="98" cy="98"/>
            </a:xfrm>
            <a:custGeom>
              <a:avLst/>
              <a:gdLst>
                <a:gd name="T0" fmla="*/ 96 w 49"/>
                <a:gd name="T1" fmla="*/ 0 h 49"/>
                <a:gd name="T2" fmla="*/ 0 w 49"/>
                <a:gd name="T3" fmla="*/ 96 h 49"/>
                <a:gd name="T4" fmla="*/ 96 w 49"/>
                <a:gd name="T5" fmla="*/ 196 h 49"/>
                <a:gd name="T6" fmla="*/ 96 w 49"/>
                <a:gd name="T7" fmla="*/ 196 h 49"/>
                <a:gd name="T8" fmla="*/ 196 w 49"/>
                <a:gd name="T9" fmla="*/ 96 h 49"/>
                <a:gd name="T10" fmla="*/ 96 w 49"/>
                <a:gd name="T11" fmla="*/ 0 h 49"/>
                <a:gd name="T12" fmla="*/ 96 w 49"/>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9">
                  <a:moveTo>
                    <a:pt x="24" y="0"/>
                  </a:moveTo>
                  <a:cubicBezTo>
                    <a:pt x="11" y="0"/>
                    <a:pt x="0" y="11"/>
                    <a:pt x="0" y="24"/>
                  </a:cubicBezTo>
                  <a:cubicBezTo>
                    <a:pt x="0" y="38"/>
                    <a:pt x="11" y="49"/>
                    <a:pt x="24" y="49"/>
                  </a:cubicBezTo>
                  <a:cubicBezTo>
                    <a:pt x="24" y="49"/>
                    <a:pt x="24" y="49"/>
                    <a:pt x="24" y="49"/>
                  </a:cubicBezTo>
                  <a:cubicBezTo>
                    <a:pt x="38" y="49"/>
                    <a:pt x="49" y="38"/>
                    <a:pt x="49" y="24"/>
                  </a:cubicBezTo>
                  <a:cubicBezTo>
                    <a:pt x="49" y="11"/>
                    <a:pt x="38" y="0"/>
                    <a:pt x="24" y="0"/>
                  </a:cubicBezTo>
                  <a:cubicBezTo>
                    <a:pt x="24" y="0"/>
                    <a:pt x="24" y="0"/>
                    <a:pt x="24" y="0"/>
                  </a:cubicBezTo>
                </a:path>
              </a:pathLst>
            </a:custGeom>
            <a:solidFill>
              <a:srgbClr val="E8E8E8"/>
            </a:solidFill>
            <a:ln w="9525">
              <a:solidFill>
                <a:srgbClr val="E8E8E8"/>
              </a:solidFill>
              <a:round/>
              <a:headEnd/>
              <a:tailEnd/>
            </a:ln>
          </p:spPr>
          <p:txBody>
            <a:bodyPr/>
            <a:lstStyle/>
            <a:p>
              <a:endParaRPr lang="en-GB" dirty="0"/>
            </a:p>
          </p:txBody>
        </p:sp>
        <p:sp>
          <p:nvSpPr>
            <p:cNvPr id="1085" name="Freeform 3679"/>
            <p:cNvSpPr>
              <a:spLocks/>
            </p:cNvSpPr>
            <p:nvPr userDrawn="1"/>
          </p:nvSpPr>
          <p:spPr bwMode="auto">
            <a:xfrm>
              <a:off x="5056" y="3353"/>
              <a:ext cx="112" cy="110"/>
            </a:xfrm>
            <a:custGeom>
              <a:avLst/>
              <a:gdLst>
                <a:gd name="T0" fmla="*/ 112 w 56"/>
                <a:gd name="T1" fmla="*/ 0 h 55"/>
                <a:gd name="T2" fmla="*/ 0 w 56"/>
                <a:gd name="T3" fmla="*/ 108 h 55"/>
                <a:gd name="T4" fmla="*/ 112 w 56"/>
                <a:gd name="T5" fmla="*/ 220 h 55"/>
                <a:gd name="T6" fmla="*/ 112 w 56"/>
                <a:gd name="T7" fmla="*/ 220 h 55"/>
                <a:gd name="T8" fmla="*/ 224 w 56"/>
                <a:gd name="T9" fmla="*/ 112 h 55"/>
                <a:gd name="T10" fmla="*/ 112 w 56"/>
                <a:gd name="T11" fmla="*/ 0 h 55"/>
                <a:gd name="T12" fmla="*/ 112 w 5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5">
                  <a:moveTo>
                    <a:pt x="28" y="0"/>
                  </a:moveTo>
                  <a:cubicBezTo>
                    <a:pt x="13" y="0"/>
                    <a:pt x="0" y="12"/>
                    <a:pt x="0" y="27"/>
                  </a:cubicBezTo>
                  <a:cubicBezTo>
                    <a:pt x="0" y="43"/>
                    <a:pt x="13" y="55"/>
                    <a:pt x="28" y="55"/>
                  </a:cubicBezTo>
                  <a:cubicBezTo>
                    <a:pt x="28" y="55"/>
                    <a:pt x="28" y="55"/>
                    <a:pt x="28" y="55"/>
                  </a:cubicBezTo>
                  <a:cubicBezTo>
                    <a:pt x="44" y="55"/>
                    <a:pt x="56" y="43"/>
                    <a:pt x="56" y="28"/>
                  </a:cubicBezTo>
                  <a:cubicBezTo>
                    <a:pt x="56" y="12"/>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086" name="Freeform 3680"/>
            <p:cNvSpPr>
              <a:spLocks/>
            </p:cNvSpPr>
            <p:nvPr userDrawn="1"/>
          </p:nvSpPr>
          <p:spPr bwMode="auto">
            <a:xfrm>
              <a:off x="5146" y="3443"/>
              <a:ext cx="126" cy="124"/>
            </a:xfrm>
            <a:custGeom>
              <a:avLst/>
              <a:gdLst>
                <a:gd name="T0" fmla="*/ 124 w 63"/>
                <a:gd name="T1" fmla="*/ 0 h 62"/>
                <a:gd name="T2" fmla="*/ 0 w 63"/>
                <a:gd name="T3" fmla="*/ 124 h 62"/>
                <a:gd name="T4" fmla="*/ 124 w 63"/>
                <a:gd name="T5" fmla="*/ 248 h 62"/>
                <a:gd name="T6" fmla="*/ 124 w 63"/>
                <a:gd name="T7" fmla="*/ 248 h 62"/>
                <a:gd name="T8" fmla="*/ 172 w 63"/>
                <a:gd name="T9" fmla="*/ 240 h 62"/>
                <a:gd name="T10" fmla="*/ 240 w 63"/>
                <a:gd name="T11" fmla="*/ 172 h 62"/>
                <a:gd name="T12" fmla="*/ 252 w 63"/>
                <a:gd name="T13" fmla="*/ 124 h 62"/>
                <a:gd name="T14" fmla="*/ 128 w 63"/>
                <a:gd name="T15" fmla="*/ 0 h 62"/>
                <a:gd name="T16" fmla="*/ 124 w 6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2">
                  <a:moveTo>
                    <a:pt x="31" y="0"/>
                  </a:moveTo>
                  <a:cubicBezTo>
                    <a:pt x="14" y="0"/>
                    <a:pt x="0" y="14"/>
                    <a:pt x="0" y="31"/>
                  </a:cubicBezTo>
                  <a:cubicBezTo>
                    <a:pt x="0" y="48"/>
                    <a:pt x="14" y="62"/>
                    <a:pt x="31" y="62"/>
                  </a:cubicBezTo>
                  <a:cubicBezTo>
                    <a:pt x="31" y="62"/>
                    <a:pt x="31" y="62"/>
                    <a:pt x="31" y="62"/>
                  </a:cubicBezTo>
                  <a:cubicBezTo>
                    <a:pt x="36" y="62"/>
                    <a:pt x="39" y="61"/>
                    <a:pt x="43" y="60"/>
                  </a:cubicBezTo>
                  <a:cubicBezTo>
                    <a:pt x="47" y="52"/>
                    <a:pt x="53" y="46"/>
                    <a:pt x="60" y="43"/>
                  </a:cubicBezTo>
                  <a:cubicBezTo>
                    <a:pt x="62" y="39"/>
                    <a:pt x="63" y="35"/>
                    <a:pt x="63" y="31"/>
                  </a:cubicBezTo>
                  <a:cubicBezTo>
                    <a:pt x="63" y="14"/>
                    <a:pt x="49" y="0"/>
                    <a:pt x="32" y="0"/>
                  </a:cubicBezTo>
                  <a:cubicBezTo>
                    <a:pt x="32"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087" name="Freeform 3681"/>
            <p:cNvSpPr>
              <a:spLocks/>
            </p:cNvSpPr>
            <p:nvPr userDrawn="1"/>
          </p:nvSpPr>
          <p:spPr bwMode="auto">
            <a:xfrm>
              <a:off x="5226" y="3523"/>
              <a:ext cx="138" cy="66"/>
            </a:xfrm>
            <a:custGeom>
              <a:avLst/>
              <a:gdLst>
                <a:gd name="T0" fmla="*/ 136 w 69"/>
                <a:gd name="T1" fmla="*/ 0 h 33"/>
                <a:gd name="T2" fmla="*/ 80 w 69"/>
                <a:gd name="T3" fmla="*/ 12 h 33"/>
                <a:gd name="T4" fmla="*/ 12 w 69"/>
                <a:gd name="T5" fmla="*/ 80 h 33"/>
                <a:gd name="T6" fmla="*/ 0 w 69"/>
                <a:gd name="T7" fmla="*/ 132 h 33"/>
                <a:gd name="T8" fmla="*/ 276 w 69"/>
                <a:gd name="T9" fmla="*/ 132 h 33"/>
                <a:gd name="T10" fmla="*/ 264 w 69"/>
                <a:gd name="T11" fmla="*/ 84 h 33"/>
                <a:gd name="T12" fmla="*/ 204 w 69"/>
                <a:gd name="T13" fmla="*/ 16 h 33"/>
                <a:gd name="T14" fmla="*/ 136 w 69"/>
                <a:gd name="T15" fmla="*/ 0 h 33"/>
                <a:gd name="T16" fmla="*/ 136 w 6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 h="33">
                  <a:moveTo>
                    <a:pt x="34" y="0"/>
                  </a:moveTo>
                  <a:cubicBezTo>
                    <a:pt x="29" y="0"/>
                    <a:pt x="25" y="1"/>
                    <a:pt x="20" y="3"/>
                  </a:cubicBezTo>
                  <a:cubicBezTo>
                    <a:pt x="13" y="6"/>
                    <a:pt x="7" y="12"/>
                    <a:pt x="3" y="20"/>
                  </a:cubicBezTo>
                  <a:cubicBezTo>
                    <a:pt x="1" y="24"/>
                    <a:pt x="0" y="28"/>
                    <a:pt x="0" y="33"/>
                  </a:cubicBezTo>
                  <a:cubicBezTo>
                    <a:pt x="69" y="33"/>
                    <a:pt x="69" y="33"/>
                    <a:pt x="69" y="33"/>
                  </a:cubicBezTo>
                  <a:cubicBezTo>
                    <a:pt x="69" y="29"/>
                    <a:pt x="68" y="25"/>
                    <a:pt x="66" y="21"/>
                  </a:cubicBezTo>
                  <a:cubicBezTo>
                    <a:pt x="63" y="14"/>
                    <a:pt x="58" y="8"/>
                    <a:pt x="51" y="4"/>
                  </a:cubicBezTo>
                  <a:cubicBezTo>
                    <a:pt x="46" y="1"/>
                    <a:pt x="40" y="0"/>
                    <a:pt x="34" y="0"/>
                  </a:cubicBezTo>
                  <a:cubicBezTo>
                    <a:pt x="34" y="0"/>
                    <a:pt x="34" y="0"/>
                    <a:pt x="34" y="0"/>
                  </a:cubicBezTo>
                </a:path>
              </a:pathLst>
            </a:custGeom>
            <a:solidFill>
              <a:srgbClr val="E8E8E8"/>
            </a:solidFill>
            <a:ln w="9525">
              <a:solidFill>
                <a:srgbClr val="E8E8E8"/>
              </a:solidFill>
              <a:round/>
              <a:headEnd/>
              <a:tailEnd/>
            </a:ln>
          </p:spPr>
          <p:txBody>
            <a:bodyPr/>
            <a:lstStyle/>
            <a:p>
              <a:endParaRPr lang="en-GB" dirty="0"/>
            </a:p>
          </p:txBody>
        </p:sp>
        <p:sp>
          <p:nvSpPr>
            <p:cNvPr id="1088" name="Freeform 3682"/>
            <p:cNvSpPr>
              <a:spLocks/>
            </p:cNvSpPr>
            <p:nvPr userDrawn="1"/>
          </p:nvSpPr>
          <p:spPr bwMode="auto">
            <a:xfrm>
              <a:off x="4112" y="2584"/>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0" y="0"/>
                    <a:pt x="0" y="1"/>
                    <a:pt x="0" y="2"/>
                  </a:cubicBezTo>
                  <a:cubicBezTo>
                    <a:pt x="0" y="3"/>
                    <a:pt x="0" y="3"/>
                    <a:pt x="2" y="3"/>
                  </a:cubicBezTo>
                  <a:cubicBezTo>
                    <a:pt x="3" y="3"/>
                    <a:pt x="3" y="3"/>
                    <a:pt x="3" y="2"/>
                  </a:cubicBezTo>
                  <a:cubicBezTo>
                    <a:pt x="3"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089" name="Freeform 3683"/>
            <p:cNvSpPr>
              <a:spLocks/>
            </p:cNvSpPr>
            <p:nvPr userDrawn="1"/>
          </p:nvSpPr>
          <p:spPr bwMode="auto">
            <a:xfrm>
              <a:off x="4206" y="2668"/>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5"/>
                    <a:pt x="1" y="6"/>
                    <a:pt x="3" y="6"/>
                  </a:cubicBezTo>
                  <a:cubicBezTo>
                    <a:pt x="3" y="6"/>
                    <a:pt x="3" y="6"/>
                    <a:pt x="3" y="6"/>
                  </a:cubicBezTo>
                  <a:cubicBezTo>
                    <a:pt x="4" y="6"/>
                    <a:pt x="6" y="5"/>
                    <a:pt x="6" y="3"/>
                  </a:cubicBezTo>
                  <a:cubicBezTo>
                    <a:pt x="6" y="1"/>
                    <a:pt x="4"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090" name="Freeform 3684"/>
            <p:cNvSpPr>
              <a:spLocks/>
            </p:cNvSpPr>
            <p:nvPr userDrawn="1"/>
          </p:nvSpPr>
          <p:spPr bwMode="auto">
            <a:xfrm>
              <a:off x="4288" y="2762"/>
              <a:ext cx="18" cy="18"/>
            </a:xfrm>
            <a:custGeom>
              <a:avLst/>
              <a:gdLst>
                <a:gd name="T0" fmla="*/ 20 w 9"/>
                <a:gd name="T1" fmla="*/ 0 h 9"/>
                <a:gd name="T2" fmla="*/ 0 w 9"/>
                <a:gd name="T3" fmla="*/ 16 h 9"/>
                <a:gd name="T4" fmla="*/ 20 w 9"/>
                <a:gd name="T5" fmla="*/ 36 h 9"/>
                <a:gd name="T6" fmla="*/ 20 w 9"/>
                <a:gd name="T7" fmla="*/ 36 h 9"/>
                <a:gd name="T8" fmla="*/ 36 w 9"/>
                <a:gd name="T9" fmla="*/ 16 h 9"/>
                <a:gd name="T10" fmla="*/ 20 w 9"/>
                <a:gd name="T11" fmla="*/ 0 h 9"/>
                <a:gd name="T12" fmla="*/ 20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5" y="0"/>
                  </a:moveTo>
                  <a:cubicBezTo>
                    <a:pt x="2" y="0"/>
                    <a:pt x="0" y="2"/>
                    <a:pt x="0" y="4"/>
                  </a:cubicBezTo>
                  <a:cubicBezTo>
                    <a:pt x="0" y="7"/>
                    <a:pt x="2" y="9"/>
                    <a:pt x="5" y="9"/>
                  </a:cubicBezTo>
                  <a:cubicBezTo>
                    <a:pt x="5" y="9"/>
                    <a:pt x="5" y="9"/>
                    <a:pt x="5" y="9"/>
                  </a:cubicBezTo>
                  <a:cubicBezTo>
                    <a:pt x="7" y="9"/>
                    <a:pt x="9" y="7"/>
                    <a:pt x="9" y="4"/>
                  </a:cubicBezTo>
                  <a:cubicBezTo>
                    <a:pt x="9" y="2"/>
                    <a:pt x="7"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091" name="Freeform 3685"/>
            <p:cNvSpPr>
              <a:spLocks/>
            </p:cNvSpPr>
            <p:nvPr userDrawn="1"/>
          </p:nvSpPr>
          <p:spPr bwMode="auto">
            <a:xfrm>
              <a:off x="4368" y="2842"/>
              <a:ext cx="30" cy="30"/>
            </a:xfrm>
            <a:custGeom>
              <a:avLst/>
              <a:gdLst>
                <a:gd name="T0" fmla="*/ 32 w 15"/>
                <a:gd name="T1" fmla="*/ 0 h 15"/>
                <a:gd name="T2" fmla="*/ 0 w 15"/>
                <a:gd name="T3" fmla="*/ 28 h 15"/>
                <a:gd name="T4" fmla="*/ 28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7"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092" name="Freeform 3686"/>
            <p:cNvSpPr>
              <a:spLocks/>
            </p:cNvSpPr>
            <p:nvPr userDrawn="1"/>
          </p:nvSpPr>
          <p:spPr bwMode="auto">
            <a:xfrm>
              <a:off x="4460" y="2934"/>
              <a:ext cx="38" cy="40"/>
            </a:xfrm>
            <a:custGeom>
              <a:avLst/>
              <a:gdLst>
                <a:gd name="T0" fmla="*/ 40 w 19"/>
                <a:gd name="T1" fmla="*/ 0 h 20"/>
                <a:gd name="T2" fmla="*/ 0 w 19"/>
                <a:gd name="T3" fmla="*/ 40 h 20"/>
                <a:gd name="T4" fmla="*/ 40 w 19"/>
                <a:gd name="T5" fmla="*/ 80 h 20"/>
                <a:gd name="T6" fmla="*/ 40 w 19"/>
                <a:gd name="T7" fmla="*/ 80 h 20"/>
                <a:gd name="T8" fmla="*/ 76 w 19"/>
                <a:gd name="T9" fmla="*/ 40 h 20"/>
                <a:gd name="T10" fmla="*/ 40 w 19"/>
                <a:gd name="T11" fmla="*/ 0 h 20"/>
                <a:gd name="T12" fmla="*/ 4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0" y="0"/>
                  </a:moveTo>
                  <a:cubicBezTo>
                    <a:pt x="4" y="0"/>
                    <a:pt x="0" y="5"/>
                    <a:pt x="0" y="10"/>
                  </a:cubicBezTo>
                  <a:cubicBezTo>
                    <a:pt x="0" y="15"/>
                    <a:pt x="4" y="20"/>
                    <a:pt x="10" y="20"/>
                  </a:cubicBezTo>
                  <a:cubicBezTo>
                    <a:pt x="10" y="20"/>
                    <a:pt x="10" y="20"/>
                    <a:pt x="10" y="20"/>
                  </a:cubicBezTo>
                  <a:cubicBezTo>
                    <a:pt x="15" y="20"/>
                    <a:pt x="19" y="15"/>
                    <a:pt x="19" y="10"/>
                  </a:cubicBezTo>
                  <a:cubicBezTo>
                    <a:pt x="19"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093" name="Freeform 3687"/>
            <p:cNvSpPr>
              <a:spLocks/>
            </p:cNvSpPr>
            <p:nvPr userDrawn="1"/>
          </p:nvSpPr>
          <p:spPr bwMode="auto">
            <a:xfrm>
              <a:off x="4540" y="3016"/>
              <a:ext cx="50" cy="48"/>
            </a:xfrm>
            <a:custGeom>
              <a:avLst/>
              <a:gdLst>
                <a:gd name="T0" fmla="*/ 52 w 25"/>
                <a:gd name="T1" fmla="*/ 0 h 24"/>
                <a:gd name="T2" fmla="*/ 0 w 25"/>
                <a:gd name="T3" fmla="*/ 48 h 24"/>
                <a:gd name="T4" fmla="*/ 52 w 25"/>
                <a:gd name="T5" fmla="*/ 96 h 24"/>
                <a:gd name="T6" fmla="*/ 52 w 25"/>
                <a:gd name="T7" fmla="*/ 96 h 24"/>
                <a:gd name="T8" fmla="*/ 100 w 25"/>
                <a:gd name="T9" fmla="*/ 48 h 24"/>
                <a:gd name="T10" fmla="*/ 52 w 25"/>
                <a:gd name="T11" fmla="*/ 0 h 24"/>
                <a:gd name="T12" fmla="*/ 52 w 2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4">
                  <a:moveTo>
                    <a:pt x="13" y="0"/>
                  </a:moveTo>
                  <a:cubicBezTo>
                    <a:pt x="6" y="0"/>
                    <a:pt x="0" y="5"/>
                    <a:pt x="0" y="12"/>
                  </a:cubicBezTo>
                  <a:cubicBezTo>
                    <a:pt x="0" y="19"/>
                    <a:pt x="6" y="24"/>
                    <a:pt x="13" y="24"/>
                  </a:cubicBezTo>
                  <a:cubicBezTo>
                    <a:pt x="13" y="24"/>
                    <a:pt x="13" y="24"/>
                    <a:pt x="13" y="24"/>
                  </a:cubicBezTo>
                  <a:cubicBezTo>
                    <a:pt x="20" y="24"/>
                    <a:pt x="25" y="19"/>
                    <a:pt x="25" y="12"/>
                  </a:cubicBezTo>
                  <a:cubicBezTo>
                    <a:pt x="25" y="5"/>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094" name="Freeform 3688"/>
            <p:cNvSpPr>
              <a:spLocks/>
            </p:cNvSpPr>
            <p:nvPr userDrawn="1"/>
          </p:nvSpPr>
          <p:spPr bwMode="auto">
            <a:xfrm>
              <a:off x="4630" y="3106"/>
              <a:ext cx="62" cy="62"/>
            </a:xfrm>
            <a:custGeom>
              <a:avLst/>
              <a:gdLst>
                <a:gd name="T0" fmla="*/ 64 w 31"/>
                <a:gd name="T1" fmla="*/ 0 h 31"/>
                <a:gd name="T2" fmla="*/ 0 w 31"/>
                <a:gd name="T3" fmla="*/ 64 h 31"/>
                <a:gd name="T4" fmla="*/ 64 w 31"/>
                <a:gd name="T5" fmla="*/ 124 h 31"/>
                <a:gd name="T6" fmla="*/ 64 w 31"/>
                <a:gd name="T7" fmla="*/ 124 h 31"/>
                <a:gd name="T8" fmla="*/ 124 w 31"/>
                <a:gd name="T9" fmla="*/ 64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6"/>
                  </a:cubicBezTo>
                  <a:cubicBezTo>
                    <a:pt x="0" y="24"/>
                    <a:pt x="7" y="31"/>
                    <a:pt x="16" y="31"/>
                  </a:cubicBezTo>
                  <a:cubicBezTo>
                    <a:pt x="16" y="31"/>
                    <a:pt x="16" y="31"/>
                    <a:pt x="16" y="31"/>
                  </a:cubicBezTo>
                  <a:cubicBezTo>
                    <a:pt x="24" y="31"/>
                    <a:pt x="31" y="24"/>
                    <a:pt x="31" y="16"/>
                  </a:cubicBezTo>
                  <a:cubicBezTo>
                    <a:pt x="31" y="7"/>
                    <a:pt x="25" y="0"/>
                    <a:pt x="16" y="0"/>
                  </a:cubicBezTo>
                  <a:cubicBezTo>
                    <a:pt x="16" y="0"/>
                    <a:pt x="16" y="0"/>
                    <a:pt x="16" y="0"/>
                  </a:cubicBezTo>
                </a:path>
              </a:pathLst>
            </a:custGeom>
            <a:solidFill>
              <a:srgbClr val="E8E8E8"/>
            </a:solidFill>
            <a:ln w="9525">
              <a:solidFill>
                <a:srgbClr val="E8E8E8"/>
              </a:solidFill>
              <a:round/>
              <a:headEnd/>
              <a:tailEnd/>
            </a:ln>
          </p:spPr>
          <p:txBody>
            <a:bodyPr/>
            <a:lstStyle/>
            <a:p>
              <a:endParaRPr lang="en-GB" dirty="0"/>
            </a:p>
          </p:txBody>
        </p:sp>
        <p:sp>
          <p:nvSpPr>
            <p:cNvPr id="1095" name="Freeform 3689"/>
            <p:cNvSpPr>
              <a:spLocks/>
            </p:cNvSpPr>
            <p:nvPr userDrawn="1"/>
          </p:nvSpPr>
          <p:spPr bwMode="auto">
            <a:xfrm>
              <a:off x="4710" y="3186"/>
              <a:ext cx="74" cy="75"/>
            </a:xfrm>
            <a:custGeom>
              <a:avLst/>
              <a:gdLst>
                <a:gd name="T0" fmla="*/ 76 w 37"/>
                <a:gd name="T1" fmla="*/ 0 h 37"/>
                <a:gd name="T2" fmla="*/ 0 w 37"/>
                <a:gd name="T3" fmla="*/ 79 h 37"/>
                <a:gd name="T4" fmla="*/ 76 w 37"/>
                <a:gd name="T5" fmla="*/ 152 h 37"/>
                <a:gd name="T6" fmla="*/ 76 w 37"/>
                <a:gd name="T7" fmla="*/ 152 h 37"/>
                <a:gd name="T8" fmla="*/ 148 w 37"/>
                <a:gd name="T9" fmla="*/ 79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9" y="0"/>
                    <a:pt x="1" y="8"/>
                    <a:pt x="0" y="19"/>
                  </a:cubicBezTo>
                  <a:cubicBezTo>
                    <a:pt x="0" y="29"/>
                    <a:pt x="8" y="37"/>
                    <a:pt x="19" y="37"/>
                  </a:cubicBezTo>
                  <a:cubicBezTo>
                    <a:pt x="19" y="37"/>
                    <a:pt x="19" y="37"/>
                    <a:pt x="19" y="37"/>
                  </a:cubicBezTo>
                  <a:cubicBezTo>
                    <a:pt x="29" y="37"/>
                    <a:pt x="37" y="29"/>
                    <a:pt x="37" y="19"/>
                  </a:cubicBezTo>
                  <a:cubicBezTo>
                    <a:pt x="37"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096" name="Freeform 3690"/>
            <p:cNvSpPr>
              <a:spLocks/>
            </p:cNvSpPr>
            <p:nvPr userDrawn="1"/>
          </p:nvSpPr>
          <p:spPr bwMode="auto">
            <a:xfrm>
              <a:off x="4800" y="3279"/>
              <a:ext cx="88" cy="86"/>
            </a:xfrm>
            <a:custGeom>
              <a:avLst/>
              <a:gdLst>
                <a:gd name="T0" fmla="*/ 88 w 44"/>
                <a:gd name="T1" fmla="*/ 0 h 43"/>
                <a:gd name="T2" fmla="*/ 0 w 44"/>
                <a:gd name="T3" fmla="*/ 84 h 43"/>
                <a:gd name="T4" fmla="*/ 88 w 44"/>
                <a:gd name="T5" fmla="*/ 172 h 43"/>
                <a:gd name="T6" fmla="*/ 88 w 44"/>
                <a:gd name="T7" fmla="*/ 172 h 43"/>
                <a:gd name="T8" fmla="*/ 172 w 44"/>
                <a:gd name="T9" fmla="*/ 84 h 43"/>
                <a:gd name="T10" fmla="*/ 88 w 44"/>
                <a:gd name="T11" fmla="*/ 0 h 43"/>
                <a:gd name="T12" fmla="*/ 88 w 4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3">
                  <a:moveTo>
                    <a:pt x="22" y="0"/>
                  </a:moveTo>
                  <a:cubicBezTo>
                    <a:pt x="10" y="0"/>
                    <a:pt x="1" y="9"/>
                    <a:pt x="0" y="21"/>
                  </a:cubicBezTo>
                  <a:cubicBezTo>
                    <a:pt x="0" y="33"/>
                    <a:pt x="10" y="43"/>
                    <a:pt x="22" y="43"/>
                  </a:cubicBezTo>
                  <a:cubicBezTo>
                    <a:pt x="22" y="43"/>
                    <a:pt x="22" y="43"/>
                    <a:pt x="22" y="43"/>
                  </a:cubicBezTo>
                  <a:cubicBezTo>
                    <a:pt x="34" y="43"/>
                    <a:pt x="43" y="33"/>
                    <a:pt x="43" y="21"/>
                  </a:cubicBezTo>
                  <a:cubicBezTo>
                    <a:pt x="44" y="9"/>
                    <a:pt x="34"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097" name="Freeform 3691"/>
            <p:cNvSpPr>
              <a:spLocks/>
            </p:cNvSpPr>
            <p:nvPr userDrawn="1"/>
          </p:nvSpPr>
          <p:spPr bwMode="auto">
            <a:xfrm>
              <a:off x="4882" y="3359"/>
              <a:ext cx="96" cy="96"/>
            </a:xfrm>
            <a:custGeom>
              <a:avLst/>
              <a:gdLst>
                <a:gd name="T0" fmla="*/ 96 w 48"/>
                <a:gd name="T1" fmla="*/ 0 h 48"/>
                <a:gd name="T2" fmla="*/ 0 w 48"/>
                <a:gd name="T3" fmla="*/ 96 h 48"/>
                <a:gd name="T4" fmla="*/ 96 w 48"/>
                <a:gd name="T5" fmla="*/ 192 h 48"/>
                <a:gd name="T6" fmla="*/ 96 w 48"/>
                <a:gd name="T7" fmla="*/ 192 h 48"/>
                <a:gd name="T8" fmla="*/ 192 w 48"/>
                <a:gd name="T9" fmla="*/ 96 h 48"/>
                <a:gd name="T10" fmla="*/ 96 w 48"/>
                <a:gd name="T11" fmla="*/ 0 h 48"/>
                <a:gd name="T12" fmla="*/ 96 w 48"/>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48">
                  <a:moveTo>
                    <a:pt x="24" y="0"/>
                  </a:moveTo>
                  <a:cubicBezTo>
                    <a:pt x="10" y="0"/>
                    <a:pt x="0" y="11"/>
                    <a:pt x="0" y="24"/>
                  </a:cubicBezTo>
                  <a:cubicBezTo>
                    <a:pt x="0" y="38"/>
                    <a:pt x="10" y="48"/>
                    <a:pt x="24" y="48"/>
                  </a:cubicBezTo>
                  <a:cubicBezTo>
                    <a:pt x="24" y="48"/>
                    <a:pt x="24" y="48"/>
                    <a:pt x="24" y="48"/>
                  </a:cubicBezTo>
                  <a:cubicBezTo>
                    <a:pt x="37" y="48"/>
                    <a:pt x="48" y="38"/>
                    <a:pt x="48" y="24"/>
                  </a:cubicBezTo>
                  <a:cubicBezTo>
                    <a:pt x="48" y="11"/>
                    <a:pt x="37" y="0"/>
                    <a:pt x="24" y="0"/>
                  </a:cubicBezTo>
                  <a:cubicBezTo>
                    <a:pt x="24" y="0"/>
                    <a:pt x="24" y="0"/>
                    <a:pt x="24" y="0"/>
                  </a:cubicBezTo>
                </a:path>
              </a:pathLst>
            </a:custGeom>
            <a:solidFill>
              <a:srgbClr val="E8E8E8"/>
            </a:solidFill>
            <a:ln w="9525">
              <a:solidFill>
                <a:srgbClr val="E8E8E8"/>
              </a:solidFill>
              <a:round/>
              <a:headEnd/>
              <a:tailEnd/>
            </a:ln>
          </p:spPr>
          <p:txBody>
            <a:bodyPr/>
            <a:lstStyle/>
            <a:p>
              <a:endParaRPr lang="en-GB" dirty="0"/>
            </a:p>
          </p:txBody>
        </p:sp>
        <p:sp>
          <p:nvSpPr>
            <p:cNvPr id="1098" name="Freeform 3692"/>
            <p:cNvSpPr>
              <a:spLocks/>
            </p:cNvSpPr>
            <p:nvPr userDrawn="1"/>
          </p:nvSpPr>
          <p:spPr bwMode="auto">
            <a:xfrm>
              <a:off x="4970" y="3449"/>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2"/>
                    <a:pt x="0" y="28"/>
                  </a:cubicBezTo>
                  <a:cubicBezTo>
                    <a:pt x="0" y="43"/>
                    <a:pt x="12" y="56"/>
                    <a:pt x="28" y="56"/>
                  </a:cubicBezTo>
                  <a:cubicBezTo>
                    <a:pt x="28" y="56"/>
                    <a:pt x="28" y="56"/>
                    <a:pt x="28" y="56"/>
                  </a:cubicBezTo>
                  <a:cubicBezTo>
                    <a:pt x="44" y="56"/>
                    <a:pt x="56" y="43"/>
                    <a:pt x="56" y="28"/>
                  </a:cubicBezTo>
                  <a:cubicBezTo>
                    <a:pt x="56" y="12"/>
                    <a:pt x="44"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099" name="Freeform 3693"/>
            <p:cNvSpPr>
              <a:spLocks/>
            </p:cNvSpPr>
            <p:nvPr userDrawn="1"/>
          </p:nvSpPr>
          <p:spPr bwMode="auto">
            <a:xfrm>
              <a:off x="5050" y="3529"/>
              <a:ext cx="124" cy="60"/>
            </a:xfrm>
            <a:custGeom>
              <a:avLst/>
              <a:gdLst>
                <a:gd name="T0" fmla="*/ 124 w 62"/>
                <a:gd name="T1" fmla="*/ 0 h 30"/>
                <a:gd name="T2" fmla="*/ 0 w 62"/>
                <a:gd name="T3" fmla="*/ 120 h 30"/>
                <a:gd name="T4" fmla="*/ 248 w 62"/>
                <a:gd name="T5" fmla="*/ 120 h 30"/>
                <a:gd name="T6" fmla="*/ 124 w 62"/>
                <a:gd name="T7" fmla="*/ 0 h 30"/>
                <a:gd name="T8" fmla="*/ 124 w 62"/>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0">
                  <a:moveTo>
                    <a:pt x="31" y="0"/>
                  </a:moveTo>
                  <a:cubicBezTo>
                    <a:pt x="15" y="0"/>
                    <a:pt x="1" y="14"/>
                    <a:pt x="0" y="30"/>
                  </a:cubicBezTo>
                  <a:cubicBezTo>
                    <a:pt x="62" y="30"/>
                    <a:pt x="62" y="30"/>
                    <a:pt x="62" y="30"/>
                  </a:cubicBezTo>
                  <a:cubicBezTo>
                    <a:pt x="61" y="14"/>
                    <a:pt x="47" y="0"/>
                    <a:pt x="31" y="0"/>
                  </a:cubicBezTo>
                  <a:cubicBezTo>
                    <a:pt x="31" y="0"/>
                    <a:pt x="31" y="0"/>
                    <a:pt x="31" y="0"/>
                  </a:cubicBezTo>
                </a:path>
              </a:pathLst>
            </a:custGeom>
            <a:solidFill>
              <a:srgbClr val="E8E8E8"/>
            </a:solidFill>
            <a:ln w="9525">
              <a:solidFill>
                <a:srgbClr val="E8E8E8"/>
              </a:solidFill>
              <a:round/>
              <a:headEnd/>
              <a:tailEnd/>
            </a:ln>
          </p:spPr>
          <p:txBody>
            <a:bodyPr/>
            <a:lstStyle/>
            <a:p>
              <a:endParaRPr lang="en-GB" dirty="0"/>
            </a:p>
          </p:txBody>
        </p:sp>
        <p:sp>
          <p:nvSpPr>
            <p:cNvPr id="1100" name="Freeform 3694"/>
            <p:cNvSpPr>
              <a:spLocks/>
            </p:cNvSpPr>
            <p:nvPr userDrawn="1"/>
          </p:nvSpPr>
          <p:spPr bwMode="auto">
            <a:xfrm>
              <a:off x="4026" y="2670"/>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path>
              </a:pathLst>
            </a:custGeom>
            <a:solidFill>
              <a:srgbClr val="E8E8E8"/>
            </a:solidFill>
            <a:ln w="9525">
              <a:solidFill>
                <a:srgbClr val="E8E8E8"/>
              </a:solidFill>
              <a:round/>
              <a:headEnd/>
              <a:tailEnd/>
            </a:ln>
          </p:spPr>
          <p:txBody>
            <a:bodyPr/>
            <a:lstStyle/>
            <a:p>
              <a:endParaRPr lang="en-GB" dirty="0"/>
            </a:p>
          </p:txBody>
        </p:sp>
        <p:sp>
          <p:nvSpPr>
            <p:cNvPr id="1101" name="Oval 3695"/>
            <p:cNvSpPr>
              <a:spLocks noChangeArrowheads="1"/>
            </p:cNvSpPr>
            <p:nvPr userDrawn="1"/>
          </p:nvSpPr>
          <p:spPr bwMode="auto">
            <a:xfrm>
              <a:off x="4108" y="2764"/>
              <a:ext cx="14" cy="12"/>
            </a:xfrm>
            <a:prstGeom prst="ellipse">
              <a:avLst/>
            </a:prstGeom>
            <a:solidFill>
              <a:srgbClr val="E8E8E8"/>
            </a:solidFill>
            <a:ln w="9525">
              <a:solidFill>
                <a:srgbClr val="E8E8E8"/>
              </a:solidFill>
              <a:round/>
              <a:headEnd/>
              <a:tailEnd/>
            </a:ln>
          </p:spPr>
          <p:txBody>
            <a:bodyPr/>
            <a:lstStyle/>
            <a:p>
              <a:endParaRPr lang="en-GB" dirty="0"/>
            </a:p>
          </p:txBody>
        </p:sp>
        <p:sp>
          <p:nvSpPr>
            <p:cNvPr id="1102" name="Freeform 3696"/>
            <p:cNvSpPr>
              <a:spLocks/>
            </p:cNvSpPr>
            <p:nvPr userDrawn="1"/>
          </p:nvSpPr>
          <p:spPr bwMode="auto">
            <a:xfrm>
              <a:off x="4202" y="2846"/>
              <a:ext cx="18" cy="20"/>
            </a:xfrm>
            <a:custGeom>
              <a:avLst/>
              <a:gdLst>
                <a:gd name="T0" fmla="*/ 20 w 9"/>
                <a:gd name="T1" fmla="*/ 0 h 10"/>
                <a:gd name="T2" fmla="*/ 0 w 9"/>
                <a:gd name="T3" fmla="*/ 20 h 10"/>
                <a:gd name="T4" fmla="*/ 20 w 9"/>
                <a:gd name="T5" fmla="*/ 40 h 10"/>
                <a:gd name="T6" fmla="*/ 20 w 9"/>
                <a:gd name="T7" fmla="*/ 40 h 10"/>
                <a:gd name="T8" fmla="*/ 36 w 9"/>
                <a:gd name="T9" fmla="*/ 20 h 10"/>
                <a:gd name="T10" fmla="*/ 20 w 9"/>
                <a:gd name="T11" fmla="*/ 0 h 10"/>
                <a:gd name="T12" fmla="*/ 20 w 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5" y="0"/>
                  </a:moveTo>
                  <a:cubicBezTo>
                    <a:pt x="2" y="0"/>
                    <a:pt x="0" y="3"/>
                    <a:pt x="0" y="5"/>
                  </a:cubicBezTo>
                  <a:cubicBezTo>
                    <a:pt x="0" y="8"/>
                    <a:pt x="2" y="10"/>
                    <a:pt x="5" y="10"/>
                  </a:cubicBezTo>
                  <a:cubicBezTo>
                    <a:pt x="5" y="10"/>
                    <a:pt x="5" y="10"/>
                    <a:pt x="5" y="10"/>
                  </a:cubicBezTo>
                  <a:cubicBezTo>
                    <a:pt x="7" y="10"/>
                    <a:pt x="9" y="8"/>
                    <a:pt x="9" y="5"/>
                  </a:cubicBezTo>
                  <a:cubicBezTo>
                    <a:pt x="9" y="3"/>
                    <a:pt x="7"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03" name="Freeform 3697"/>
            <p:cNvSpPr>
              <a:spLocks/>
            </p:cNvSpPr>
            <p:nvPr userDrawn="1"/>
          </p:nvSpPr>
          <p:spPr bwMode="auto">
            <a:xfrm>
              <a:off x="4282" y="2938"/>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8"/>
                  </a:cubicBezTo>
                  <a:cubicBezTo>
                    <a:pt x="0" y="12"/>
                    <a:pt x="3" y="15"/>
                    <a:pt x="7" y="15"/>
                  </a:cubicBezTo>
                  <a:cubicBezTo>
                    <a:pt x="7" y="15"/>
                    <a:pt x="7" y="15"/>
                    <a:pt x="7" y="15"/>
                  </a:cubicBezTo>
                  <a:cubicBezTo>
                    <a:pt x="12" y="15"/>
                    <a:pt x="15" y="12"/>
                    <a:pt x="15" y="8"/>
                  </a:cubicBezTo>
                  <a:cubicBezTo>
                    <a:pt x="15" y="3"/>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04" name="Freeform 3698"/>
            <p:cNvSpPr>
              <a:spLocks/>
            </p:cNvSpPr>
            <p:nvPr userDrawn="1"/>
          </p:nvSpPr>
          <p:spPr bwMode="auto">
            <a:xfrm>
              <a:off x="4364" y="3020"/>
              <a:ext cx="38" cy="40"/>
            </a:xfrm>
            <a:custGeom>
              <a:avLst/>
              <a:gdLst>
                <a:gd name="T0" fmla="*/ 36 w 19"/>
                <a:gd name="T1" fmla="*/ 0 h 20"/>
                <a:gd name="T2" fmla="*/ 0 w 19"/>
                <a:gd name="T3" fmla="*/ 40 h 20"/>
                <a:gd name="T4" fmla="*/ 36 w 19"/>
                <a:gd name="T5" fmla="*/ 80 h 20"/>
                <a:gd name="T6" fmla="*/ 36 w 19"/>
                <a:gd name="T7" fmla="*/ 80 h 20"/>
                <a:gd name="T8" fmla="*/ 76 w 19"/>
                <a:gd name="T9" fmla="*/ 40 h 20"/>
                <a:gd name="T10" fmla="*/ 36 w 19"/>
                <a:gd name="T11" fmla="*/ 0 h 20"/>
                <a:gd name="T12" fmla="*/ 36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9" y="0"/>
                  </a:moveTo>
                  <a:cubicBezTo>
                    <a:pt x="4" y="0"/>
                    <a:pt x="0" y="4"/>
                    <a:pt x="0" y="10"/>
                  </a:cubicBezTo>
                  <a:cubicBezTo>
                    <a:pt x="0" y="15"/>
                    <a:pt x="4" y="20"/>
                    <a:pt x="9" y="20"/>
                  </a:cubicBezTo>
                  <a:cubicBezTo>
                    <a:pt x="9" y="20"/>
                    <a:pt x="9" y="20"/>
                    <a:pt x="9" y="20"/>
                  </a:cubicBezTo>
                  <a:cubicBezTo>
                    <a:pt x="15" y="20"/>
                    <a:pt x="19" y="15"/>
                    <a:pt x="19" y="10"/>
                  </a:cubicBezTo>
                  <a:cubicBezTo>
                    <a:pt x="19" y="4"/>
                    <a:pt x="15" y="0"/>
                    <a:pt x="9" y="0"/>
                  </a:cubicBezTo>
                  <a:cubicBezTo>
                    <a:pt x="9" y="0"/>
                    <a:pt x="9" y="0"/>
                    <a:pt x="9" y="0"/>
                  </a:cubicBezTo>
                </a:path>
              </a:pathLst>
            </a:custGeom>
            <a:solidFill>
              <a:srgbClr val="E8E8E8"/>
            </a:solidFill>
            <a:ln w="9525">
              <a:solidFill>
                <a:srgbClr val="E8E8E8"/>
              </a:solidFill>
              <a:round/>
              <a:headEnd/>
              <a:tailEnd/>
            </a:ln>
          </p:spPr>
          <p:txBody>
            <a:bodyPr/>
            <a:lstStyle/>
            <a:p>
              <a:endParaRPr lang="en-GB" dirty="0"/>
            </a:p>
          </p:txBody>
        </p:sp>
        <p:sp>
          <p:nvSpPr>
            <p:cNvPr id="1105" name="Freeform 3699"/>
            <p:cNvSpPr>
              <a:spLocks/>
            </p:cNvSpPr>
            <p:nvPr userDrawn="1"/>
          </p:nvSpPr>
          <p:spPr bwMode="auto">
            <a:xfrm>
              <a:off x="4454" y="3112"/>
              <a:ext cx="50" cy="50"/>
            </a:xfrm>
            <a:custGeom>
              <a:avLst/>
              <a:gdLst>
                <a:gd name="T0" fmla="*/ 52 w 25"/>
                <a:gd name="T1" fmla="*/ 0 h 25"/>
                <a:gd name="T2" fmla="*/ 0 w 25"/>
                <a:gd name="T3" fmla="*/ 48 h 25"/>
                <a:gd name="T4" fmla="*/ 48 w 25"/>
                <a:gd name="T5" fmla="*/ 100 h 25"/>
                <a:gd name="T6" fmla="*/ 52 w 25"/>
                <a:gd name="T7" fmla="*/ 100 h 25"/>
                <a:gd name="T8" fmla="*/ 100 w 25"/>
                <a:gd name="T9" fmla="*/ 48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2" y="25"/>
                  </a:cubicBezTo>
                  <a:cubicBezTo>
                    <a:pt x="12" y="25"/>
                    <a:pt x="13" y="25"/>
                    <a:pt x="13" y="25"/>
                  </a:cubicBezTo>
                  <a:cubicBezTo>
                    <a:pt x="19" y="25"/>
                    <a:pt x="25" y="19"/>
                    <a:pt x="25" y="12"/>
                  </a:cubicBezTo>
                  <a:cubicBezTo>
                    <a:pt x="25" y="5"/>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106" name="Freeform 3700"/>
            <p:cNvSpPr>
              <a:spLocks/>
            </p:cNvSpPr>
            <p:nvPr userDrawn="1"/>
          </p:nvSpPr>
          <p:spPr bwMode="auto">
            <a:xfrm>
              <a:off x="4534" y="3192"/>
              <a:ext cx="60" cy="61"/>
            </a:xfrm>
            <a:custGeom>
              <a:avLst/>
              <a:gdLst>
                <a:gd name="T0" fmla="*/ 60 w 30"/>
                <a:gd name="T1" fmla="*/ 0 h 30"/>
                <a:gd name="T2" fmla="*/ 0 w 30"/>
                <a:gd name="T3" fmla="*/ 63 h 30"/>
                <a:gd name="T4" fmla="*/ 60 w 30"/>
                <a:gd name="T5" fmla="*/ 124 h 30"/>
                <a:gd name="T6" fmla="*/ 60 w 30"/>
                <a:gd name="T7" fmla="*/ 124 h 30"/>
                <a:gd name="T8" fmla="*/ 120 w 30"/>
                <a:gd name="T9" fmla="*/ 63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4"/>
                    <a:pt x="30" y="15"/>
                  </a:cubicBezTo>
                  <a:cubicBezTo>
                    <a:pt x="30" y="7"/>
                    <a:pt x="23"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07" name="Freeform 3701"/>
            <p:cNvSpPr>
              <a:spLocks/>
            </p:cNvSpPr>
            <p:nvPr userDrawn="1"/>
          </p:nvSpPr>
          <p:spPr bwMode="auto">
            <a:xfrm>
              <a:off x="4624" y="3285"/>
              <a:ext cx="74" cy="72"/>
            </a:xfrm>
            <a:custGeom>
              <a:avLst/>
              <a:gdLst>
                <a:gd name="T0" fmla="*/ 76 w 37"/>
                <a:gd name="T1" fmla="*/ 0 h 36"/>
                <a:gd name="T2" fmla="*/ 0 w 37"/>
                <a:gd name="T3" fmla="*/ 72 h 36"/>
                <a:gd name="T4" fmla="*/ 76 w 37"/>
                <a:gd name="T5" fmla="*/ 144 h 36"/>
                <a:gd name="T6" fmla="*/ 76 w 37"/>
                <a:gd name="T7" fmla="*/ 144 h 36"/>
                <a:gd name="T8" fmla="*/ 148 w 37"/>
                <a:gd name="T9" fmla="*/ 72 h 36"/>
                <a:gd name="T10" fmla="*/ 76 w 37"/>
                <a:gd name="T11" fmla="*/ 0 h 36"/>
                <a:gd name="T12" fmla="*/ 76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9" y="0"/>
                  </a:moveTo>
                  <a:cubicBezTo>
                    <a:pt x="8" y="0"/>
                    <a:pt x="0" y="8"/>
                    <a:pt x="0" y="18"/>
                  </a:cubicBezTo>
                  <a:cubicBezTo>
                    <a:pt x="0" y="28"/>
                    <a:pt x="8" y="36"/>
                    <a:pt x="19" y="36"/>
                  </a:cubicBezTo>
                  <a:cubicBezTo>
                    <a:pt x="19" y="36"/>
                    <a:pt x="19" y="36"/>
                    <a:pt x="19" y="36"/>
                  </a:cubicBezTo>
                  <a:cubicBezTo>
                    <a:pt x="29" y="36"/>
                    <a:pt x="37" y="28"/>
                    <a:pt x="37" y="18"/>
                  </a:cubicBezTo>
                  <a:cubicBezTo>
                    <a:pt x="37" y="8"/>
                    <a:pt x="29" y="0"/>
                    <a:pt x="19" y="0"/>
                  </a:cubicBezTo>
                  <a:cubicBezTo>
                    <a:pt x="19" y="0"/>
                    <a:pt x="19" y="0"/>
                    <a:pt x="19" y="0"/>
                  </a:cubicBezTo>
                </a:path>
              </a:pathLst>
            </a:custGeom>
            <a:solidFill>
              <a:srgbClr val="E8E8E8"/>
            </a:solidFill>
            <a:ln w="9525">
              <a:solidFill>
                <a:srgbClr val="E8E8E8"/>
              </a:solidFill>
              <a:round/>
              <a:headEnd/>
              <a:tailEnd/>
            </a:ln>
          </p:spPr>
          <p:txBody>
            <a:bodyPr/>
            <a:lstStyle/>
            <a:p>
              <a:endParaRPr lang="en-GB" dirty="0"/>
            </a:p>
          </p:txBody>
        </p:sp>
        <p:sp>
          <p:nvSpPr>
            <p:cNvPr id="1108" name="Freeform 3702"/>
            <p:cNvSpPr>
              <a:spLocks/>
            </p:cNvSpPr>
            <p:nvPr userDrawn="1"/>
          </p:nvSpPr>
          <p:spPr bwMode="auto">
            <a:xfrm>
              <a:off x="4704" y="3365"/>
              <a:ext cx="86" cy="84"/>
            </a:xfrm>
            <a:custGeom>
              <a:avLst/>
              <a:gdLst>
                <a:gd name="T0" fmla="*/ 88 w 43"/>
                <a:gd name="T1" fmla="*/ 0 h 42"/>
                <a:gd name="T2" fmla="*/ 0 w 43"/>
                <a:gd name="T3" fmla="*/ 84 h 42"/>
                <a:gd name="T4" fmla="*/ 84 w 43"/>
                <a:gd name="T5" fmla="*/ 168 h 42"/>
                <a:gd name="T6" fmla="*/ 88 w 43"/>
                <a:gd name="T7" fmla="*/ 168 h 42"/>
                <a:gd name="T8" fmla="*/ 172 w 43"/>
                <a:gd name="T9" fmla="*/ 84 h 42"/>
                <a:gd name="T10" fmla="*/ 88 w 43"/>
                <a:gd name="T11" fmla="*/ 0 h 42"/>
                <a:gd name="T12" fmla="*/ 88 w 43"/>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2">
                  <a:moveTo>
                    <a:pt x="22" y="0"/>
                  </a:moveTo>
                  <a:cubicBezTo>
                    <a:pt x="10" y="0"/>
                    <a:pt x="0" y="9"/>
                    <a:pt x="0" y="21"/>
                  </a:cubicBezTo>
                  <a:cubicBezTo>
                    <a:pt x="0" y="33"/>
                    <a:pt x="10" y="42"/>
                    <a:pt x="21" y="42"/>
                  </a:cubicBezTo>
                  <a:cubicBezTo>
                    <a:pt x="21" y="42"/>
                    <a:pt x="22" y="42"/>
                    <a:pt x="22" y="42"/>
                  </a:cubicBezTo>
                  <a:cubicBezTo>
                    <a:pt x="33" y="42"/>
                    <a:pt x="43" y="33"/>
                    <a:pt x="43" y="21"/>
                  </a:cubicBezTo>
                  <a:cubicBezTo>
                    <a:pt x="43" y="9"/>
                    <a:pt x="33"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109" name="Freeform 3703"/>
            <p:cNvSpPr>
              <a:spLocks/>
            </p:cNvSpPr>
            <p:nvPr userDrawn="1"/>
          </p:nvSpPr>
          <p:spPr bwMode="auto">
            <a:xfrm>
              <a:off x="4794" y="3455"/>
              <a:ext cx="100" cy="98"/>
            </a:xfrm>
            <a:custGeom>
              <a:avLst/>
              <a:gdLst>
                <a:gd name="T0" fmla="*/ 100 w 50"/>
                <a:gd name="T1" fmla="*/ 0 h 49"/>
                <a:gd name="T2" fmla="*/ 0 w 50"/>
                <a:gd name="T3" fmla="*/ 96 h 49"/>
                <a:gd name="T4" fmla="*/ 100 w 50"/>
                <a:gd name="T5" fmla="*/ 196 h 49"/>
                <a:gd name="T6" fmla="*/ 100 w 50"/>
                <a:gd name="T7" fmla="*/ 196 h 49"/>
                <a:gd name="T8" fmla="*/ 196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1" y="0"/>
                    <a:pt x="0" y="11"/>
                    <a:pt x="0" y="24"/>
                  </a:cubicBezTo>
                  <a:cubicBezTo>
                    <a:pt x="0" y="38"/>
                    <a:pt x="11" y="49"/>
                    <a:pt x="25" y="49"/>
                  </a:cubicBezTo>
                  <a:cubicBezTo>
                    <a:pt x="25" y="49"/>
                    <a:pt x="25" y="49"/>
                    <a:pt x="25" y="49"/>
                  </a:cubicBezTo>
                  <a:cubicBezTo>
                    <a:pt x="38" y="49"/>
                    <a:pt x="49" y="38"/>
                    <a:pt x="49" y="25"/>
                  </a:cubicBezTo>
                  <a:cubicBezTo>
                    <a:pt x="50" y="11"/>
                    <a:pt x="38" y="0"/>
                    <a:pt x="25" y="0"/>
                  </a:cubicBezTo>
                  <a:cubicBezTo>
                    <a:pt x="25" y="0"/>
                    <a:pt x="25" y="0"/>
                    <a:pt x="25" y="0"/>
                  </a:cubicBezTo>
                </a:path>
              </a:pathLst>
            </a:custGeom>
            <a:solidFill>
              <a:srgbClr val="E8E8E8"/>
            </a:solidFill>
            <a:ln w="9525">
              <a:solidFill>
                <a:srgbClr val="E8E8E8"/>
              </a:solidFill>
              <a:round/>
              <a:headEnd/>
              <a:tailEnd/>
            </a:ln>
          </p:spPr>
          <p:txBody>
            <a:bodyPr/>
            <a:lstStyle/>
            <a:p>
              <a:endParaRPr lang="en-GB" dirty="0"/>
            </a:p>
          </p:txBody>
        </p:sp>
        <p:sp>
          <p:nvSpPr>
            <p:cNvPr id="1110" name="Freeform 3704"/>
            <p:cNvSpPr>
              <a:spLocks/>
            </p:cNvSpPr>
            <p:nvPr userDrawn="1"/>
          </p:nvSpPr>
          <p:spPr bwMode="auto">
            <a:xfrm>
              <a:off x="4874" y="3535"/>
              <a:ext cx="110" cy="54"/>
            </a:xfrm>
            <a:custGeom>
              <a:avLst/>
              <a:gdLst>
                <a:gd name="T0" fmla="*/ 112 w 55"/>
                <a:gd name="T1" fmla="*/ 0 h 27"/>
                <a:gd name="T2" fmla="*/ 0 w 55"/>
                <a:gd name="T3" fmla="*/ 108 h 27"/>
                <a:gd name="T4" fmla="*/ 220 w 55"/>
                <a:gd name="T5" fmla="*/ 108 h 27"/>
                <a:gd name="T6" fmla="*/ 112 w 55"/>
                <a:gd name="T7" fmla="*/ 0 h 27"/>
                <a:gd name="T8" fmla="*/ 112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28" y="0"/>
                  </a:moveTo>
                  <a:cubicBezTo>
                    <a:pt x="13" y="0"/>
                    <a:pt x="1" y="12"/>
                    <a:pt x="0" y="27"/>
                  </a:cubicBezTo>
                  <a:cubicBezTo>
                    <a:pt x="55" y="27"/>
                    <a:pt x="55" y="27"/>
                    <a:pt x="55" y="27"/>
                  </a:cubicBezTo>
                  <a:cubicBezTo>
                    <a:pt x="55" y="12"/>
                    <a:pt x="42" y="0"/>
                    <a:pt x="28" y="0"/>
                  </a:cubicBezTo>
                  <a:cubicBezTo>
                    <a:pt x="28" y="0"/>
                    <a:pt x="28" y="0"/>
                    <a:pt x="28" y="0"/>
                  </a:cubicBezTo>
                </a:path>
              </a:pathLst>
            </a:custGeom>
            <a:solidFill>
              <a:srgbClr val="E8E8E8"/>
            </a:solidFill>
            <a:ln w="9525">
              <a:solidFill>
                <a:srgbClr val="E8E8E8"/>
              </a:solidFill>
              <a:round/>
              <a:headEnd/>
              <a:tailEnd/>
            </a:ln>
          </p:spPr>
          <p:txBody>
            <a:bodyPr/>
            <a:lstStyle/>
            <a:p>
              <a:endParaRPr lang="en-GB" dirty="0"/>
            </a:p>
          </p:txBody>
        </p:sp>
        <p:sp>
          <p:nvSpPr>
            <p:cNvPr id="1111" name="Freeform 3705"/>
            <p:cNvSpPr>
              <a:spLocks/>
            </p:cNvSpPr>
            <p:nvPr userDrawn="1"/>
          </p:nvSpPr>
          <p:spPr bwMode="auto">
            <a:xfrm>
              <a:off x="3928" y="2766"/>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E8E8E8"/>
            </a:solidFill>
            <a:ln w="9525">
              <a:solidFill>
                <a:srgbClr val="E8E8E8"/>
              </a:solidFill>
              <a:round/>
              <a:headEnd/>
              <a:tailEnd/>
            </a:ln>
          </p:spPr>
          <p:txBody>
            <a:bodyPr/>
            <a:lstStyle/>
            <a:p>
              <a:endParaRPr lang="en-GB" dirty="0"/>
            </a:p>
          </p:txBody>
        </p:sp>
        <p:sp>
          <p:nvSpPr>
            <p:cNvPr id="1112" name="Freeform 3706"/>
            <p:cNvSpPr>
              <a:spLocks/>
            </p:cNvSpPr>
            <p:nvPr userDrawn="1"/>
          </p:nvSpPr>
          <p:spPr bwMode="auto">
            <a:xfrm>
              <a:off x="4022" y="2850"/>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2" y="0"/>
                    <a:pt x="0" y="1"/>
                    <a:pt x="0" y="3"/>
                  </a:cubicBezTo>
                  <a:cubicBezTo>
                    <a:pt x="0" y="5"/>
                    <a:pt x="2" y="6"/>
                    <a:pt x="3" y="6"/>
                  </a:cubicBezTo>
                  <a:cubicBezTo>
                    <a:pt x="3" y="6"/>
                    <a:pt x="3" y="6"/>
                    <a:pt x="3" y="6"/>
                  </a:cubicBezTo>
                  <a:cubicBezTo>
                    <a:pt x="5" y="6"/>
                    <a:pt x="6" y="5"/>
                    <a:pt x="6" y="3"/>
                  </a:cubicBezTo>
                  <a:cubicBezTo>
                    <a:pt x="6" y="1"/>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13" name="Freeform 3707"/>
            <p:cNvSpPr>
              <a:spLocks/>
            </p:cNvSpPr>
            <p:nvPr userDrawn="1"/>
          </p:nvSpPr>
          <p:spPr bwMode="auto">
            <a:xfrm>
              <a:off x="4104" y="2944"/>
              <a:ext cx="20" cy="18"/>
            </a:xfrm>
            <a:custGeom>
              <a:avLst/>
              <a:gdLst>
                <a:gd name="T0" fmla="*/ 20 w 10"/>
                <a:gd name="T1" fmla="*/ 0 h 9"/>
                <a:gd name="T2" fmla="*/ 0 w 10"/>
                <a:gd name="T3" fmla="*/ 16 h 9"/>
                <a:gd name="T4" fmla="*/ 20 w 10"/>
                <a:gd name="T5" fmla="*/ 36 h 9"/>
                <a:gd name="T6" fmla="*/ 20 w 10"/>
                <a:gd name="T7" fmla="*/ 36 h 9"/>
                <a:gd name="T8" fmla="*/ 40 w 10"/>
                <a:gd name="T9" fmla="*/ 20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4"/>
                  </a:cubicBezTo>
                  <a:cubicBezTo>
                    <a:pt x="0" y="7"/>
                    <a:pt x="2" y="9"/>
                    <a:pt x="5" y="9"/>
                  </a:cubicBezTo>
                  <a:cubicBezTo>
                    <a:pt x="5" y="9"/>
                    <a:pt x="5" y="9"/>
                    <a:pt x="5" y="9"/>
                  </a:cubicBezTo>
                  <a:cubicBezTo>
                    <a:pt x="8" y="9"/>
                    <a:pt x="10" y="7"/>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14" name="Freeform 3708"/>
            <p:cNvSpPr>
              <a:spLocks/>
            </p:cNvSpPr>
            <p:nvPr userDrawn="1"/>
          </p:nvSpPr>
          <p:spPr bwMode="auto">
            <a:xfrm>
              <a:off x="4196" y="3024"/>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8"/>
                  </a:cubicBezTo>
                  <a:cubicBezTo>
                    <a:pt x="0" y="12"/>
                    <a:pt x="3" y="15"/>
                    <a:pt x="7" y="15"/>
                  </a:cubicBezTo>
                  <a:cubicBezTo>
                    <a:pt x="7" y="15"/>
                    <a:pt x="7" y="15"/>
                    <a:pt x="7" y="15"/>
                  </a:cubicBezTo>
                  <a:cubicBezTo>
                    <a:pt x="12" y="15"/>
                    <a:pt x="15" y="12"/>
                    <a:pt x="15" y="8"/>
                  </a:cubicBezTo>
                  <a:cubicBezTo>
                    <a:pt x="15" y="3"/>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15" name="Freeform 3709"/>
            <p:cNvSpPr>
              <a:spLocks/>
            </p:cNvSpPr>
            <p:nvPr userDrawn="1"/>
          </p:nvSpPr>
          <p:spPr bwMode="auto">
            <a:xfrm>
              <a:off x="4276" y="3116"/>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1" y="5"/>
                    <a:pt x="0" y="10"/>
                  </a:cubicBezTo>
                  <a:cubicBezTo>
                    <a:pt x="0" y="15"/>
                    <a:pt x="5" y="20"/>
                    <a:pt x="10" y="20"/>
                  </a:cubicBezTo>
                  <a:cubicBezTo>
                    <a:pt x="10" y="20"/>
                    <a:pt x="10" y="20"/>
                    <a:pt x="10" y="20"/>
                  </a:cubicBezTo>
                  <a:cubicBezTo>
                    <a:pt x="16" y="20"/>
                    <a:pt x="20" y="15"/>
                    <a:pt x="20" y="10"/>
                  </a:cubicBezTo>
                  <a:cubicBezTo>
                    <a:pt x="20" y="5"/>
                    <a:pt x="16"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16" name="Freeform 3710"/>
            <p:cNvSpPr>
              <a:spLocks/>
            </p:cNvSpPr>
            <p:nvPr userDrawn="1"/>
          </p:nvSpPr>
          <p:spPr bwMode="auto">
            <a:xfrm>
              <a:off x="4358" y="3198"/>
              <a:ext cx="48" cy="51"/>
            </a:xfrm>
            <a:custGeom>
              <a:avLst/>
              <a:gdLst>
                <a:gd name="T0" fmla="*/ 48 w 24"/>
                <a:gd name="T1" fmla="*/ 0 h 25"/>
                <a:gd name="T2" fmla="*/ 0 w 24"/>
                <a:gd name="T3" fmla="*/ 49 h 25"/>
                <a:gd name="T4" fmla="*/ 48 w 24"/>
                <a:gd name="T5" fmla="*/ 104 h 25"/>
                <a:gd name="T6" fmla="*/ 48 w 24"/>
                <a:gd name="T7" fmla="*/ 104 h 25"/>
                <a:gd name="T8" fmla="*/ 96 w 24"/>
                <a:gd name="T9" fmla="*/ 49 h 25"/>
                <a:gd name="T10" fmla="*/ 48 w 24"/>
                <a:gd name="T11" fmla="*/ 0 h 25"/>
                <a:gd name="T12" fmla="*/ 48 w 2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12" y="0"/>
                  </a:moveTo>
                  <a:cubicBezTo>
                    <a:pt x="5" y="0"/>
                    <a:pt x="0" y="5"/>
                    <a:pt x="0" y="12"/>
                  </a:cubicBezTo>
                  <a:cubicBezTo>
                    <a:pt x="0" y="19"/>
                    <a:pt x="5" y="25"/>
                    <a:pt x="12" y="25"/>
                  </a:cubicBezTo>
                  <a:cubicBezTo>
                    <a:pt x="12" y="25"/>
                    <a:pt x="12" y="25"/>
                    <a:pt x="12" y="25"/>
                  </a:cubicBezTo>
                  <a:cubicBezTo>
                    <a:pt x="19" y="25"/>
                    <a:pt x="24" y="19"/>
                    <a:pt x="24" y="12"/>
                  </a:cubicBezTo>
                  <a:cubicBezTo>
                    <a:pt x="24" y="5"/>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117" name="Freeform 3711"/>
            <p:cNvSpPr>
              <a:spLocks/>
            </p:cNvSpPr>
            <p:nvPr userDrawn="1"/>
          </p:nvSpPr>
          <p:spPr bwMode="auto">
            <a:xfrm>
              <a:off x="4448" y="3289"/>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18" name="Freeform 3712"/>
            <p:cNvSpPr>
              <a:spLocks/>
            </p:cNvSpPr>
            <p:nvPr userDrawn="1"/>
          </p:nvSpPr>
          <p:spPr bwMode="auto">
            <a:xfrm>
              <a:off x="4528" y="3371"/>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119" name="Freeform 3713"/>
            <p:cNvSpPr>
              <a:spLocks/>
            </p:cNvSpPr>
            <p:nvPr userDrawn="1"/>
          </p:nvSpPr>
          <p:spPr bwMode="auto">
            <a:xfrm>
              <a:off x="4618" y="3461"/>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9"/>
                    <a:pt x="0" y="21"/>
                  </a:cubicBezTo>
                  <a:cubicBezTo>
                    <a:pt x="0" y="33"/>
                    <a:pt x="10" y="43"/>
                    <a:pt x="21" y="43"/>
                  </a:cubicBezTo>
                  <a:cubicBezTo>
                    <a:pt x="21" y="43"/>
                    <a:pt x="21" y="43"/>
                    <a:pt x="21" y="43"/>
                  </a:cubicBezTo>
                  <a:cubicBezTo>
                    <a:pt x="33" y="43"/>
                    <a:pt x="43" y="33"/>
                    <a:pt x="43" y="21"/>
                  </a:cubicBezTo>
                  <a:cubicBezTo>
                    <a:pt x="43" y="9"/>
                    <a:pt x="33" y="0"/>
                    <a:pt x="21" y="0"/>
                  </a:cubicBezTo>
                  <a:cubicBezTo>
                    <a:pt x="21" y="0"/>
                    <a:pt x="21" y="0"/>
                    <a:pt x="21" y="0"/>
                  </a:cubicBezTo>
                </a:path>
              </a:pathLst>
            </a:custGeom>
            <a:solidFill>
              <a:srgbClr val="E8E8E8"/>
            </a:solidFill>
            <a:ln w="9525">
              <a:solidFill>
                <a:srgbClr val="E8E8E8"/>
              </a:solidFill>
              <a:round/>
              <a:headEnd/>
              <a:tailEnd/>
            </a:ln>
          </p:spPr>
          <p:txBody>
            <a:bodyPr/>
            <a:lstStyle/>
            <a:p>
              <a:endParaRPr lang="en-GB" dirty="0"/>
            </a:p>
          </p:txBody>
        </p:sp>
        <p:sp>
          <p:nvSpPr>
            <p:cNvPr id="1120" name="Freeform 3714"/>
            <p:cNvSpPr>
              <a:spLocks/>
            </p:cNvSpPr>
            <p:nvPr userDrawn="1"/>
          </p:nvSpPr>
          <p:spPr bwMode="auto">
            <a:xfrm>
              <a:off x="4698" y="3541"/>
              <a:ext cx="96" cy="46"/>
            </a:xfrm>
            <a:custGeom>
              <a:avLst/>
              <a:gdLst>
                <a:gd name="T0" fmla="*/ 96 w 48"/>
                <a:gd name="T1" fmla="*/ 0 h 23"/>
                <a:gd name="T2" fmla="*/ 0 w 48"/>
                <a:gd name="T3" fmla="*/ 92 h 23"/>
                <a:gd name="T4" fmla="*/ 192 w 48"/>
                <a:gd name="T5" fmla="*/ 92 h 23"/>
                <a:gd name="T6" fmla="*/ 96 w 48"/>
                <a:gd name="T7" fmla="*/ 0 h 23"/>
                <a:gd name="T8" fmla="*/ 96 w 4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3">
                  <a:moveTo>
                    <a:pt x="24" y="0"/>
                  </a:moveTo>
                  <a:cubicBezTo>
                    <a:pt x="11" y="0"/>
                    <a:pt x="1" y="10"/>
                    <a:pt x="0" y="23"/>
                  </a:cubicBezTo>
                  <a:cubicBezTo>
                    <a:pt x="48" y="23"/>
                    <a:pt x="48" y="23"/>
                    <a:pt x="48" y="23"/>
                  </a:cubicBezTo>
                  <a:cubicBezTo>
                    <a:pt x="48" y="10"/>
                    <a:pt x="37" y="0"/>
                    <a:pt x="24" y="0"/>
                  </a:cubicBezTo>
                  <a:cubicBezTo>
                    <a:pt x="24" y="0"/>
                    <a:pt x="24" y="0"/>
                    <a:pt x="24" y="0"/>
                  </a:cubicBezTo>
                </a:path>
              </a:pathLst>
            </a:custGeom>
            <a:solidFill>
              <a:srgbClr val="E8E8E8"/>
            </a:solidFill>
            <a:ln w="9525">
              <a:solidFill>
                <a:srgbClr val="E8E8E8"/>
              </a:solidFill>
              <a:round/>
              <a:headEnd/>
              <a:tailEnd/>
            </a:ln>
          </p:spPr>
          <p:txBody>
            <a:bodyPr/>
            <a:lstStyle/>
            <a:p>
              <a:endParaRPr lang="en-GB" dirty="0"/>
            </a:p>
          </p:txBody>
        </p:sp>
        <p:sp>
          <p:nvSpPr>
            <p:cNvPr id="1121" name="Oval 3715"/>
            <p:cNvSpPr>
              <a:spLocks noChangeArrowheads="1"/>
            </p:cNvSpPr>
            <p:nvPr userDrawn="1"/>
          </p:nvSpPr>
          <p:spPr bwMode="auto">
            <a:xfrm>
              <a:off x="3844" y="2854"/>
              <a:ext cx="4" cy="4"/>
            </a:xfrm>
            <a:prstGeom prst="ellipse">
              <a:avLst/>
            </a:prstGeom>
            <a:solidFill>
              <a:srgbClr val="E8E8E8"/>
            </a:solidFill>
            <a:ln w="9525">
              <a:solidFill>
                <a:srgbClr val="E8E8E8"/>
              </a:solidFill>
              <a:round/>
              <a:headEnd/>
              <a:tailEnd/>
            </a:ln>
          </p:spPr>
          <p:txBody>
            <a:bodyPr/>
            <a:lstStyle/>
            <a:p>
              <a:endParaRPr lang="en-GB" dirty="0"/>
            </a:p>
          </p:txBody>
        </p:sp>
        <p:sp>
          <p:nvSpPr>
            <p:cNvPr id="1122" name="Freeform 3716"/>
            <p:cNvSpPr>
              <a:spLocks/>
            </p:cNvSpPr>
            <p:nvPr userDrawn="1"/>
          </p:nvSpPr>
          <p:spPr bwMode="auto">
            <a:xfrm>
              <a:off x="3924" y="2946"/>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3"/>
                  </a:cubicBezTo>
                  <a:cubicBezTo>
                    <a:pt x="0" y="5"/>
                    <a:pt x="2" y="7"/>
                    <a:pt x="4" y="7"/>
                  </a:cubicBezTo>
                  <a:cubicBezTo>
                    <a:pt x="4" y="7"/>
                    <a:pt x="4" y="7"/>
                    <a:pt x="4" y="7"/>
                  </a:cubicBezTo>
                  <a:cubicBezTo>
                    <a:pt x="5" y="7"/>
                    <a:pt x="7" y="5"/>
                    <a:pt x="7" y="3"/>
                  </a:cubicBezTo>
                  <a:cubicBezTo>
                    <a:pt x="7" y="2"/>
                    <a:pt x="5"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123" name="Freeform 3717"/>
            <p:cNvSpPr>
              <a:spLocks/>
            </p:cNvSpPr>
            <p:nvPr userDrawn="1"/>
          </p:nvSpPr>
          <p:spPr bwMode="auto">
            <a:xfrm>
              <a:off x="4018" y="3030"/>
              <a:ext cx="20" cy="18"/>
            </a:xfrm>
            <a:custGeom>
              <a:avLst/>
              <a:gdLst>
                <a:gd name="T0" fmla="*/ 20 w 10"/>
                <a:gd name="T1" fmla="*/ 0 h 9"/>
                <a:gd name="T2" fmla="*/ 0 w 10"/>
                <a:gd name="T3" fmla="*/ 16 h 9"/>
                <a:gd name="T4" fmla="*/ 20 w 10"/>
                <a:gd name="T5" fmla="*/ 36 h 9"/>
                <a:gd name="T6" fmla="*/ 20 w 10"/>
                <a:gd name="T7" fmla="*/ 36 h 9"/>
                <a:gd name="T8" fmla="*/ 40 w 10"/>
                <a:gd name="T9" fmla="*/ 16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4"/>
                  </a:cubicBezTo>
                  <a:cubicBezTo>
                    <a:pt x="0" y="7"/>
                    <a:pt x="2" y="9"/>
                    <a:pt x="5" y="9"/>
                  </a:cubicBezTo>
                  <a:cubicBezTo>
                    <a:pt x="5" y="9"/>
                    <a:pt x="5" y="9"/>
                    <a:pt x="5" y="9"/>
                  </a:cubicBezTo>
                  <a:cubicBezTo>
                    <a:pt x="8" y="9"/>
                    <a:pt x="10" y="7"/>
                    <a:pt x="10" y="4"/>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24" name="Freeform 3718"/>
            <p:cNvSpPr>
              <a:spLocks/>
            </p:cNvSpPr>
            <p:nvPr userDrawn="1"/>
          </p:nvSpPr>
          <p:spPr bwMode="auto">
            <a:xfrm>
              <a:off x="4098" y="3120"/>
              <a:ext cx="30" cy="30"/>
            </a:xfrm>
            <a:custGeom>
              <a:avLst/>
              <a:gdLst>
                <a:gd name="T0" fmla="*/ 32 w 15"/>
                <a:gd name="T1" fmla="*/ 0 h 15"/>
                <a:gd name="T2" fmla="*/ 0 w 15"/>
                <a:gd name="T3" fmla="*/ 32 h 15"/>
                <a:gd name="T4" fmla="*/ 32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4" y="0"/>
                    <a:pt x="0" y="4"/>
                    <a:pt x="0" y="8"/>
                  </a:cubicBezTo>
                  <a:cubicBezTo>
                    <a:pt x="0" y="12"/>
                    <a:pt x="3" y="15"/>
                    <a:pt x="8" y="15"/>
                  </a:cubicBezTo>
                  <a:cubicBezTo>
                    <a:pt x="8" y="15"/>
                    <a:pt x="8" y="15"/>
                    <a:pt x="8" y="15"/>
                  </a:cubicBezTo>
                  <a:cubicBezTo>
                    <a:pt x="12" y="15"/>
                    <a:pt x="15" y="12"/>
                    <a:pt x="15" y="8"/>
                  </a:cubicBezTo>
                  <a:cubicBezTo>
                    <a:pt x="15" y="4"/>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125" name="Freeform 3719"/>
            <p:cNvSpPr>
              <a:spLocks/>
            </p:cNvSpPr>
            <p:nvPr userDrawn="1"/>
          </p:nvSpPr>
          <p:spPr bwMode="auto">
            <a:xfrm>
              <a:off x="4190" y="3202"/>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26" name="Freeform 3720"/>
            <p:cNvSpPr>
              <a:spLocks/>
            </p:cNvSpPr>
            <p:nvPr userDrawn="1"/>
          </p:nvSpPr>
          <p:spPr bwMode="auto">
            <a:xfrm>
              <a:off x="4272" y="3295"/>
              <a:ext cx="48" cy="50"/>
            </a:xfrm>
            <a:custGeom>
              <a:avLst/>
              <a:gdLst>
                <a:gd name="T0" fmla="*/ 48 w 24"/>
                <a:gd name="T1" fmla="*/ 0 h 25"/>
                <a:gd name="T2" fmla="*/ 0 w 24"/>
                <a:gd name="T3" fmla="*/ 48 h 25"/>
                <a:gd name="T4" fmla="*/ 48 w 24"/>
                <a:gd name="T5" fmla="*/ 100 h 25"/>
                <a:gd name="T6" fmla="*/ 48 w 24"/>
                <a:gd name="T7" fmla="*/ 100 h 25"/>
                <a:gd name="T8" fmla="*/ 96 w 24"/>
                <a:gd name="T9" fmla="*/ 48 h 25"/>
                <a:gd name="T10" fmla="*/ 48 w 24"/>
                <a:gd name="T11" fmla="*/ 0 h 25"/>
                <a:gd name="T12" fmla="*/ 48 w 2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12" y="0"/>
                  </a:moveTo>
                  <a:cubicBezTo>
                    <a:pt x="5" y="0"/>
                    <a:pt x="0" y="5"/>
                    <a:pt x="0" y="12"/>
                  </a:cubicBezTo>
                  <a:cubicBezTo>
                    <a:pt x="0" y="19"/>
                    <a:pt x="5" y="25"/>
                    <a:pt x="12" y="25"/>
                  </a:cubicBezTo>
                  <a:cubicBezTo>
                    <a:pt x="12" y="25"/>
                    <a:pt x="12" y="25"/>
                    <a:pt x="12" y="25"/>
                  </a:cubicBezTo>
                  <a:cubicBezTo>
                    <a:pt x="19" y="25"/>
                    <a:pt x="24" y="19"/>
                    <a:pt x="24" y="12"/>
                  </a:cubicBezTo>
                  <a:cubicBezTo>
                    <a:pt x="24" y="5"/>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127" name="Freeform 3721"/>
            <p:cNvSpPr>
              <a:spLocks/>
            </p:cNvSpPr>
            <p:nvPr userDrawn="1"/>
          </p:nvSpPr>
          <p:spPr bwMode="auto">
            <a:xfrm>
              <a:off x="4352" y="3375"/>
              <a:ext cx="60" cy="62"/>
            </a:xfrm>
            <a:custGeom>
              <a:avLst/>
              <a:gdLst>
                <a:gd name="T0" fmla="*/ 60 w 30"/>
                <a:gd name="T1" fmla="*/ 0 h 31"/>
                <a:gd name="T2" fmla="*/ 0 w 30"/>
                <a:gd name="T3" fmla="*/ 64 h 31"/>
                <a:gd name="T4" fmla="*/ 60 w 30"/>
                <a:gd name="T5" fmla="*/ 124 h 31"/>
                <a:gd name="T6" fmla="*/ 60 w 30"/>
                <a:gd name="T7" fmla="*/ 124 h 31"/>
                <a:gd name="T8" fmla="*/ 120 w 30"/>
                <a:gd name="T9" fmla="*/ 64 h 31"/>
                <a:gd name="T10" fmla="*/ 60 w 30"/>
                <a:gd name="T11" fmla="*/ 0 h 31"/>
                <a:gd name="T12" fmla="*/ 6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5" y="0"/>
                  </a:moveTo>
                  <a:cubicBezTo>
                    <a:pt x="7" y="0"/>
                    <a:pt x="0" y="7"/>
                    <a:pt x="0" y="16"/>
                  </a:cubicBezTo>
                  <a:cubicBezTo>
                    <a:pt x="0" y="24"/>
                    <a:pt x="7" y="31"/>
                    <a:pt x="15" y="31"/>
                  </a:cubicBezTo>
                  <a:cubicBezTo>
                    <a:pt x="15" y="31"/>
                    <a:pt x="15" y="31"/>
                    <a:pt x="15" y="31"/>
                  </a:cubicBezTo>
                  <a:cubicBezTo>
                    <a:pt x="23" y="31"/>
                    <a:pt x="30" y="24"/>
                    <a:pt x="30" y="16"/>
                  </a:cubicBezTo>
                  <a:cubicBezTo>
                    <a:pt x="30" y="8"/>
                    <a:pt x="23" y="1"/>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28" name="Freeform 3722"/>
            <p:cNvSpPr>
              <a:spLocks/>
            </p:cNvSpPr>
            <p:nvPr userDrawn="1"/>
          </p:nvSpPr>
          <p:spPr bwMode="auto">
            <a:xfrm>
              <a:off x="4442" y="3467"/>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129" name="Freeform 3723"/>
            <p:cNvSpPr>
              <a:spLocks/>
            </p:cNvSpPr>
            <p:nvPr userDrawn="1"/>
          </p:nvSpPr>
          <p:spPr bwMode="auto">
            <a:xfrm>
              <a:off x="4520" y="3547"/>
              <a:ext cx="86" cy="40"/>
            </a:xfrm>
            <a:custGeom>
              <a:avLst/>
              <a:gdLst>
                <a:gd name="T0" fmla="*/ 88 w 43"/>
                <a:gd name="T1" fmla="*/ 0 h 20"/>
                <a:gd name="T2" fmla="*/ 0 w 43"/>
                <a:gd name="T3" fmla="*/ 80 h 20"/>
                <a:gd name="T4" fmla="*/ 172 w 43"/>
                <a:gd name="T5" fmla="*/ 80 h 20"/>
                <a:gd name="T6" fmla="*/ 88 w 43"/>
                <a:gd name="T7" fmla="*/ 0 h 20"/>
                <a:gd name="T8" fmla="*/ 88 w 4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0">
                  <a:moveTo>
                    <a:pt x="22" y="0"/>
                  </a:moveTo>
                  <a:cubicBezTo>
                    <a:pt x="10" y="0"/>
                    <a:pt x="1" y="9"/>
                    <a:pt x="0" y="20"/>
                  </a:cubicBezTo>
                  <a:cubicBezTo>
                    <a:pt x="43" y="20"/>
                    <a:pt x="43" y="20"/>
                    <a:pt x="43" y="20"/>
                  </a:cubicBezTo>
                  <a:cubicBezTo>
                    <a:pt x="43" y="9"/>
                    <a:pt x="33" y="0"/>
                    <a:pt x="22" y="0"/>
                  </a:cubicBezTo>
                  <a:cubicBezTo>
                    <a:pt x="22" y="0"/>
                    <a:pt x="22" y="0"/>
                    <a:pt x="22" y="0"/>
                  </a:cubicBezTo>
                </a:path>
              </a:pathLst>
            </a:custGeom>
            <a:solidFill>
              <a:srgbClr val="E8E8E8"/>
            </a:solidFill>
            <a:ln w="9525">
              <a:solidFill>
                <a:srgbClr val="E8E8E8"/>
              </a:solidFill>
              <a:round/>
              <a:headEnd/>
              <a:tailEnd/>
            </a:ln>
          </p:spPr>
          <p:txBody>
            <a:bodyPr/>
            <a:lstStyle/>
            <a:p>
              <a:endParaRPr lang="en-GB" dirty="0"/>
            </a:p>
          </p:txBody>
        </p:sp>
        <p:sp>
          <p:nvSpPr>
            <p:cNvPr id="1130" name="Freeform 3724"/>
            <p:cNvSpPr>
              <a:spLocks/>
            </p:cNvSpPr>
            <p:nvPr userDrawn="1"/>
          </p:nvSpPr>
          <p:spPr bwMode="auto">
            <a:xfrm>
              <a:off x="3746" y="2950"/>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4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0"/>
                  </a:moveTo>
                  <a:cubicBezTo>
                    <a:pt x="1" y="0"/>
                    <a:pt x="0" y="1"/>
                    <a:pt x="0" y="1"/>
                  </a:cubicBezTo>
                  <a:cubicBezTo>
                    <a:pt x="0" y="2"/>
                    <a:pt x="1" y="2"/>
                    <a:pt x="1" y="2"/>
                  </a:cubicBezTo>
                  <a:cubicBezTo>
                    <a:pt x="1" y="2"/>
                    <a:pt x="1" y="2"/>
                    <a:pt x="1" y="2"/>
                  </a:cubicBezTo>
                  <a:cubicBezTo>
                    <a:pt x="2" y="2"/>
                    <a:pt x="2" y="2"/>
                    <a:pt x="2" y="1"/>
                  </a:cubicBezTo>
                  <a:cubicBezTo>
                    <a:pt x="2" y="1"/>
                    <a:pt x="2"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131" name="Freeform 3725"/>
            <p:cNvSpPr>
              <a:spLocks/>
            </p:cNvSpPr>
            <p:nvPr userDrawn="1"/>
          </p:nvSpPr>
          <p:spPr bwMode="auto">
            <a:xfrm>
              <a:off x="3838" y="3032"/>
              <a:ext cx="14" cy="12"/>
            </a:xfrm>
            <a:custGeom>
              <a:avLst/>
              <a:gdLst>
                <a:gd name="T0" fmla="*/ 16 w 7"/>
                <a:gd name="T1" fmla="*/ 0 h 6"/>
                <a:gd name="T2" fmla="*/ 0 w 7"/>
                <a:gd name="T3" fmla="*/ 12 h 6"/>
                <a:gd name="T4" fmla="*/ 16 w 7"/>
                <a:gd name="T5" fmla="*/ 24 h 6"/>
                <a:gd name="T6" fmla="*/ 16 w 7"/>
                <a:gd name="T7" fmla="*/ 24 h 6"/>
                <a:gd name="T8" fmla="*/ 28 w 7"/>
                <a:gd name="T9" fmla="*/ 12 h 6"/>
                <a:gd name="T10" fmla="*/ 16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4" y="0"/>
                  </a:moveTo>
                  <a:cubicBezTo>
                    <a:pt x="2" y="0"/>
                    <a:pt x="0" y="2"/>
                    <a:pt x="0" y="3"/>
                  </a:cubicBezTo>
                  <a:cubicBezTo>
                    <a:pt x="0" y="5"/>
                    <a:pt x="2" y="6"/>
                    <a:pt x="4" y="6"/>
                  </a:cubicBezTo>
                  <a:cubicBezTo>
                    <a:pt x="4" y="6"/>
                    <a:pt x="4" y="6"/>
                    <a:pt x="4" y="6"/>
                  </a:cubicBezTo>
                  <a:cubicBezTo>
                    <a:pt x="5" y="6"/>
                    <a:pt x="7" y="5"/>
                    <a:pt x="7" y="3"/>
                  </a:cubicBezTo>
                  <a:cubicBezTo>
                    <a:pt x="7" y="2"/>
                    <a:pt x="5" y="0"/>
                    <a:pt x="4" y="0"/>
                  </a:cubicBezTo>
                </a:path>
              </a:pathLst>
            </a:custGeom>
            <a:solidFill>
              <a:srgbClr val="E8E8E8"/>
            </a:solidFill>
            <a:ln w="9525">
              <a:solidFill>
                <a:srgbClr val="E8E8E8"/>
              </a:solidFill>
              <a:round/>
              <a:headEnd/>
              <a:tailEnd/>
            </a:ln>
          </p:spPr>
          <p:txBody>
            <a:bodyPr/>
            <a:lstStyle/>
            <a:p>
              <a:endParaRPr lang="en-GB" dirty="0"/>
            </a:p>
          </p:txBody>
        </p:sp>
        <p:sp>
          <p:nvSpPr>
            <p:cNvPr id="1132" name="Freeform 3726"/>
            <p:cNvSpPr>
              <a:spLocks/>
            </p:cNvSpPr>
            <p:nvPr userDrawn="1"/>
          </p:nvSpPr>
          <p:spPr bwMode="auto">
            <a:xfrm>
              <a:off x="3922" y="3126"/>
              <a:ext cx="18" cy="18"/>
            </a:xfrm>
            <a:custGeom>
              <a:avLst/>
              <a:gdLst>
                <a:gd name="T0" fmla="*/ 16 w 9"/>
                <a:gd name="T1" fmla="*/ 0 h 9"/>
                <a:gd name="T2" fmla="*/ 0 w 9"/>
                <a:gd name="T3" fmla="*/ 20 h 9"/>
                <a:gd name="T4" fmla="*/ 16 w 9"/>
                <a:gd name="T5" fmla="*/ 36 h 9"/>
                <a:gd name="T6" fmla="*/ 16 w 9"/>
                <a:gd name="T7" fmla="*/ 36 h 9"/>
                <a:gd name="T8" fmla="*/ 36 w 9"/>
                <a:gd name="T9" fmla="*/ 20 h 9"/>
                <a:gd name="T10" fmla="*/ 16 w 9"/>
                <a:gd name="T11" fmla="*/ 0 h 9"/>
                <a:gd name="T12" fmla="*/ 1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4" y="0"/>
                  </a:moveTo>
                  <a:cubicBezTo>
                    <a:pt x="2" y="0"/>
                    <a:pt x="0" y="2"/>
                    <a:pt x="0" y="5"/>
                  </a:cubicBezTo>
                  <a:cubicBezTo>
                    <a:pt x="0" y="7"/>
                    <a:pt x="2" y="9"/>
                    <a:pt x="4" y="9"/>
                  </a:cubicBezTo>
                  <a:cubicBezTo>
                    <a:pt x="4" y="9"/>
                    <a:pt x="4" y="9"/>
                    <a:pt x="4" y="9"/>
                  </a:cubicBezTo>
                  <a:cubicBezTo>
                    <a:pt x="7" y="9"/>
                    <a:pt x="9" y="7"/>
                    <a:pt x="9" y="5"/>
                  </a:cubicBezTo>
                  <a:cubicBezTo>
                    <a:pt x="9" y="2"/>
                    <a:pt x="7"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133" name="Freeform 3727"/>
            <p:cNvSpPr>
              <a:spLocks/>
            </p:cNvSpPr>
            <p:nvPr userDrawn="1"/>
          </p:nvSpPr>
          <p:spPr bwMode="auto">
            <a:xfrm>
              <a:off x="4012" y="3206"/>
              <a:ext cx="30" cy="30"/>
            </a:xfrm>
            <a:custGeom>
              <a:avLst/>
              <a:gdLst>
                <a:gd name="T0" fmla="*/ 32 w 15"/>
                <a:gd name="T1" fmla="*/ 0 h 15"/>
                <a:gd name="T2" fmla="*/ 0 w 15"/>
                <a:gd name="T3" fmla="*/ 32 h 15"/>
                <a:gd name="T4" fmla="*/ 32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8"/>
                  </a:cubicBezTo>
                  <a:cubicBezTo>
                    <a:pt x="0" y="12"/>
                    <a:pt x="3" y="15"/>
                    <a:pt x="8"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134" name="Freeform 3728"/>
            <p:cNvSpPr>
              <a:spLocks/>
            </p:cNvSpPr>
            <p:nvPr userDrawn="1"/>
          </p:nvSpPr>
          <p:spPr bwMode="auto">
            <a:xfrm>
              <a:off x="4094" y="3301"/>
              <a:ext cx="38" cy="38"/>
            </a:xfrm>
            <a:custGeom>
              <a:avLst/>
              <a:gdLst>
                <a:gd name="T0" fmla="*/ 40 w 19"/>
                <a:gd name="T1" fmla="*/ 0 h 19"/>
                <a:gd name="T2" fmla="*/ 0 w 19"/>
                <a:gd name="T3" fmla="*/ 36 h 19"/>
                <a:gd name="T4" fmla="*/ 40 w 19"/>
                <a:gd name="T5" fmla="*/ 76 h 19"/>
                <a:gd name="T6" fmla="*/ 40 w 19"/>
                <a:gd name="T7" fmla="*/ 76 h 19"/>
                <a:gd name="T8" fmla="*/ 76 w 19"/>
                <a:gd name="T9" fmla="*/ 36 h 19"/>
                <a:gd name="T10" fmla="*/ 40 w 19"/>
                <a:gd name="T11" fmla="*/ 0 h 19"/>
                <a:gd name="T12" fmla="*/ 40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10" y="0"/>
                  </a:moveTo>
                  <a:cubicBezTo>
                    <a:pt x="4" y="0"/>
                    <a:pt x="0" y="4"/>
                    <a:pt x="0" y="9"/>
                  </a:cubicBezTo>
                  <a:cubicBezTo>
                    <a:pt x="0" y="15"/>
                    <a:pt x="4" y="19"/>
                    <a:pt x="10" y="19"/>
                  </a:cubicBezTo>
                  <a:cubicBezTo>
                    <a:pt x="10" y="19"/>
                    <a:pt x="10" y="19"/>
                    <a:pt x="10" y="19"/>
                  </a:cubicBezTo>
                  <a:cubicBezTo>
                    <a:pt x="15" y="19"/>
                    <a:pt x="19" y="15"/>
                    <a:pt x="19" y="9"/>
                  </a:cubicBezTo>
                  <a:cubicBezTo>
                    <a:pt x="19"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35" name="Freeform 3729"/>
            <p:cNvSpPr>
              <a:spLocks/>
            </p:cNvSpPr>
            <p:nvPr userDrawn="1"/>
          </p:nvSpPr>
          <p:spPr bwMode="auto">
            <a:xfrm>
              <a:off x="4184" y="3381"/>
              <a:ext cx="50" cy="50"/>
            </a:xfrm>
            <a:custGeom>
              <a:avLst/>
              <a:gdLst>
                <a:gd name="T0" fmla="*/ 52 w 25"/>
                <a:gd name="T1" fmla="*/ 0 h 25"/>
                <a:gd name="T2" fmla="*/ 0 w 25"/>
                <a:gd name="T3" fmla="*/ 48 h 25"/>
                <a:gd name="T4" fmla="*/ 52 w 25"/>
                <a:gd name="T5" fmla="*/ 100 h 25"/>
                <a:gd name="T6" fmla="*/ 52 w 25"/>
                <a:gd name="T7" fmla="*/ 100 h 25"/>
                <a:gd name="T8" fmla="*/ 100 w 25"/>
                <a:gd name="T9" fmla="*/ 48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3" y="25"/>
                  </a:cubicBezTo>
                  <a:cubicBezTo>
                    <a:pt x="13" y="25"/>
                    <a:pt x="13" y="25"/>
                    <a:pt x="13" y="25"/>
                  </a:cubicBezTo>
                  <a:cubicBezTo>
                    <a:pt x="20" y="25"/>
                    <a:pt x="25" y="19"/>
                    <a:pt x="25" y="12"/>
                  </a:cubicBezTo>
                  <a:cubicBezTo>
                    <a:pt x="25" y="5"/>
                    <a:pt x="20" y="0"/>
                    <a:pt x="13" y="0"/>
                  </a:cubicBezTo>
                  <a:cubicBezTo>
                    <a:pt x="13" y="0"/>
                    <a:pt x="13" y="0"/>
                    <a:pt x="13" y="0"/>
                  </a:cubicBezTo>
                </a:path>
              </a:pathLst>
            </a:custGeom>
            <a:solidFill>
              <a:srgbClr val="E8E8E8"/>
            </a:solidFill>
            <a:ln w="9525">
              <a:solidFill>
                <a:srgbClr val="E8E8E8"/>
              </a:solidFill>
              <a:round/>
              <a:headEnd/>
              <a:tailEnd/>
            </a:ln>
          </p:spPr>
          <p:txBody>
            <a:bodyPr/>
            <a:lstStyle/>
            <a:p>
              <a:endParaRPr lang="en-GB" dirty="0"/>
            </a:p>
          </p:txBody>
        </p:sp>
        <p:sp>
          <p:nvSpPr>
            <p:cNvPr id="1136" name="Freeform 3730"/>
            <p:cNvSpPr>
              <a:spLocks/>
            </p:cNvSpPr>
            <p:nvPr userDrawn="1"/>
          </p:nvSpPr>
          <p:spPr bwMode="auto">
            <a:xfrm>
              <a:off x="4266" y="3473"/>
              <a:ext cx="60" cy="60"/>
            </a:xfrm>
            <a:custGeom>
              <a:avLst/>
              <a:gdLst>
                <a:gd name="T0" fmla="*/ 60 w 30"/>
                <a:gd name="T1" fmla="*/ 0 h 30"/>
                <a:gd name="T2" fmla="*/ 0 w 30"/>
                <a:gd name="T3" fmla="*/ 60 h 30"/>
                <a:gd name="T4" fmla="*/ 60 w 30"/>
                <a:gd name="T5" fmla="*/ 120 h 30"/>
                <a:gd name="T6" fmla="*/ 60 w 30"/>
                <a:gd name="T7" fmla="*/ 120 h 30"/>
                <a:gd name="T8" fmla="*/ 120 w 30"/>
                <a:gd name="T9" fmla="*/ 60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3"/>
                    <a:pt x="30" y="15"/>
                  </a:cubicBezTo>
                  <a:cubicBezTo>
                    <a:pt x="30" y="7"/>
                    <a:pt x="23"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37" name="Freeform 3731"/>
            <p:cNvSpPr>
              <a:spLocks/>
            </p:cNvSpPr>
            <p:nvPr userDrawn="1"/>
          </p:nvSpPr>
          <p:spPr bwMode="auto">
            <a:xfrm>
              <a:off x="4346" y="3553"/>
              <a:ext cx="70" cy="34"/>
            </a:xfrm>
            <a:custGeom>
              <a:avLst/>
              <a:gdLst>
                <a:gd name="T0" fmla="*/ 72 w 35"/>
                <a:gd name="T1" fmla="*/ 0 h 17"/>
                <a:gd name="T2" fmla="*/ 0 w 35"/>
                <a:gd name="T3" fmla="*/ 68 h 17"/>
                <a:gd name="T4" fmla="*/ 140 w 35"/>
                <a:gd name="T5" fmla="*/ 68 h 17"/>
                <a:gd name="T6" fmla="*/ 72 w 35"/>
                <a:gd name="T7" fmla="*/ 0 h 17"/>
                <a:gd name="T8" fmla="*/ 72 w 3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7">
                  <a:moveTo>
                    <a:pt x="18" y="0"/>
                  </a:moveTo>
                  <a:cubicBezTo>
                    <a:pt x="8" y="0"/>
                    <a:pt x="0" y="8"/>
                    <a:pt x="0" y="17"/>
                  </a:cubicBezTo>
                  <a:cubicBezTo>
                    <a:pt x="35" y="17"/>
                    <a:pt x="35" y="17"/>
                    <a:pt x="35" y="17"/>
                  </a:cubicBezTo>
                  <a:cubicBezTo>
                    <a:pt x="35" y="8"/>
                    <a:pt x="27" y="0"/>
                    <a:pt x="18" y="0"/>
                  </a:cubicBezTo>
                  <a:cubicBezTo>
                    <a:pt x="18" y="0"/>
                    <a:pt x="18" y="0"/>
                    <a:pt x="18" y="0"/>
                  </a:cubicBezTo>
                </a:path>
              </a:pathLst>
            </a:custGeom>
            <a:solidFill>
              <a:srgbClr val="E8E8E8"/>
            </a:solidFill>
            <a:ln w="9525">
              <a:solidFill>
                <a:srgbClr val="E8E8E8"/>
              </a:solidFill>
              <a:round/>
              <a:headEnd/>
              <a:tailEnd/>
            </a:ln>
          </p:spPr>
          <p:txBody>
            <a:bodyPr/>
            <a:lstStyle/>
            <a:p>
              <a:endParaRPr lang="en-GB" dirty="0"/>
            </a:p>
          </p:txBody>
        </p:sp>
        <p:sp>
          <p:nvSpPr>
            <p:cNvPr id="1138" name="Oval 3732"/>
            <p:cNvSpPr>
              <a:spLocks noChangeArrowheads="1"/>
            </p:cNvSpPr>
            <p:nvPr userDrawn="1"/>
          </p:nvSpPr>
          <p:spPr bwMode="auto">
            <a:xfrm>
              <a:off x="3660" y="3036"/>
              <a:ext cx="4" cy="4"/>
            </a:xfrm>
            <a:prstGeom prst="ellipse">
              <a:avLst/>
            </a:prstGeom>
            <a:solidFill>
              <a:srgbClr val="E8E8E8"/>
            </a:solidFill>
            <a:ln w="9525">
              <a:solidFill>
                <a:srgbClr val="E8E8E8"/>
              </a:solidFill>
              <a:round/>
              <a:headEnd/>
              <a:tailEnd/>
            </a:ln>
          </p:spPr>
          <p:txBody>
            <a:bodyPr/>
            <a:lstStyle/>
            <a:p>
              <a:endParaRPr lang="en-GB" dirty="0"/>
            </a:p>
          </p:txBody>
        </p:sp>
        <p:sp>
          <p:nvSpPr>
            <p:cNvPr id="1139" name="Freeform 3733"/>
            <p:cNvSpPr>
              <a:spLocks/>
            </p:cNvSpPr>
            <p:nvPr userDrawn="1"/>
          </p:nvSpPr>
          <p:spPr bwMode="auto">
            <a:xfrm>
              <a:off x="3742" y="3128"/>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2" y="0"/>
                    <a:pt x="0" y="2"/>
                    <a:pt x="0" y="3"/>
                  </a:cubicBezTo>
                  <a:cubicBezTo>
                    <a:pt x="0" y="5"/>
                    <a:pt x="2" y="7"/>
                    <a:pt x="3" y="7"/>
                  </a:cubicBezTo>
                  <a:cubicBezTo>
                    <a:pt x="3" y="7"/>
                    <a:pt x="3" y="7"/>
                    <a:pt x="3" y="7"/>
                  </a:cubicBezTo>
                  <a:cubicBezTo>
                    <a:pt x="5" y="7"/>
                    <a:pt x="6" y="5"/>
                    <a:pt x="6" y="3"/>
                  </a:cubicBezTo>
                  <a:cubicBezTo>
                    <a:pt x="6"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40" name="Freeform 3734"/>
            <p:cNvSpPr>
              <a:spLocks/>
            </p:cNvSpPr>
            <p:nvPr userDrawn="1"/>
          </p:nvSpPr>
          <p:spPr bwMode="auto">
            <a:xfrm>
              <a:off x="3836" y="3212"/>
              <a:ext cx="18" cy="18"/>
            </a:xfrm>
            <a:custGeom>
              <a:avLst/>
              <a:gdLst>
                <a:gd name="T0" fmla="*/ 16 w 9"/>
                <a:gd name="T1" fmla="*/ 0 h 9"/>
                <a:gd name="T2" fmla="*/ 0 w 9"/>
                <a:gd name="T3" fmla="*/ 16 h 9"/>
                <a:gd name="T4" fmla="*/ 16 w 9"/>
                <a:gd name="T5" fmla="*/ 36 h 9"/>
                <a:gd name="T6" fmla="*/ 16 w 9"/>
                <a:gd name="T7" fmla="*/ 36 h 9"/>
                <a:gd name="T8" fmla="*/ 36 w 9"/>
                <a:gd name="T9" fmla="*/ 20 h 9"/>
                <a:gd name="T10" fmla="*/ 16 w 9"/>
                <a:gd name="T11" fmla="*/ 0 h 9"/>
                <a:gd name="T12" fmla="*/ 1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4" y="0"/>
                  </a:moveTo>
                  <a:cubicBezTo>
                    <a:pt x="2" y="0"/>
                    <a:pt x="0" y="2"/>
                    <a:pt x="0" y="4"/>
                  </a:cubicBezTo>
                  <a:cubicBezTo>
                    <a:pt x="0" y="7"/>
                    <a:pt x="2" y="9"/>
                    <a:pt x="4" y="9"/>
                  </a:cubicBezTo>
                  <a:cubicBezTo>
                    <a:pt x="4" y="9"/>
                    <a:pt x="4" y="9"/>
                    <a:pt x="4" y="9"/>
                  </a:cubicBezTo>
                  <a:cubicBezTo>
                    <a:pt x="7" y="9"/>
                    <a:pt x="9" y="7"/>
                    <a:pt x="9" y="5"/>
                  </a:cubicBezTo>
                  <a:cubicBezTo>
                    <a:pt x="9" y="2"/>
                    <a:pt x="7"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141" name="Freeform 3735"/>
            <p:cNvSpPr>
              <a:spLocks/>
            </p:cNvSpPr>
            <p:nvPr userDrawn="1"/>
          </p:nvSpPr>
          <p:spPr bwMode="auto">
            <a:xfrm>
              <a:off x="3916" y="3303"/>
              <a:ext cx="30" cy="32"/>
            </a:xfrm>
            <a:custGeom>
              <a:avLst/>
              <a:gdLst>
                <a:gd name="T0" fmla="*/ 28 w 15"/>
                <a:gd name="T1" fmla="*/ 0 h 16"/>
                <a:gd name="T2" fmla="*/ 0 w 15"/>
                <a:gd name="T3" fmla="*/ 32 h 16"/>
                <a:gd name="T4" fmla="*/ 28 w 15"/>
                <a:gd name="T5" fmla="*/ 64 h 16"/>
                <a:gd name="T6" fmla="*/ 28 w 15"/>
                <a:gd name="T7" fmla="*/ 64 h 16"/>
                <a:gd name="T8" fmla="*/ 60 w 15"/>
                <a:gd name="T9" fmla="*/ 32 h 16"/>
                <a:gd name="T10" fmla="*/ 28 w 15"/>
                <a:gd name="T11" fmla="*/ 0 h 16"/>
                <a:gd name="T12" fmla="*/ 28 w 15"/>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6">
                  <a:moveTo>
                    <a:pt x="7" y="0"/>
                  </a:moveTo>
                  <a:cubicBezTo>
                    <a:pt x="3" y="0"/>
                    <a:pt x="0" y="4"/>
                    <a:pt x="0" y="8"/>
                  </a:cubicBezTo>
                  <a:cubicBezTo>
                    <a:pt x="0" y="12"/>
                    <a:pt x="3" y="15"/>
                    <a:pt x="7" y="16"/>
                  </a:cubicBezTo>
                  <a:cubicBezTo>
                    <a:pt x="7" y="16"/>
                    <a:pt x="7" y="16"/>
                    <a:pt x="7" y="16"/>
                  </a:cubicBezTo>
                  <a:cubicBezTo>
                    <a:pt x="12" y="16"/>
                    <a:pt x="15" y="12"/>
                    <a:pt x="15" y="8"/>
                  </a:cubicBezTo>
                  <a:cubicBezTo>
                    <a:pt x="15" y="4"/>
                    <a:pt x="12"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42" name="Freeform 3736"/>
            <p:cNvSpPr>
              <a:spLocks/>
            </p:cNvSpPr>
            <p:nvPr userDrawn="1"/>
          </p:nvSpPr>
          <p:spPr bwMode="auto">
            <a:xfrm>
              <a:off x="4008" y="3385"/>
              <a:ext cx="38" cy="40"/>
            </a:xfrm>
            <a:custGeom>
              <a:avLst/>
              <a:gdLst>
                <a:gd name="T0" fmla="*/ 36 w 19"/>
                <a:gd name="T1" fmla="*/ 0 h 20"/>
                <a:gd name="T2" fmla="*/ 0 w 19"/>
                <a:gd name="T3" fmla="*/ 40 h 20"/>
                <a:gd name="T4" fmla="*/ 36 w 19"/>
                <a:gd name="T5" fmla="*/ 80 h 20"/>
                <a:gd name="T6" fmla="*/ 36 w 19"/>
                <a:gd name="T7" fmla="*/ 80 h 20"/>
                <a:gd name="T8" fmla="*/ 76 w 19"/>
                <a:gd name="T9" fmla="*/ 40 h 20"/>
                <a:gd name="T10" fmla="*/ 40 w 19"/>
                <a:gd name="T11" fmla="*/ 0 h 20"/>
                <a:gd name="T12" fmla="*/ 36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9" y="0"/>
                  </a:moveTo>
                  <a:cubicBezTo>
                    <a:pt x="4" y="0"/>
                    <a:pt x="0" y="5"/>
                    <a:pt x="0" y="10"/>
                  </a:cubicBezTo>
                  <a:cubicBezTo>
                    <a:pt x="0" y="15"/>
                    <a:pt x="4" y="20"/>
                    <a:pt x="9" y="20"/>
                  </a:cubicBezTo>
                  <a:cubicBezTo>
                    <a:pt x="9" y="20"/>
                    <a:pt x="9" y="20"/>
                    <a:pt x="9" y="20"/>
                  </a:cubicBezTo>
                  <a:cubicBezTo>
                    <a:pt x="15" y="20"/>
                    <a:pt x="19" y="15"/>
                    <a:pt x="19" y="10"/>
                  </a:cubicBezTo>
                  <a:cubicBezTo>
                    <a:pt x="19" y="5"/>
                    <a:pt x="15" y="0"/>
                    <a:pt x="10" y="0"/>
                  </a:cubicBezTo>
                  <a:cubicBezTo>
                    <a:pt x="10" y="0"/>
                    <a:pt x="9" y="0"/>
                    <a:pt x="9" y="0"/>
                  </a:cubicBezTo>
                </a:path>
              </a:pathLst>
            </a:custGeom>
            <a:solidFill>
              <a:srgbClr val="E8E8E8"/>
            </a:solidFill>
            <a:ln w="9525">
              <a:solidFill>
                <a:srgbClr val="E8E8E8"/>
              </a:solidFill>
              <a:round/>
              <a:headEnd/>
              <a:tailEnd/>
            </a:ln>
          </p:spPr>
          <p:txBody>
            <a:bodyPr/>
            <a:lstStyle/>
            <a:p>
              <a:endParaRPr lang="en-GB" dirty="0"/>
            </a:p>
          </p:txBody>
        </p:sp>
        <p:sp>
          <p:nvSpPr>
            <p:cNvPr id="1143" name="Freeform 3737"/>
            <p:cNvSpPr>
              <a:spLocks/>
            </p:cNvSpPr>
            <p:nvPr userDrawn="1"/>
          </p:nvSpPr>
          <p:spPr bwMode="auto">
            <a:xfrm>
              <a:off x="4088" y="3477"/>
              <a:ext cx="50" cy="50"/>
            </a:xfrm>
            <a:custGeom>
              <a:avLst/>
              <a:gdLst>
                <a:gd name="T0" fmla="*/ 48 w 25"/>
                <a:gd name="T1" fmla="*/ 0 h 25"/>
                <a:gd name="T2" fmla="*/ 0 w 25"/>
                <a:gd name="T3" fmla="*/ 52 h 25"/>
                <a:gd name="T4" fmla="*/ 48 w 25"/>
                <a:gd name="T5" fmla="*/ 100 h 25"/>
                <a:gd name="T6" fmla="*/ 48 w 25"/>
                <a:gd name="T7" fmla="*/ 100 h 25"/>
                <a:gd name="T8" fmla="*/ 100 w 25"/>
                <a:gd name="T9" fmla="*/ 52 h 25"/>
                <a:gd name="T10" fmla="*/ 48 w 25"/>
                <a:gd name="T11" fmla="*/ 0 h 25"/>
                <a:gd name="T12" fmla="*/ 48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2" y="0"/>
                  </a:moveTo>
                  <a:cubicBezTo>
                    <a:pt x="5" y="0"/>
                    <a:pt x="0" y="6"/>
                    <a:pt x="0" y="13"/>
                  </a:cubicBezTo>
                  <a:cubicBezTo>
                    <a:pt x="0" y="20"/>
                    <a:pt x="5" y="25"/>
                    <a:pt x="12" y="25"/>
                  </a:cubicBezTo>
                  <a:cubicBezTo>
                    <a:pt x="12" y="25"/>
                    <a:pt x="12" y="25"/>
                    <a:pt x="12" y="25"/>
                  </a:cubicBezTo>
                  <a:cubicBezTo>
                    <a:pt x="19" y="25"/>
                    <a:pt x="25" y="20"/>
                    <a:pt x="25" y="13"/>
                  </a:cubicBezTo>
                  <a:cubicBezTo>
                    <a:pt x="25" y="6"/>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144" name="Freeform 3738"/>
            <p:cNvSpPr>
              <a:spLocks/>
            </p:cNvSpPr>
            <p:nvPr userDrawn="1"/>
          </p:nvSpPr>
          <p:spPr bwMode="auto">
            <a:xfrm>
              <a:off x="4180" y="3559"/>
              <a:ext cx="60" cy="28"/>
            </a:xfrm>
            <a:custGeom>
              <a:avLst/>
              <a:gdLst>
                <a:gd name="T0" fmla="*/ 60 w 30"/>
                <a:gd name="T1" fmla="*/ 0 h 14"/>
                <a:gd name="T2" fmla="*/ 0 w 30"/>
                <a:gd name="T3" fmla="*/ 56 h 14"/>
                <a:gd name="T4" fmla="*/ 120 w 30"/>
                <a:gd name="T5" fmla="*/ 56 h 14"/>
                <a:gd name="T6" fmla="*/ 60 w 30"/>
                <a:gd name="T7" fmla="*/ 0 h 14"/>
                <a:gd name="T8" fmla="*/ 60 w 30"/>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4">
                  <a:moveTo>
                    <a:pt x="15" y="0"/>
                  </a:moveTo>
                  <a:cubicBezTo>
                    <a:pt x="7" y="0"/>
                    <a:pt x="0" y="6"/>
                    <a:pt x="0" y="14"/>
                  </a:cubicBezTo>
                  <a:cubicBezTo>
                    <a:pt x="30" y="14"/>
                    <a:pt x="30" y="14"/>
                    <a:pt x="30" y="14"/>
                  </a:cubicBezTo>
                  <a:cubicBezTo>
                    <a:pt x="29" y="6"/>
                    <a:pt x="22" y="0"/>
                    <a:pt x="15" y="0"/>
                  </a:cubicBezTo>
                  <a:cubicBezTo>
                    <a:pt x="15" y="0"/>
                    <a:pt x="15" y="0"/>
                    <a:pt x="15" y="0"/>
                  </a:cubicBezTo>
                </a:path>
              </a:pathLst>
            </a:custGeom>
            <a:solidFill>
              <a:srgbClr val="E8E8E8"/>
            </a:solidFill>
            <a:ln w="9525">
              <a:solidFill>
                <a:srgbClr val="E8E8E8"/>
              </a:solidFill>
              <a:round/>
              <a:headEnd/>
              <a:tailEnd/>
            </a:ln>
          </p:spPr>
          <p:txBody>
            <a:bodyPr/>
            <a:lstStyle/>
            <a:p>
              <a:endParaRPr lang="en-GB" dirty="0"/>
            </a:p>
          </p:txBody>
        </p:sp>
        <p:sp>
          <p:nvSpPr>
            <p:cNvPr id="1145" name="Freeform 3739"/>
            <p:cNvSpPr>
              <a:spLocks/>
            </p:cNvSpPr>
            <p:nvPr userDrawn="1"/>
          </p:nvSpPr>
          <p:spPr bwMode="auto">
            <a:xfrm>
              <a:off x="3564" y="3132"/>
              <a:ext cx="4" cy="4"/>
            </a:xfrm>
            <a:custGeom>
              <a:avLst/>
              <a:gdLst>
                <a:gd name="T0" fmla="*/ 4 w 2"/>
                <a:gd name="T1" fmla="*/ 0 h 2"/>
                <a:gd name="T2" fmla="*/ 0 w 2"/>
                <a:gd name="T3" fmla="*/ 4 h 2"/>
                <a:gd name="T4" fmla="*/ 4 w 2"/>
                <a:gd name="T5" fmla="*/ 8 h 2"/>
                <a:gd name="T6" fmla="*/ 8 w 2"/>
                <a:gd name="T7" fmla="*/ 4 h 2"/>
                <a:gd name="T8" fmla="*/ 4 w 2"/>
                <a:gd name="T9" fmla="*/ 0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0" y="0"/>
                    <a:pt x="0" y="1"/>
                    <a:pt x="0" y="1"/>
                  </a:cubicBezTo>
                  <a:cubicBezTo>
                    <a:pt x="0" y="2"/>
                    <a:pt x="0" y="2"/>
                    <a:pt x="1" y="2"/>
                  </a:cubicBezTo>
                  <a:cubicBezTo>
                    <a:pt x="1" y="2"/>
                    <a:pt x="2" y="2"/>
                    <a:pt x="2" y="1"/>
                  </a:cubicBezTo>
                  <a:cubicBezTo>
                    <a:pt x="2" y="1"/>
                    <a:pt x="1"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146" name="Freeform 3740"/>
            <p:cNvSpPr>
              <a:spLocks/>
            </p:cNvSpPr>
            <p:nvPr userDrawn="1"/>
          </p:nvSpPr>
          <p:spPr bwMode="auto">
            <a:xfrm>
              <a:off x="3656" y="3214"/>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3"/>
                  </a:cubicBezTo>
                  <a:cubicBezTo>
                    <a:pt x="0" y="5"/>
                    <a:pt x="1" y="7"/>
                    <a:pt x="3" y="7"/>
                  </a:cubicBezTo>
                  <a:cubicBezTo>
                    <a:pt x="3" y="7"/>
                    <a:pt x="3" y="7"/>
                    <a:pt x="3" y="7"/>
                  </a:cubicBezTo>
                  <a:cubicBezTo>
                    <a:pt x="5" y="7"/>
                    <a:pt x="6" y="5"/>
                    <a:pt x="6" y="3"/>
                  </a:cubicBezTo>
                  <a:cubicBezTo>
                    <a:pt x="6"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47" name="Freeform 3741"/>
            <p:cNvSpPr>
              <a:spLocks/>
            </p:cNvSpPr>
            <p:nvPr userDrawn="1"/>
          </p:nvSpPr>
          <p:spPr bwMode="auto">
            <a:xfrm>
              <a:off x="3738" y="3309"/>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7"/>
                    <a:pt x="2" y="10"/>
                    <a:pt x="5" y="10"/>
                  </a:cubicBezTo>
                  <a:cubicBezTo>
                    <a:pt x="5" y="10"/>
                    <a:pt x="5" y="10"/>
                    <a:pt x="5" y="10"/>
                  </a:cubicBezTo>
                  <a:cubicBezTo>
                    <a:pt x="8" y="10"/>
                    <a:pt x="10" y="7"/>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48" name="Freeform 3742"/>
            <p:cNvSpPr>
              <a:spLocks/>
            </p:cNvSpPr>
            <p:nvPr userDrawn="1"/>
          </p:nvSpPr>
          <p:spPr bwMode="auto">
            <a:xfrm>
              <a:off x="3830" y="3389"/>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1" y="15"/>
                    <a:pt x="15" y="12"/>
                    <a:pt x="15" y="8"/>
                  </a:cubicBezTo>
                  <a:cubicBezTo>
                    <a:pt x="15" y="4"/>
                    <a:pt x="11"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49" name="Freeform 3743"/>
            <p:cNvSpPr>
              <a:spLocks/>
            </p:cNvSpPr>
            <p:nvPr userDrawn="1"/>
          </p:nvSpPr>
          <p:spPr bwMode="auto">
            <a:xfrm>
              <a:off x="3910" y="3483"/>
              <a:ext cx="40" cy="38"/>
            </a:xfrm>
            <a:custGeom>
              <a:avLst/>
              <a:gdLst>
                <a:gd name="T0" fmla="*/ 40 w 20"/>
                <a:gd name="T1" fmla="*/ 0 h 19"/>
                <a:gd name="T2" fmla="*/ 0 w 20"/>
                <a:gd name="T3" fmla="*/ 36 h 19"/>
                <a:gd name="T4" fmla="*/ 40 w 20"/>
                <a:gd name="T5" fmla="*/ 76 h 19"/>
                <a:gd name="T6" fmla="*/ 40 w 20"/>
                <a:gd name="T7" fmla="*/ 76 h 19"/>
                <a:gd name="T8" fmla="*/ 80 w 20"/>
                <a:gd name="T9" fmla="*/ 36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9"/>
                  </a:cubicBezTo>
                  <a:cubicBezTo>
                    <a:pt x="0" y="15"/>
                    <a:pt x="5" y="19"/>
                    <a:pt x="10" y="19"/>
                  </a:cubicBezTo>
                  <a:cubicBezTo>
                    <a:pt x="10" y="19"/>
                    <a:pt x="10" y="19"/>
                    <a:pt x="10" y="19"/>
                  </a:cubicBezTo>
                  <a:cubicBezTo>
                    <a:pt x="15" y="19"/>
                    <a:pt x="20" y="15"/>
                    <a:pt x="20" y="9"/>
                  </a:cubicBezTo>
                  <a:cubicBezTo>
                    <a:pt x="20" y="4"/>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50" name="Freeform 3744"/>
            <p:cNvSpPr>
              <a:spLocks/>
            </p:cNvSpPr>
            <p:nvPr userDrawn="1"/>
          </p:nvSpPr>
          <p:spPr bwMode="auto">
            <a:xfrm>
              <a:off x="4002" y="3563"/>
              <a:ext cx="50" cy="22"/>
            </a:xfrm>
            <a:custGeom>
              <a:avLst/>
              <a:gdLst>
                <a:gd name="T0" fmla="*/ 48 w 25"/>
                <a:gd name="T1" fmla="*/ 0 h 11"/>
                <a:gd name="T2" fmla="*/ 0 w 25"/>
                <a:gd name="T3" fmla="*/ 44 h 11"/>
                <a:gd name="T4" fmla="*/ 100 w 25"/>
                <a:gd name="T5" fmla="*/ 44 h 11"/>
                <a:gd name="T6" fmla="*/ 48 w 25"/>
                <a:gd name="T7" fmla="*/ 0 h 11"/>
                <a:gd name="T8" fmla="*/ 48 w 25"/>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
                  <a:moveTo>
                    <a:pt x="12" y="0"/>
                  </a:moveTo>
                  <a:cubicBezTo>
                    <a:pt x="6" y="0"/>
                    <a:pt x="0" y="5"/>
                    <a:pt x="0" y="11"/>
                  </a:cubicBezTo>
                  <a:cubicBezTo>
                    <a:pt x="25" y="11"/>
                    <a:pt x="25" y="11"/>
                    <a:pt x="25" y="11"/>
                  </a:cubicBezTo>
                  <a:cubicBezTo>
                    <a:pt x="24" y="5"/>
                    <a:pt x="19" y="0"/>
                    <a:pt x="12" y="0"/>
                  </a:cubicBezTo>
                  <a:cubicBezTo>
                    <a:pt x="12" y="0"/>
                    <a:pt x="12" y="0"/>
                    <a:pt x="12" y="0"/>
                  </a:cubicBezTo>
                </a:path>
              </a:pathLst>
            </a:custGeom>
            <a:solidFill>
              <a:srgbClr val="E8E8E8"/>
            </a:solidFill>
            <a:ln w="9525">
              <a:solidFill>
                <a:srgbClr val="E8E8E8"/>
              </a:solidFill>
              <a:round/>
              <a:headEnd/>
              <a:tailEnd/>
            </a:ln>
          </p:spPr>
          <p:txBody>
            <a:bodyPr/>
            <a:lstStyle/>
            <a:p>
              <a:endParaRPr lang="en-GB" dirty="0"/>
            </a:p>
          </p:txBody>
        </p:sp>
        <p:sp>
          <p:nvSpPr>
            <p:cNvPr id="1151" name="Freeform 3745"/>
            <p:cNvSpPr>
              <a:spLocks/>
            </p:cNvSpPr>
            <p:nvPr userDrawn="1"/>
          </p:nvSpPr>
          <p:spPr bwMode="auto">
            <a:xfrm>
              <a:off x="3478" y="3218"/>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0" y="0"/>
                    <a:pt x="0" y="1"/>
                    <a:pt x="0" y="1"/>
                  </a:cubicBezTo>
                  <a:cubicBezTo>
                    <a:pt x="0" y="2"/>
                    <a:pt x="0" y="2"/>
                    <a:pt x="1" y="2"/>
                  </a:cubicBezTo>
                  <a:cubicBezTo>
                    <a:pt x="1" y="2"/>
                    <a:pt x="1" y="2"/>
                    <a:pt x="1" y="2"/>
                  </a:cubicBezTo>
                  <a:cubicBezTo>
                    <a:pt x="1" y="2"/>
                    <a:pt x="2" y="2"/>
                    <a:pt x="2" y="1"/>
                  </a:cubicBezTo>
                  <a:cubicBezTo>
                    <a:pt x="2" y="1"/>
                    <a:pt x="1" y="0"/>
                    <a:pt x="1" y="0"/>
                  </a:cubicBezTo>
                </a:path>
              </a:pathLst>
            </a:custGeom>
            <a:solidFill>
              <a:srgbClr val="E8E8E8"/>
            </a:solidFill>
            <a:ln w="9525">
              <a:solidFill>
                <a:srgbClr val="E8E8E8"/>
              </a:solidFill>
              <a:round/>
              <a:headEnd/>
              <a:tailEnd/>
            </a:ln>
          </p:spPr>
          <p:txBody>
            <a:bodyPr/>
            <a:lstStyle/>
            <a:p>
              <a:endParaRPr lang="en-GB" dirty="0"/>
            </a:p>
          </p:txBody>
        </p:sp>
        <p:sp>
          <p:nvSpPr>
            <p:cNvPr id="1152" name="Freeform 3746"/>
            <p:cNvSpPr>
              <a:spLocks/>
            </p:cNvSpPr>
            <p:nvPr userDrawn="1"/>
          </p:nvSpPr>
          <p:spPr bwMode="auto">
            <a:xfrm>
              <a:off x="3558" y="3311"/>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4"/>
                  </a:cubicBezTo>
                  <a:cubicBezTo>
                    <a:pt x="0" y="5"/>
                    <a:pt x="2" y="7"/>
                    <a:pt x="4" y="7"/>
                  </a:cubicBezTo>
                  <a:cubicBezTo>
                    <a:pt x="4" y="7"/>
                    <a:pt x="4" y="7"/>
                    <a:pt x="4" y="7"/>
                  </a:cubicBezTo>
                  <a:cubicBezTo>
                    <a:pt x="5" y="7"/>
                    <a:pt x="7" y="5"/>
                    <a:pt x="7" y="4"/>
                  </a:cubicBezTo>
                  <a:cubicBezTo>
                    <a:pt x="7" y="2"/>
                    <a:pt x="5" y="0"/>
                    <a:pt x="4" y="0"/>
                  </a:cubicBezTo>
                  <a:cubicBezTo>
                    <a:pt x="4" y="0"/>
                    <a:pt x="4" y="0"/>
                    <a:pt x="4" y="0"/>
                  </a:cubicBezTo>
                </a:path>
              </a:pathLst>
            </a:custGeom>
            <a:solidFill>
              <a:srgbClr val="E8E8E8"/>
            </a:solidFill>
            <a:ln w="9525">
              <a:solidFill>
                <a:srgbClr val="E8E8E8"/>
              </a:solidFill>
              <a:round/>
              <a:headEnd/>
              <a:tailEnd/>
            </a:ln>
          </p:spPr>
          <p:txBody>
            <a:bodyPr/>
            <a:lstStyle/>
            <a:p>
              <a:endParaRPr lang="en-GB" dirty="0"/>
            </a:p>
          </p:txBody>
        </p:sp>
        <p:sp>
          <p:nvSpPr>
            <p:cNvPr id="1153" name="Freeform 3747"/>
            <p:cNvSpPr>
              <a:spLocks/>
            </p:cNvSpPr>
            <p:nvPr userDrawn="1"/>
          </p:nvSpPr>
          <p:spPr bwMode="auto">
            <a:xfrm>
              <a:off x="3652" y="3395"/>
              <a:ext cx="20" cy="18"/>
            </a:xfrm>
            <a:custGeom>
              <a:avLst/>
              <a:gdLst>
                <a:gd name="T0" fmla="*/ 20 w 10"/>
                <a:gd name="T1" fmla="*/ 0 h 9"/>
                <a:gd name="T2" fmla="*/ 0 w 10"/>
                <a:gd name="T3" fmla="*/ 20 h 9"/>
                <a:gd name="T4" fmla="*/ 20 w 10"/>
                <a:gd name="T5" fmla="*/ 36 h 9"/>
                <a:gd name="T6" fmla="*/ 20 w 10"/>
                <a:gd name="T7" fmla="*/ 36 h 9"/>
                <a:gd name="T8" fmla="*/ 40 w 10"/>
                <a:gd name="T9" fmla="*/ 20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5"/>
                  </a:cubicBezTo>
                  <a:cubicBezTo>
                    <a:pt x="0" y="7"/>
                    <a:pt x="2" y="9"/>
                    <a:pt x="5" y="9"/>
                  </a:cubicBezTo>
                  <a:cubicBezTo>
                    <a:pt x="5" y="9"/>
                    <a:pt x="5" y="9"/>
                    <a:pt x="5" y="9"/>
                  </a:cubicBezTo>
                  <a:cubicBezTo>
                    <a:pt x="7" y="9"/>
                    <a:pt x="10" y="7"/>
                    <a:pt x="10" y="5"/>
                  </a:cubicBezTo>
                  <a:cubicBezTo>
                    <a:pt x="10" y="2"/>
                    <a:pt x="7"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54" name="Freeform 3748"/>
            <p:cNvSpPr>
              <a:spLocks/>
            </p:cNvSpPr>
            <p:nvPr userDrawn="1"/>
          </p:nvSpPr>
          <p:spPr bwMode="auto">
            <a:xfrm>
              <a:off x="3732" y="3487"/>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1"/>
                    <a:pt x="3" y="15"/>
                    <a:pt x="8" y="15"/>
                  </a:cubicBezTo>
                  <a:cubicBezTo>
                    <a:pt x="8" y="15"/>
                    <a:pt x="8" y="15"/>
                    <a:pt x="8" y="15"/>
                  </a:cubicBezTo>
                  <a:cubicBezTo>
                    <a:pt x="12" y="15"/>
                    <a:pt x="15" y="11"/>
                    <a:pt x="15" y="7"/>
                  </a:cubicBezTo>
                  <a:cubicBezTo>
                    <a:pt x="15" y="3"/>
                    <a:pt x="12" y="0"/>
                    <a:pt x="8" y="0"/>
                  </a:cubicBezTo>
                  <a:cubicBezTo>
                    <a:pt x="8" y="0"/>
                    <a:pt x="8" y="0"/>
                    <a:pt x="8" y="0"/>
                  </a:cubicBezTo>
                </a:path>
              </a:pathLst>
            </a:custGeom>
            <a:solidFill>
              <a:srgbClr val="E8E8E8"/>
            </a:solidFill>
            <a:ln w="9525">
              <a:solidFill>
                <a:srgbClr val="E8E8E8"/>
              </a:solidFill>
              <a:round/>
              <a:headEnd/>
              <a:tailEnd/>
            </a:ln>
          </p:spPr>
          <p:txBody>
            <a:bodyPr/>
            <a:lstStyle/>
            <a:p>
              <a:endParaRPr lang="en-GB" dirty="0"/>
            </a:p>
          </p:txBody>
        </p:sp>
        <p:sp>
          <p:nvSpPr>
            <p:cNvPr id="1155" name="Freeform 3749"/>
            <p:cNvSpPr>
              <a:spLocks/>
            </p:cNvSpPr>
            <p:nvPr userDrawn="1"/>
          </p:nvSpPr>
          <p:spPr bwMode="auto">
            <a:xfrm>
              <a:off x="3824" y="3569"/>
              <a:ext cx="40" cy="16"/>
            </a:xfrm>
            <a:custGeom>
              <a:avLst/>
              <a:gdLst>
                <a:gd name="T0" fmla="*/ 40 w 20"/>
                <a:gd name="T1" fmla="*/ 0 h 8"/>
                <a:gd name="T2" fmla="*/ 0 w 20"/>
                <a:gd name="T3" fmla="*/ 32 h 8"/>
                <a:gd name="T4" fmla="*/ 80 w 20"/>
                <a:gd name="T5" fmla="*/ 32 h 8"/>
                <a:gd name="T6" fmla="*/ 40 w 20"/>
                <a:gd name="T7" fmla="*/ 0 h 8"/>
                <a:gd name="T8" fmla="*/ 40 w 20"/>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10" y="0"/>
                  </a:moveTo>
                  <a:cubicBezTo>
                    <a:pt x="5" y="0"/>
                    <a:pt x="1" y="3"/>
                    <a:pt x="0" y="8"/>
                  </a:cubicBezTo>
                  <a:cubicBezTo>
                    <a:pt x="20" y="8"/>
                    <a:pt x="20" y="8"/>
                    <a:pt x="20" y="8"/>
                  </a:cubicBezTo>
                  <a:cubicBezTo>
                    <a:pt x="19" y="3"/>
                    <a:pt x="15" y="0"/>
                    <a:pt x="10" y="0"/>
                  </a:cubicBezTo>
                  <a:cubicBezTo>
                    <a:pt x="10" y="0"/>
                    <a:pt x="10" y="0"/>
                    <a:pt x="10" y="0"/>
                  </a:cubicBezTo>
                </a:path>
              </a:pathLst>
            </a:custGeom>
            <a:solidFill>
              <a:srgbClr val="E8E8E8"/>
            </a:solidFill>
            <a:ln w="9525">
              <a:solidFill>
                <a:srgbClr val="E8E8E8"/>
              </a:solidFill>
              <a:round/>
              <a:headEnd/>
              <a:tailEnd/>
            </a:ln>
          </p:spPr>
          <p:txBody>
            <a:bodyPr/>
            <a:lstStyle/>
            <a:p>
              <a:endParaRPr lang="en-GB" dirty="0"/>
            </a:p>
          </p:txBody>
        </p:sp>
        <p:sp>
          <p:nvSpPr>
            <p:cNvPr id="1156" name="Freeform 3750"/>
            <p:cNvSpPr>
              <a:spLocks/>
            </p:cNvSpPr>
            <p:nvPr userDrawn="1"/>
          </p:nvSpPr>
          <p:spPr bwMode="auto">
            <a:xfrm>
              <a:off x="3380" y="3315"/>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1" y="0"/>
                    <a:pt x="0" y="1"/>
                    <a:pt x="0" y="1"/>
                  </a:cubicBezTo>
                  <a:cubicBezTo>
                    <a:pt x="0" y="2"/>
                    <a:pt x="1" y="2"/>
                    <a:pt x="1" y="2"/>
                  </a:cubicBezTo>
                  <a:cubicBezTo>
                    <a:pt x="1" y="2"/>
                    <a:pt x="1" y="2"/>
                    <a:pt x="1" y="2"/>
                  </a:cubicBezTo>
                  <a:cubicBezTo>
                    <a:pt x="2" y="2"/>
                    <a:pt x="2" y="2"/>
                    <a:pt x="2" y="1"/>
                  </a:cubicBezTo>
                  <a:cubicBezTo>
                    <a:pt x="2" y="1"/>
                    <a:pt x="2" y="0"/>
                    <a:pt x="1" y="0"/>
                  </a:cubicBezTo>
                </a:path>
              </a:pathLst>
            </a:custGeom>
            <a:solidFill>
              <a:srgbClr val="E8E8E8"/>
            </a:solidFill>
            <a:ln w="9525">
              <a:solidFill>
                <a:srgbClr val="E8E8E8"/>
              </a:solidFill>
              <a:round/>
              <a:headEnd/>
              <a:tailEnd/>
            </a:ln>
          </p:spPr>
          <p:txBody>
            <a:bodyPr/>
            <a:lstStyle/>
            <a:p>
              <a:endParaRPr lang="en-GB" dirty="0"/>
            </a:p>
          </p:txBody>
        </p:sp>
        <p:sp>
          <p:nvSpPr>
            <p:cNvPr id="1157" name="Freeform 3751"/>
            <p:cNvSpPr>
              <a:spLocks/>
            </p:cNvSpPr>
            <p:nvPr userDrawn="1"/>
          </p:nvSpPr>
          <p:spPr bwMode="auto">
            <a:xfrm>
              <a:off x="3472" y="3397"/>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58" name="Freeform 3752"/>
            <p:cNvSpPr>
              <a:spLocks/>
            </p:cNvSpPr>
            <p:nvPr userDrawn="1"/>
          </p:nvSpPr>
          <p:spPr bwMode="auto">
            <a:xfrm>
              <a:off x="3554" y="3491"/>
              <a:ext cx="20" cy="20"/>
            </a:xfrm>
            <a:custGeom>
              <a:avLst/>
              <a:gdLst>
                <a:gd name="T0" fmla="*/ 20 w 10"/>
                <a:gd name="T1" fmla="*/ 0 h 10"/>
                <a:gd name="T2" fmla="*/ 0 w 10"/>
                <a:gd name="T3" fmla="*/ 20 h 10"/>
                <a:gd name="T4" fmla="*/ 20 w 10"/>
                <a:gd name="T5" fmla="*/ 40 h 10"/>
                <a:gd name="T6" fmla="*/ 40 w 10"/>
                <a:gd name="T7" fmla="*/ 20 h 10"/>
                <a:gd name="T8" fmla="*/ 20 w 10"/>
                <a:gd name="T9" fmla="*/ 0 h 10"/>
                <a:gd name="T10" fmla="*/ 20 w 10"/>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0">
                  <a:moveTo>
                    <a:pt x="5" y="0"/>
                  </a:moveTo>
                  <a:cubicBezTo>
                    <a:pt x="3" y="0"/>
                    <a:pt x="0" y="2"/>
                    <a:pt x="0" y="5"/>
                  </a:cubicBezTo>
                  <a:cubicBezTo>
                    <a:pt x="0" y="8"/>
                    <a:pt x="3" y="10"/>
                    <a:pt x="5" y="10"/>
                  </a:cubicBezTo>
                  <a:cubicBezTo>
                    <a:pt x="8" y="10"/>
                    <a:pt x="10" y="8"/>
                    <a:pt x="10" y="5"/>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59" name="Freeform 3753"/>
            <p:cNvSpPr>
              <a:spLocks/>
            </p:cNvSpPr>
            <p:nvPr userDrawn="1"/>
          </p:nvSpPr>
          <p:spPr bwMode="auto">
            <a:xfrm>
              <a:off x="3648" y="3573"/>
              <a:ext cx="26" cy="12"/>
            </a:xfrm>
            <a:custGeom>
              <a:avLst/>
              <a:gdLst>
                <a:gd name="T0" fmla="*/ 28 w 13"/>
                <a:gd name="T1" fmla="*/ 0 h 6"/>
                <a:gd name="T2" fmla="*/ 0 w 13"/>
                <a:gd name="T3" fmla="*/ 24 h 6"/>
                <a:gd name="T4" fmla="*/ 52 w 13"/>
                <a:gd name="T5" fmla="*/ 24 h 6"/>
                <a:gd name="T6" fmla="*/ 28 w 13"/>
                <a:gd name="T7" fmla="*/ 0 h 6"/>
                <a:gd name="T8" fmla="*/ 28 w 1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6">
                  <a:moveTo>
                    <a:pt x="7" y="0"/>
                  </a:moveTo>
                  <a:cubicBezTo>
                    <a:pt x="3" y="0"/>
                    <a:pt x="0" y="3"/>
                    <a:pt x="0" y="6"/>
                  </a:cubicBezTo>
                  <a:cubicBezTo>
                    <a:pt x="13" y="6"/>
                    <a:pt x="13" y="6"/>
                    <a:pt x="13" y="6"/>
                  </a:cubicBezTo>
                  <a:cubicBezTo>
                    <a:pt x="13" y="3"/>
                    <a:pt x="10" y="0"/>
                    <a:pt x="7" y="0"/>
                  </a:cubicBezTo>
                  <a:cubicBezTo>
                    <a:pt x="7" y="0"/>
                    <a:pt x="7" y="0"/>
                    <a:pt x="7" y="0"/>
                  </a:cubicBezTo>
                </a:path>
              </a:pathLst>
            </a:custGeom>
            <a:solidFill>
              <a:srgbClr val="E8E8E8"/>
            </a:solidFill>
            <a:ln w="9525">
              <a:solidFill>
                <a:srgbClr val="E8E8E8"/>
              </a:solidFill>
              <a:round/>
              <a:headEnd/>
              <a:tailEnd/>
            </a:ln>
          </p:spPr>
          <p:txBody>
            <a:bodyPr/>
            <a:lstStyle/>
            <a:p>
              <a:endParaRPr lang="en-GB" dirty="0"/>
            </a:p>
          </p:txBody>
        </p:sp>
        <p:sp>
          <p:nvSpPr>
            <p:cNvPr id="1160" name="Oval 3754"/>
            <p:cNvSpPr>
              <a:spLocks noChangeArrowheads="1"/>
            </p:cNvSpPr>
            <p:nvPr userDrawn="1"/>
          </p:nvSpPr>
          <p:spPr bwMode="auto">
            <a:xfrm>
              <a:off x="3294" y="3401"/>
              <a:ext cx="4" cy="4"/>
            </a:xfrm>
            <a:prstGeom prst="ellipse">
              <a:avLst/>
            </a:prstGeom>
            <a:solidFill>
              <a:srgbClr val="E8E8E8"/>
            </a:solidFill>
            <a:ln w="9525">
              <a:solidFill>
                <a:srgbClr val="E8E8E8"/>
              </a:solidFill>
              <a:round/>
              <a:headEnd/>
              <a:tailEnd/>
            </a:ln>
          </p:spPr>
          <p:txBody>
            <a:bodyPr/>
            <a:lstStyle/>
            <a:p>
              <a:endParaRPr lang="en-GB" dirty="0"/>
            </a:p>
          </p:txBody>
        </p:sp>
        <p:sp>
          <p:nvSpPr>
            <p:cNvPr id="1161" name="Freeform 3755"/>
            <p:cNvSpPr>
              <a:spLocks/>
            </p:cNvSpPr>
            <p:nvPr userDrawn="1"/>
          </p:nvSpPr>
          <p:spPr bwMode="auto">
            <a:xfrm>
              <a:off x="3376" y="3493"/>
              <a:ext cx="12" cy="14"/>
            </a:xfrm>
            <a:custGeom>
              <a:avLst/>
              <a:gdLst>
                <a:gd name="T0" fmla="*/ 12 w 6"/>
                <a:gd name="T1" fmla="*/ 0 h 7"/>
                <a:gd name="T2" fmla="*/ 0 w 6"/>
                <a:gd name="T3" fmla="*/ 16 h 7"/>
                <a:gd name="T4" fmla="*/ 12 w 6"/>
                <a:gd name="T5" fmla="*/ 28 h 7"/>
                <a:gd name="T6" fmla="*/ 12 w 6"/>
                <a:gd name="T7" fmla="*/ 28 h 7"/>
                <a:gd name="T8" fmla="*/ 24 w 6"/>
                <a:gd name="T9" fmla="*/ 16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4"/>
                  </a:cubicBezTo>
                  <a:cubicBezTo>
                    <a:pt x="0" y="5"/>
                    <a:pt x="1" y="7"/>
                    <a:pt x="3" y="7"/>
                  </a:cubicBezTo>
                  <a:cubicBezTo>
                    <a:pt x="3" y="7"/>
                    <a:pt x="3" y="7"/>
                    <a:pt x="3" y="7"/>
                  </a:cubicBezTo>
                  <a:cubicBezTo>
                    <a:pt x="5" y="7"/>
                    <a:pt x="6" y="5"/>
                    <a:pt x="6" y="4"/>
                  </a:cubicBezTo>
                  <a:cubicBezTo>
                    <a:pt x="6" y="2"/>
                    <a:pt x="5" y="0"/>
                    <a:pt x="3" y="0"/>
                  </a:cubicBezTo>
                  <a:cubicBezTo>
                    <a:pt x="3" y="0"/>
                    <a:pt x="3" y="0"/>
                    <a:pt x="3" y="0"/>
                  </a:cubicBezTo>
                </a:path>
              </a:pathLst>
            </a:custGeom>
            <a:solidFill>
              <a:srgbClr val="E8E8E8"/>
            </a:solidFill>
            <a:ln w="9525">
              <a:solidFill>
                <a:srgbClr val="E8E8E8"/>
              </a:solidFill>
              <a:round/>
              <a:headEnd/>
              <a:tailEnd/>
            </a:ln>
          </p:spPr>
          <p:txBody>
            <a:bodyPr/>
            <a:lstStyle/>
            <a:p>
              <a:endParaRPr lang="en-GB" dirty="0"/>
            </a:p>
          </p:txBody>
        </p:sp>
        <p:sp>
          <p:nvSpPr>
            <p:cNvPr id="1162" name="Freeform 3756"/>
            <p:cNvSpPr>
              <a:spLocks/>
            </p:cNvSpPr>
            <p:nvPr userDrawn="1"/>
          </p:nvSpPr>
          <p:spPr bwMode="auto">
            <a:xfrm>
              <a:off x="3468" y="3577"/>
              <a:ext cx="20" cy="8"/>
            </a:xfrm>
            <a:custGeom>
              <a:avLst/>
              <a:gdLst>
                <a:gd name="T0" fmla="*/ 20 w 10"/>
                <a:gd name="T1" fmla="*/ 0 h 4"/>
                <a:gd name="T2" fmla="*/ 0 w 10"/>
                <a:gd name="T3" fmla="*/ 16 h 4"/>
                <a:gd name="T4" fmla="*/ 40 w 10"/>
                <a:gd name="T5" fmla="*/ 16 h 4"/>
                <a:gd name="T6" fmla="*/ 20 w 10"/>
                <a:gd name="T7" fmla="*/ 0 h 4"/>
                <a:gd name="T8" fmla="*/ 20 w 1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5" y="0"/>
                  </a:moveTo>
                  <a:cubicBezTo>
                    <a:pt x="3" y="0"/>
                    <a:pt x="1" y="2"/>
                    <a:pt x="0" y="4"/>
                  </a:cubicBezTo>
                  <a:cubicBezTo>
                    <a:pt x="10" y="4"/>
                    <a:pt x="10" y="4"/>
                    <a:pt x="10" y="4"/>
                  </a:cubicBezTo>
                  <a:cubicBezTo>
                    <a:pt x="10" y="2"/>
                    <a:pt x="8" y="0"/>
                    <a:pt x="5" y="0"/>
                  </a:cubicBezTo>
                  <a:cubicBezTo>
                    <a:pt x="5" y="0"/>
                    <a:pt x="5" y="0"/>
                    <a:pt x="5" y="0"/>
                  </a:cubicBezTo>
                </a:path>
              </a:pathLst>
            </a:custGeom>
            <a:solidFill>
              <a:srgbClr val="E8E8E8"/>
            </a:solidFill>
            <a:ln w="9525">
              <a:solidFill>
                <a:srgbClr val="E8E8E8"/>
              </a:solidFill>
              <a:round/>
              <a:headEnd/>
              <a:tailEnd/>
            </a:ln>
          </p:spPr>
          <p:txBody>
            <a:bodyPr/>
            <a:lstStyle/>
            <a:p>
              <a:endParaRPr lang="en-GB" dirty="0"/>
            </a:p>
          </p:txBody>
        </p:sp>
        <p:sp>
          <p:nvSpPr>
            <p:cNvPr id="1163" name="Freeform 3757"/>
            <p:cNvSpPr>
              <a:spLocks/>
            </p:cNvSpPr>
            <p:nvPr userDrawn="1"/>
          </p:nvSpPr>
          <p:spPr bwMode="auto">
            <a:xfrm>
              <a:off x="3198" y="3497"/>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4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0"/>
                  </a:moveTo>
                  <a:cubicBezTo>
                    <a:pt x="0" y="0"/>
                    <a:pt x="0" y="1"/>
                    <a:pt x="0" y="1"/>
                  </a:cubicBezTo>
                  <a:cubicBezTo>
                    <a:pt x="0" y="2"/>
                    <a:pt x="0" y="2"/>
                    <a:pt x="1" y="2"/>
                  </a:cubicBezTo>
                  <a:cubicBezTo>
                    <a:pt x="1" y="2"/>
                    <a:pt x="1" y="2"/>
                    <a:pt x="1" y="2"/>
                  </a:cubicBezTo>
                  <a:cubicBezTo>
                    <a:pt x="1" y="2"/>
                    <a:pt x="2" y="2"/>
                    <a:pt x="2" y="1"/>
                  </a:cubicBezTo>
                  <a:cubicBezTo>
                    <a:pt x="2" y="1"/>
                    <a:pt x="1" y="0"/>
                    <a:pt x="1" y="0"/>
                  </a:cubicBezTo>
                  <a:cubicBezTo>
                    <a:pt x="1" y="0"/>
                    <a:pt x="1" y="0"/>
                    <a:pt x="1" y="0"/>
                  </a:cubicBezTo>
                </a:path>
              </a:pathLst>
            </a:custGeom>
            <a:solidFill>
              <a:srgbClr val="E8E8E8"/>
            </a:solidFill>
            <a:ln w="9525">
              <a:solidFill>
                <a:srgbClr val="E8E8E8"/>
              </a:solidFill>
              <a:round/>
              <a:headEnd/>
              <a:tailEnd/>
            </a:ln>
          </p:spPr>
          <p:txBody>
            <a:bodyPr/>
            <a:lstStyle/>
            <a:p>
              <a:endParaRPr lang="en-GB" dirty="0"/>
            </a:p>
          </p:txBody>
        </p:sp>
        <p:sp>
          <p:nvSpPr>
            <p:cNvPr id="1164" name="Freeform 3758"/>
            <p:cNvSpPr>
              <a:spLocks/>
            </p:cNvSpPr>
            <p:nvPr userDrawn="1"/>
          </p:nvSpPr>
          <p:spPr bwMode="auto">
            <a:xfrm>
              <a:off x="3290" y="3579"/>
              <a:ext cx="12" cy="6"/>
            </a:xfrm>
            <a:custGeom>
              <a:avLst/>
              <a:gdLst>
                <a:gd name="T0" fmla="*/ 12 w 6"/>
                <a:gd name="T1" fmla="*/ 0 h 3"/>
                <a:gd name="T2" fmla="*/ 0 w 6"/>
                <a:gd name="T3" fmla="*/ 12 h 3"/>
                <a:gd name="T4" fmla="*/ 24 w 6"/>
                <a:gd name="T5" fmla="*/ 12 h 3"/>
                <a:gd name="T6" fmla="*/ 12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3" y="0"/>
                  </a:moveTo>
                  <a:cubicBezTo>
                    <a:pt x="2" y="0"/>
                    <a:pt x="0" y="1"/>
                    <a:pt x="0" y="3"/>
                  </a:cubicBezTo>
                  <a:cubicBezTo>
                    <a:pt x="6" y="3"/>
                    <a:pt x="6" y="3"/>
                    <a:pt x="6" y="3"/>
                  </a:cubicBezTo>
                  <a:cubicBezTo>
                    <a:pt x="5" y="1"/>
                    <a:pt x="4" y="0"/>
                    <a:pt x="3" y="0"/>
                  </a:cubicBezTo>
                </a:path>
              </a:pathLst>
            </a:custGeom>
            <a:solidFill>
              <a:srgbClr val="E8E8E8"/>
            </a:solidFill>
            <a:ln w="9525">
              <a:solidFill>
                <a:srgbClr val="E8E8E8"/>
              </a:solidFill>
              <a:round/>
              <a:headEnd/>
              <a:tailEnd/>
            </a:ln>
          </p:spPr>
          <p:txBody>
            <a:bodyPr/>
            <a:lstStyle/>
            <a:p>
              <a:endParaRPr lang="en-GB" dirty="0"/>
            </a:p>
          </p:txBody>
        </p:sp>
        <p:sp>
          <p:nvSpPr>
            <p:cNvPr id="1165" name="Freeform 3759"/>
            <p:cNvSpPr>
              <a:spLocks/>
            </p:cNvSpPr>
            <p:nvPr userDrawn="1"/>
          </p:nvSpPr>
          <p:spPr bwMode="auto">
            <a:xfrm>
              <a:off x="3016" y="3499"/>
              <a:ext cx="2" cy="2"/>
            </a:xfrm>
            <a:custGeom>
              <a:avLst/>
              <a:gdLst>
                <a:gd name="T0" fmla="*/ 0 w 1"/>
                <a:gd name="T1" fmla="*/ 0 h 1"/>
                <a:gd name="T2" fmla="*/ 0 w 1"/>
                <a:gd name="T3" fmla="*/ 0 h 1"/>
                <a:gd name="T4" fmla="*/ 0 w 1"/>
                <a:gd name="T5" fmla="*/ 4 h 1"/>
                <a:gd name="T6" fmla="*/ 4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cubicBezTo>
                    <a:pt x="0" y="0"/>
                    <a:pt x="0" y="0"/>
                    <a:pt x="0" y="0"/>
                  </a:cubicBezTo>
                  <a:cubicBezTo>
                    <a:pt x="0" y="1"/>
                    <a:pt x="0" y="1"/>
                    <a:pt x="0" y="1"/>
                  </a:cubicBezTo>
                  <a:cubicBezTo>
                    <a:pt x="1" y="1"/>
                    <a:pt x="1" y="1"/>
                    <a:pt x="1" y="0"/>
                  </a:cubicBezTo>
                  <a:cubicBezTo>
                    <a:pt x="1" y="0"/>
                    <a:pt x="1" y="0"/>
                    <a:pt x="0" y="0"/>
                  </a:cubicBezTo>
                  <a:cubicBezTo>
                    <a:pt x="0" y="0"/>
                    <a:pt x="0" y="0"/>
                    <a:pt x="0" y="0"/>
                  </a:cubicBezTo>
                </a:path>
              </a:pathLst>
            </a:custGeom>
            <a:solidFill>
              <a:srgbClr val="E8E8E8"/>
            </a:solidFill>
            <a:ln w="9525">
              <a:solidFill>
                <a:srgbClr val="E8E8E8"/>
              </a:solidFill>
              <a:round/>
              <a:headEnd/>
              <a:tailEnd/>
            </a:ln>
          </p:spPr>
          <p:txBody>
            <a:bodyPr/>
            <a:lstStyle/>
            <a:p>
              <a:endParaRPr lang="en-GB" dirty="0"/>
            </a:p>
          </p:txBody>
        </p:sp>
        <p:sp>
          <p:nvSpPr>
            <p:cNvPr id="1166" name="Freeform 3760"/>
            <p:cNvSpPr>
              <a:spLocks/>
            </p:cNvSpPr>
            <p:nvPr userDrawn="1"/>
          </p:nvSpPr>
          <p:spPr bwMode="auto">
            <a:xfrm>
              <a:off x="3112" y="3583"/>
              <a:ext cx="2" cy="0"/>
            </a:xfrm>
            <a:custGeom>
              <a:avLst/>
              <a:gdLst>
                <a:gd name="T0" fmla="*/ 2 w 2"/>
                <a:gd name="T1" fmla="*/ 0 w 2"/>
                <a:gd name="T2" fmla="*/ 2 w 2"/>
                <a:gd name="T3" fmla="*/ 2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close/>
                </a:path>
              </a:pathLst>
            </a:custGeom>
            <a:solidFill>
              <a:srgbClr val="E8E8E8"/>
            </a:solidFill>
            <a:ln w="9525">
              <a:solidFill>
                <a:srgbClr val="E8E8E8"/>
              </a:solidFill>
              <a:round/>
              <a:headEnd/>
              <a:tailEnd/>
            </a:ln>
          </p:spPr>
          <p:txBody>
            <a:bodyPr/>
            <a:lstStyle/>
            <a:p>
              <a:endParaRPr lang="en-GB" dirty="0"/>
            </a:p>
          </p:txBody>
        </p:sp>
        <p:sp>
          <p:nvSpPr>
            <p:cNvPr id="1167" name="Freeform 3761"/>
            <p:cNvSpPr>
              <a:spLocks/>
            </p:cNvSpPr>
            <p:nvPr userDrawn="1"/>
          </p:nvSpPr>
          <p:spPr bwMode="auto">
            <a:xfrm>
              <a:off x="3112" y="3583"/>
              <a:ext cx="2" cy="0"/>
            </a:xfrm>
            <a:custGeom>
              <a:avLst/>
              <a:gdLst>
                <a:gd name="T0" fmla="*/ 2 w 2"/>
                <a:gd name="T1" fmla="*/ 0 w 2"/>
                <a:gd name="T2" fmla="*/ 2 w 2"/>
                <a:gd name="T3" fmla="*/ 2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path>
              </a:pathLst>
            </a:custGeom>
            <a:solidFill>
              <a:srgbClr val="E8E8E8"/>
            </a:solidFill>
            <a:ln w="9525">
              <a:solidFill>
                <a:srgbClr val="E8E8E8"/>
              </a:solidFill>
              <a:round/>
              <a:headEnd/>
              <a:tailEnd/>
            </a:ln>
          </p:spPr>
          <p:txBody>
            <a:bodyPr/>
            <a:lstStyle/>
            <a:p>
              <a:endParaRPr lang="en-GB" dirty="0"/>
            </a:p>
          </p:txBody>
        </p:sp>
      </p:grpSp>
      <p:sp>
        <p:nvSpPr>
          <p:cNvPr id="32770" name="Rectangle 2"/>
          <p:cNvSpPr>
            <a:spLocks noGrp="1" noChangeArrowheads="1"/>
          </p:cNvSpPr>
          <p:nvPr>
            <p:ph type="title"/>
          </p:nvPr>
        </p:nvSpPr>
        <p:spPr bwMode="auto">
          <a:xfrm>
            <a:off x="457200" y="274638"/>
            <a:ext cx="822960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b" anchorCtr="0" compatLnSpc="1">
            <a:prstTxWarp prst="textNoShape">
              <a:avLst/>
            </a:prstTxWarp>
          </a:bodyPr>
          <a:lstStyle/>
          <a:p>
            <a:pPr lvl="0"/>
            <a:r>
              <a:rPr lang="en-GB"/>
              <a:t>Click to edit Master title style</a:t>
            </a:r>
          </a:p>
        </p:txBody>
      </p:sp>
      <p:sp>
        <p:nvSpPr>
          <p:cNvPr id="32771" name="Rectangle 3"/>
          <p:cNvSpPr>
            <a:spLocks noGrp="1" noChangeArrowheads="1"/>
          </p:cNvSpPr>
          <p:nvPr>
            <p:ph type="body" idx="1"/>
          </p:nvPr>
        </p:nvSpPr>
        <p:spPr bwMode="auto">
          <a:xfrm>
            <a:off x="457200" y="1773238"/>
            <a:ext cx="822960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algn="l" defTabSz="642938">
              <a:defRPr sz="1000">
                <a:solidFill>
                  <a:schemeClr val="tx1"/>
                </a:solidFill>
                <a:cs typeface="+mn-cs"/>
              </a:defRPr>
            </a:lvl1pPr>
          </a:lstStyle>
          <a:p>
            <a:pPr>
              <a:defRPr/>
            </a:pPr>
            <a:endParaRPr lang="en-GB" dirty="0"/>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defTabSz="642938">
              <a:defRPr sz="1000">
                <a:solidFill>
                  <a:schemeClr val="tx1"/>
                </a:solidFill>
                <a:cs typeface="+mn-cs"/>
              </a:defRPr>
            </a:lvl1pPr>
          </a:lstStyle>
          <a:p>
            <a:pPr>
              <a:defRPr/>
            </a:pPr>
            <a:endParaRPr lang="en-GB" dirty="0"/>
          </a:p>
        </p:txBody>
      </p:sp>
      <p:sp>
        <p:nvSpPr>
          <p:cNvPr id="32774" name="Rectangle 6"/>
          <p:cNvSpPr>
            <a:spLocks noGrp="1" noChangeArrowheads="1"/>
          </p:cNvSpPr>
          <p:nvPr>
            <p:ph type="sldNum" sz="quarter" idx="4"/>
          </p:nvPr>
        </p:nvSpPr>
        <p:spPr bwMode="auto">
          <a:xfrm>
            <a:off x="6564313"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algn="r" defTabSz="642938">
              <a:defRPr sz="1000">
                <a:solidFill>
                  <a:schemeClr val="tx1"/>
                </a:solidFill>
                <a:cs typeface="+mn-cs"/>
              </a:defRPr>
            </a:lvl1pPr>
          </a:lstStyle>
          <a:p>
            <a:pPr>
              <a:defRPr/>
            </a:pPr>
            <a:fld id="{D90496ED-8380-4C16-8EDC-EB3C18A535FF}" type="slidenum">
              <a:rPr lang="en-GB"/>
              <a:pPr>
                <a:defRPr/>
              </a:pPr>
              <a:t>‹#›</a:t>
            </a:fld>
            <a:endParaRPr lang="en-GB" dirty="0"/>
          </a:p>
        </p:txBody>
      </p:sp>
      <p:pic>
        <p:nvPicPr>
          <p:cNvPr id="1032" name="Picture 3763" descr="GS Logo_Blue_Black"/>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26400" y="6181725"/>
            <a:ext cx="6492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3766" descr="GS Y logo mediu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746875" y="6170613"/>
            <a:ext cx="1012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768" descr="Yuasa stacked logo small"/>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918200" y="6034088"/>
            <a:ext cx="546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left)">
                                      <p:cBhvr>
                                        <p:cTn id="7" dur="500"/>
                                        <p:tgtEl>
                                          <p:spTgt spid="327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771"/>
                                        </p:tgtEl>
                                        <p:attrNameLst>
                                          <p:attrName>style.visibility</p:attrName>
                                        </p:attrNameLst>
                                      </p:cBhvr>
                                      <p:to>
                                        <p:strVal val="visible"/>
                                      </p:to>
                                    </p:set>
                                    <p:animEffect transition="in" filter="wipe(left)">
                                      <p:cBhvr>
                                        <p:cTn id="11"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p:tmplLst>
          <p:tmpl>
            <p:tnLst>
              <p:par>
                <p:cTn presetID="22" presetClass="entr" presetSubtype="8" fill="hold" nodeType="afterEffect">
                  <p:stCondLst>
                    <p:cond delay="0"/>
                  </p:stCondLst>
                  <p:childTnLst>
                    <p:set>
                      <p:cBhvr>
                        <p:cTn dur="1" fill="hold">
                          <p:stCondLst>
                            <p:cond delay="0"/>
                          </p:stCondLst>
                        </p:cTn>
                        <p:tgtEl>
                          <p:spTgt spid="32771"/>
                        </p:tgtEl>
                        <p:attrNameLst>
                          <p:attrName>style.visibility</p:attrName>
                        </p:attrNameLst>
                      </p:cBhvr>
                      <p:to>
                        <p:strVal val="visible"/>
                      </p:to>
                    </p:set>
                    <p:animEffect transition="in" filter="wipe(left)">
                      <p:cBhvr>
                        <p:cTn dur="500"/>
                        <p:tgtEl>
                          <p:spTgt spid="32771"/>
                        </p:tgtEl>
                      </p:cBhvr>
                    </p:animEffect>
                  </p:childTnLst>
                </p:cTn>
              </p:par>
            </p:tnLst>
          </p:tmpl>
        </p:tmplLst>
      </p:bldP>
    </p:bldLst>
  </p:timing>
  <p:txStyles>
    <p:title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p:titleStyle>
    <p:bodyStyle>
      <a:lvl1pPr marL="179388" indent="-179388" algn="l" defTabSz="642938" rtl="0" eaLnBrk="0" fontAlgn="base" hangingPunct="0">
        <a:spcBef>
          <a:spcPct val="35000"/>
        </a:spcBef>
        <a:spcAft>
          <a:spcPct val="0"/>
        </a:spcAft>
        <a:buClr>
          <a:srgbClr val="ED1B2E"/>
        </a:buClr>
        <a:buChar char="•"/>
        <a:defRPr sz="2000">
          <a:solidFill>
            <a:schemeClr val="tx1"/>
          </a:solidFill>
          <a:latin typeface="+mn-lt"/>
          <a:ea typeface="+mn-ea"/>
          <a:cs typeface="+mn-cs"/>
        </a:defRPr>
      </a:lvl1pPr>
      <a:lvl2pPr marL="628650" indent="-269875" algn="l" defTabSz="642938" rtl="0" eaLnBrk="0" fontAlgn="base" hangingPunct="0">
        <a:spcBef>
          <a:spcPct val="20000"/>
        </a:spcBef>
        <a:spcAft>
          <a:spcPct val="0"/>
        </a:spcAft>
        <a:buClr>
          <a:srgbClr val="ED1C2E"/>
        </a:buClr>
        <a:buFont typeface="Arial" charset="0"/>
        <a:buChar char="–"/>
        <a:defRPr sz="2000">
          <a:solidFill>
            <a:schemeClr val="tx1"/>
          </a:solidFill>
          <a:latin typeface="+mn-lt"/>
          <a:cs typeface="+mn-cs"/>
        </a:defRPr>
      </a:lvl2pPr>
      <a:lvl3pPr marL="990600" indent="-160338" algn="l" defTabSz="642938" rtl="0" eaLnBrk="0" fontAlgn="base" hangingPunct="0">
        <a:spcBef>
          <a:spcPct val="20000"/>
        </a:spcBef>
        <a:spcAft>
          <a:spcPct val="0"/>
        </a:spcAft>
        <a:buChar char="•"/>
        <a:defRPr sz="1700">
          <a:solidFill>
            <a:schemeClr val="tx1"/>
          </a:solidFill>
          <a:latin typeface="+mn-lt"/>
          <a:cs typeface="+mn-cs"/>
        </a:defRPr>
      </a:lvl3pPr>
      <a:lvl4pPr marL="1331913" indent="-161925" algn="l" defTabSz="642938" rtl="0" eaLnBrk="0" fontAlgn="base" hangingPunct="0">
        <a:spcBef>
          <a:spcPct val="20000"/>
        </a:spcBef>
        <a:spcAft>
          <a:spcPct val="0"/>
        </a:spcAft>
        <a:buChar char="–"/>
        <a:defRPr sz="1400">
          <a:solidFill>
            <a:schemeClr val="tx1"/>
          </a:solidFill>
          <a:latin typeface="+mn-lt"/>
          <a:cs typeface="+mn-cs"/>
        </a:defRPr>
      </a:lvl4pPr>
      <a:lvl5pPr marL="1671638" indent="-160338" algn="l" defTabSz="642938" rtl="0" eaLnBrk="0" fontAlgn="base" hangingPunct="0">
        <a:spcBef>
          <a:spcPct val="20000"/>
        </a:spcBef>
        <a:spcAft>
          <a:spcPct val="0"/>
        </a:spcAft>
        <a:buChar char="»"/>
        <a:defRPr sz="1400">
          <a:solidFill>
            <a:schemeClr val="tx1"/>
          </a:solidFill>
          <a:latin typeface="+mn-lt"/>
          <a:cs typeface="+mn-cs"/>
        </a:defRPr>
      </a:lvl5pPr>
      <a:lvl6pPr marL="2128838" indent="-160338" algn="l" defTabSz="642938" rtl="0" fontAlgn="base">
        <a:spcBef>
          <a:spcPct val="20000"/>
        </a:spcBef>
        <a:spcAft>
          <a:spcPct val="0"/>
        </a:spcAft>
        <a:buChar char="»"/>
        <a:defRPr sz="1400">
          <a:solidFill>
            <a:schemeClr val="tx1"/>
          </a:solidFill>
          <a:latin typeface="+mn-lt"/>
          <a:cs typeface="+mn-cs"/>
        </a:defRPr>
      </a:lvl6pPr>
      <a:lvl7pPr marL="2586038" indent="-160338" algn="l" defTabSz="642938" rtl="0" fontAlgn="base">
        <a:spcBef>
          <a:spcPct val="20000"/>
        </a:spcBef>
        <a:spcAft>
          <a:spcPct val="0"/>
        </a:spcAft>
        <a:buChar char="»"/>
        <a:defRPr sz="1400">
          <a:solidFill>
            <a:schemeClr val="tx1"/>
          </a:solidFill>
          <a:latin typeface="+mn-lt"/>
          <a:cs typeface="+mn-cs"/>
        </a:defRPr>
      </a:lvl7pPr>
      <a:lvl8pPr marL="3043238" indent="-160338" algn="l" defTabSz="642938" rtl="0" fontAlgn="base">
        <a:spcBef>
          <a:spcPct val="20000"/>
        </a:spcBef>
        <a:spcAft>
          <a:spcPct val="0"/>
        </a:spcAft>
        <a:buChar char="»"/>
        <a:defRPr sz="1400">
          <a:solidFill>
            <a:schemeClr val="tx1"/>
          </a:solidFill>
          <a:latin typeface="+mn-lt"/>
          <a:cs typeface="+mn-cs"/>
        </a:defRPr>
      </a:lvl8pPr>
      <a:lvl9pPr marL="3500438" indent="-160338" algn="l" defTabSz="642938"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545"/>
          <p:cNvGrpSpPr>
            <a:grpSpLocks/>
          </p:cNvGrpSpPr>
          <p:nvPr userDrawn="1"/>
        </p:nvGrpSpPr>
        <p:grpSpPr bwMode="auto">
          <a:xfrm>
            <a:off x="3527425" y="1409700"/>
            <a:ext cx="5616575" cy="5448300"/>
            <a:chOff x="3016" y="-423"/>
            <a:chExt cx="4140" cy="4016"/>
          </a:xfrm>
        </p:grpSpPr>
        <p:grpSp>
          <p:nvGrpSpPr>
            <p:cNvPr id="2058" name="Group 546"/>
            <p:cNvGrpSpPr>
              <a:grpSpLocks/>
            </p:cNvGrpSpPr>
            <p:nvPr userDrawn="1"/>
          </p:nvGrpSpPr>
          <p:grpSpPr bwMode="auto">
            <a:xfrm>
              <a:off x="5394" y="-423"/>
              <a:ext cx="1762" cy="3391"/>
              <a:chOff x="5394" y="-423"/>
              <a:chExt cx="1762" cy="3391"/>
            </a:xfrm>
          </p:grpSpPr>
          <p:sp>
            <p:nvSpPr>
              <p:cNvPr id="2391" name="Freeform 547"/>
              <p:cNvSpPr>
                <a:spLocks/>
              </p:cNvSpPr>
              <p:nvPr userDrawn="1"/>
            </p:nvSpPr>
            <p:spPr bwMode="auto">
              <a:xfrm>
                <a:off x="7128" y="-423"/>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2" name="Freeform 548"/>
              <p:cNvSpPr>
                <a:spLocks/>
              </p:cNvSpPr>
              <p:nvPr userDrawn="1"/>
            </p:nvSpPr>
            <p:spPr bwMode="auto">
              <a:xfrm>
                <a:off x="7042" y="-337"/>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3" name="Freeform 549"/>
              <p:cNvSpPr>
                <a:spLocks/>
              </p:cNvSpPr>
              <p:nvPr userDrawn="1"/>
            </p:nvSpPr>
            <p:spPr bwMode="auto">
              <a:xfrm>
                <a:off x="7124" y="-243"/>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1"/>
                      <a:pt x="0" y="3"/>
                    </a:cubicBezTo>
                    <a:cubicBezTo>
                      <a:pt x="0" y="6"/>
                      <a:pt x="2" y="7"/>
                      <a:pt x="4" y="7"/>
                    </a:cubicBezTo>
                    <a:cubicBezTo>
                      <a:pt x="4" y="7"/>
                      <a:pt x="4" y="7"/>
                      <a:pt x="4" y="7"/>
                    </a:cubicBezTo>
                    <a:cubicBezTo>
                      <a:pt x="6" y="7"/>
                      <a:pt x="7" y="6"/>
                      <a:pt x="7" y="3"/>
                    </a:cubicBezTo>
                    <a:cubicBezTo>
                      <a:pt x="7"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4" name="Freeform 550"/>
              <p:cNvSpPr>
                <a:spLocks/>
              </p:cNvSpPr>
              <p:nvPr userDrawn="1"/>
            </p:nvSpPr>
            <p:spPr bwMode="auto">
              <a:xfrm>
                <a:off x="6944" y="-241"/>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5" name="Freeform 551"/>
              <p:cNvSpPr>
                <a:spLocks/>
              </p:cNvSpPr>
              <p:nvPr userDrawn="1"/>
            </p:nvSpPr>
            <p:spPr bwMode="auto">
              <a:xfrm>
                <a:off x="7038" y="-157"/>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1" y="0"/>
                      <a:pt x="0" y="1"/>
                      <a:pt x="0" y="3"/>
                    </a:cubicBezTo>
                    <a:cubicBezTo>
                      <a:pt x="0" y="5"/>
                      <a:pt x="1" y="7"/>
                      <a:pt x="4" y="7"/>
                    </a:cubicBezTo>
                    <a:cubicBezTo>
                      <a:pt x="4" y="7"/>
                      <a:pt x="4" y="7"/>
                      <a:pt x="4" y="7"/>
                    </a:cubicBezTo>
                    <a:cubicBezTo>
                      <a:pt x="6" y="7"/>
                      <a:pt x="7" y="5"/>
                      <a:pt x="7" y="3"/>
                    </a:cubicBezTo>
                    <a:cubicBezTo>
                      <a:pt x="7"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6" name="Freeform 552"/>
              <p:cNvSpPr>
                <a:spLocks/>
              </p:cNvSpPr>
              <p:nvPr userDrawn="1"/>
            </p:nvSpPr>
            <p:spPr bwMode="auto">
              <a:xfrm>
                <a:off x="7120" y="-64"/>
                <a:ext cx="22" cy="24"/>
              </a:xfrm>
              <a:custGeom>
                <a:avLst/>
                <a:gdLst>
                  <a:gd name="T0" fmla="*/ 20 w 11"/>
                  <a:gd name="T1" fmla="*/ 0 h 12"/>
                  <a:gd name="T2" fmla="*/ 0 w 11"/>
                  <a:gd name="T3" fmla="*/ 24 h 12"/>
                  <a:gd name="T4" fmla="*/ 20 w 11"/>
                  <a:gd name="T5" fmla="*/ 48 h 12"/>
                  <a:gd name="T6" fmla="*/ 20 w 11"/>
                  <a:gd name="T7" fmla="*/ 48 h 12"/>
                  <a:gd name="T8" fmla="*/ 44 w 11"/>
                  <a:gd name="T9" fmla="*/ 24 h 12"/>
                  <a:gd name="T10" fmla="*/ 20 w 11"/>
                  <a:gd name="T11" fmla="*/ 0 h 12"/>
                  <a:gd name="T12" fmla="*/ 20 w 1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5" y="0"/>
                    </a:moveTo>
                    <a:cubicBezTo>
                      <a:pt x="2" y="0"/>
                      <a:pt x="0" y="3"/>
                      <a:pt x="0" y="6"/>
                    </a:cubicBezTo>
                    <a:cubicBezTo>
                      <a:pt x="0" y="9"/>
                      <a:pt x="2" y="12"/>
                      <a:pt x="5" y="12"/>
                    </a:cubicBezTo>
                    <a:cubicBezTo>
                      <a:pt x="5" y="12"/>
                      <a:pt x="5" y="12"/>
                      <a:pt x="5" y="12"/>
                    </a:cubicBezTo>
                    <a:cubicBezTo>
                      <a:pt x="9" y="12"/>
                      <a:pt x="11" y="9"/>
                      <a:pt x="11" y="6"/>
                    </a:cubicBezTo>
                    <a:cubicBezTo>
                      <a:pt x="11" y="3"/>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7" name="Freeform 553"/>
              <p:cNvSpPr>
                <a:spLocks/>
              </p:cNvSpPr>
              <p:nvPr userDrawn="1"/>
            </p:nvSpPr>
            <p:spPr bwMode="auto">
              <a:xfrm>
                <a:off x="6858" y="-155"/>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8" name="Freeform 554"/>
              <p:cNvSpPr>
                <a:spLocks/>
              </p:cNvSpPr>
              <p:nvPr userDrawn="1"/>
            </p:nvSpPr>
            <p:spPr bwMode="auto">
              <a:xfrm>
                <a:off x="6940" y="-60"/>
                <a:ext cx="16" cy="14"/>
              </a:xfrm>
              <a:custGeom>
                <a:avLst/>
                <a:gdLst>
                  <a:gd name="T0" fmla="*/ 16 w 8"/>
                  <a:gd name="T1" fmla="*/ 0 h 7"/>
                  <a:gd name="T2" fmla="*/ 0 w 8"/>
                  <a:gd name="T3" fmla="*/ 16 h 7"/>
                  <a:gd name="T4" fmla="*/ 16 w 8"/>
                  <a:gd name="T5" fmla="*/ 28 h 7"/>
                  <a:gd name="T6" fmla="*/ 16 w 8"/>
                  <a:gd name="T7" fmla="*/ 28 h 7"/>
                  <a:gd name="T8" fmla="*/ 32 w 8"/>
                  <a:gd name="T9" fmla="*/ 16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4"/>
                    </a:cubicBezTo>
                    <a:cubicBezTo>
                      <a:pt x="0" y="6"/>
                      <a:pt x="2" y="7"/>
                      <a:pt x="4" y="7"/>
                    </a:cubicBezTo>
                    <a:cubicBezTo>
                      <a:pt x="4" y="7"/>
                      <a:pt x="4" y="7"/>
                      <a:pt x="4" y="7"/>
                    </a:cubicBezTo>
                    <a:cubicBezTo>
                      <a:pt x="6" y="7"/>
                      <a:pt x="8" y="6"/>
                      <a:pt x="8" y="4"/>
                    </a:cubicBezTo>
                    <a:cubicBezTo>
                      <a:pt x="8"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9" name="Freeform 555"/>
              <p:cNvSpPr>
                <a:spLocks/>
              </p:cNvSpPr>
              <p:nvPr userDrawn="1"/>
            </p:nvSpPr>
            <p:spPr bwMode="auto">
              <a:xfrm>
                <a:off x="7032" y="22"/>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2"/>
                      <a:pt x="0" y="6"/>
                    </a:cubicBezTo>
                    <a:cubicBezTo>
                      <a:pt x="0" y="9"/>
                      <a:pt x="3" y="12"/>
                      <a:pt x="6" y="12"/>
                    </a:cubicBezTo>
                    <a:cubicBezTo>
                      <a:pt x="6" y="12"/>
                      <a:pt x="6" y="12"/>
                      <a:pt x="6" y="12"/>
                    </a:cubicBezTo>
                    <a:cubicBezTo>
                      <a:pt x="10" y="12"/>
                      <a:pt x="12" y="9"/>
                      <a:pt x="12" y="6"/>
                    </a:cubicBezTo>
                    <a:cubicBezTo>
                      <a:pt x="12" y="2"/>
                      <a:pt x="10"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0" name="Freeform 556"/>
              <p:cNvSpPr>
                <a:spLocks/>
              </p:cNvSpPr>
              <p:nvPr userDrawn="1"/>
            </p:nvSpPr>
            <p:spPr bwMode="auto">
              <a:xfrm>
                <a:off x="7114" y="114"/>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3"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1" name="Freeform 557"/>
              <p:cNvSpPr>
                <a:spLocks/>
              </p:cNvSpPr>
              <p:nvPr userDrawn="1"/>
            </p:nvSpPr>
            <p:spPr bwMode="auto">
              <a:xfrm>
                <a:off x="6762" y="-56"/>
                <a:ext cx="6" cy="6"/>
              </a:xfrm>
              <a:custGeom>
                <a:avLst/>
                <a:gdLst>
                  <a:gd name="T0" fmla="*/ 8 w 3"/>
                  <a:gd name="T1" fmla="*/ 0 h 3"/>
                  <a:gd name="T2" fmla="*/ 0 w 3"/>
                  <a:gd name="T3" fmla="*/ 4 h 3"/>
                  <a:gd name="T4" fmla="*/ 8 w 3"/>
                  <a:gd name="T5" fmla="*/ 12 h 3"/>
                  <a:gd name="T6" fmla="*/ 8 w 3"/>
                  <a:gd name="T7" fmla="*/ 12 h 3"/>
                  <a:gd name="T8" fmla="*/ 12 w 3"/>
                  <a:gd name="T9" fmla="*/ 4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0"/>
                      <a:pt x="0" y="1"/>
                    </a:cubicBezTo>
                    <a:cubicBezTo>
                      <a:pt x="0" y="2"/>
                      <a:pt x="1" y="3"/>
                      <a:pt x="2" y="3"/>
                    </a:cubicBezTo>
                    <a:cubicBezTo>
                      <a:pt x="2" y="3"/>
                      <a:pt x="2" y="3"/>
                      <a:pt x="2" y="3"/>
                    </a:cubicBezTo>
                    <a:cubicBezTo>
                      <a:pt x="3" y="3"/>
                      <a:pt x="3" y="2"/>
                      <a:pt x="3" y="1"/>
                    </a:cubicBezTo>
                    <a:cubicBezTo>
                      <a:pt x="3"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2" name="Freeform 558"/>
              <p:cNvSpPr>
                <a:spLocks/>
              </p:cNvSpPr>
              <p:nvPr userDrawn="1"/>
            </p:nvSpPr>
            <p:spPr bwMode="auto">
              <a:xfrm>
                <a:off x="6854" y="26"/>
                <a:ext cx="16" cy="14"/>
              </a:xfrm>
              <a:custGeom>
                <a:avLst/>
                <a:gdLst>
                  <a:gd name="T0" fmla="*/ 16 w 8"/>
                  <a:gd name="T1" fmla="*/ 0 h 7"/>
                  <a:gd name="T2" fmla="*/ 0 w 8"/>
                  <a:gd name="T3" fmla="*/ 12 h 7"/>
                  <a:gd name="T4" fmla="*/ 16 w 8"/>
                  <a:gd name="T5" fmla="*/ 28 h 7"/>
                  <a:gd name="T6" fmla="*/ 16 w 8"/>
                  <a:gd name="T7" fmla="*/ 28 h 7"/>
                  <a:gd name="T8" fmla="*/ 32 w 8"/>
                  <a:gd name="T9" fmla="*/ 12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3"/>
                    </a:cubicBezTo>
                    <a:cubicBezTo>
                      <a:pt x="0" y="6"/>
                      <a:pt x="2" y="7"/>
                      <a:pt x="4" y="7"/>
                    </a:cubicBezTo>
                    <a:cubicBezTo>
                      <a:pt x="4" y="7"/>
                      <a:pt x="4" y="7"/>
                      <a:pt x="4" y="7"/>
                    </a:cubicBezTo>
                    <a:cubicBezTo>
                      <a:pt x="6" y="7"/>
                      <a:pt x="8" y="6"/>
                      <a:pt x="8" y="3"/>
                    </a:cubicBezTo>
                    <a:cubicBezTo>
                      <a:pt x="8"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3" name="Freeform 559"/>
              <p:cNvSpPr>
                <a:spLocks/>
              </p:cNvSpPr>
              <p:nvPr userDrawn="1"/>
            </p:nvSpPr>
            <p:spPr bwMode="auto">
              <a:xfrm>
                <a:off x="6936" y="118"/>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4" name="Freeform 560"/>
              <p:cNvSpPr>
                <a:spLocks/>
              </p:cNvSpPr>
              <p:nvPr userDrawn="1"/>
            </p:nvSpPr>
            <p:spPr bwMode="auto">
              <a:xfrm>
                <a:off x="7028" y="200"/>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5" name="Freeform 561"/>
              <p:cNvSpPr>
                <a:spLocks/>
              </p:cNvSpPr>
              <p:nvPr userDrawn="1"/>
            </p:nvSpPr>
            <p:spPr bwMode="auto">
              <a:xfrm>
                <a:off x="7108" y="292"/>
                <a:ext cx="44" cy="42"/>
              </a:xfrm>
              <a:custGeom>
                <a:avLst/>
                <a:gdLst>
                  <a:gd name="T0" fmla="*/ 44 w 22"/>
                  <a:gd name="T1" fmla="*/ 0 h 21"/>
                  <a:gd name="T2" fmla="*/ 0 w 22"/>
                  <a:gd name="T3" fmla="*/ 40 h 21"/>
                  <a:gd name="T4" fmla="*/ 44 w 22"/>
                  <a:gd name="T5" fmla="*/ 84 h 21"/>
                  <a:gd name="T6" fmla="*/ 44 w 22"/>
                  <a:gd name="T7" fmla="*/ 84 h 21"/>
                  <a:gd name="T8" fmla="*/ 88 w 22"/>
                  <a:gd name="T9" fmla="*/ 40 h 21"/>
                  <a:gd name="T10" fmla="*/ 44 w 22"/>
                  <a:gd name="T11" fmla="*/ 0 h 21"/>
                  <a:gd name="T12" fmla="*/ 44 w 22"/>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1">
                    <a:moveTo>
                      <a:pt x="11" y="0"/>
                    </a:moveTo>
                    <a:cubicBezTo>
                      <a:pt x="5" y="0"/>
                      <a:pt x="0" y="5"/>
                      <a:pt x="0" y="10"/>
                    </a:cubicBezTo>
                    <a:cubicBezTo>
                      <a:pt x="0" y="16"/>
                      <a:pt x="5" y="21"/>
                      <a:pt x="11" y="21"/>
                    </a:cubicBezTo>
                    <a:cubicBezTo>
                      <a:pt x="11" y="21"/>
                      <a:pt x="11" y="21"/>
                      <a:pt x="11" y="21"/>
                    </a:cubicBezTo>
                    <a:cubicBezTo>
                      <a:pt x="17" y="21"/>
                      <a:pt x="22" y="16"/>
                      <a:pt x="22" y="10"/>
                    </a:cubicBezTo>
                    <a:cubicBezTo>
                      <a:pt x="22" y="5"/>
                      <a:pt x="17"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6" name="Freeform 562"/>
              <p:cNvSpPr>
                <a:spLocks/>
              </p:cNvSpPr>
              <p:nvPr userDrawn="1"/>
            </p:nvSpPr>
            <p:spPr bwMode="auto">
              <a:xfrm>
                <a:off x="6674" y="28"/>
                <a:ext cx="10" cy="8"/>
              </a:xfrm>
              <a:custGeom>
                <a:avLst/>
                <a:gdLst>
                  <a:gd name="T0" fmla="*/ 12 w 5"/>
                  <a:gd name="T1" fmla="*/ 0 h 4"/>
                  <a:gd name="T2" fmla="*/ 0 w 5"/>
                  <a:gd name="T3" fmla="*/ 8 h 4"/>
                  <a:gd name="T4" fmla="*/ 12 w 5"/>
                  <a:gd name="T5" fmla="*/ 16 h 4"/>
                  <a:gd name="T6" fmla="*/ 12 w 5"/>
                  <a:gd name="T7" fmla="*/ 16 h 4"/>
                  <a:gd name="T8" fmla="*/ 20 w 5"/>
                  <a:gd name="T9" fmla="*/ 8 h 4"/>
                  <a:gd name="T10" fmla="*/ 12 w 5"/>
                  <a:gd name="T11" fmla="*/ 0 h 4"/>
                  <a:gd name="T12" fmla="*/ 12 w 5"/>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4">
                    <a:moveTo>
                      <a:pt x="3" y="0"/>
                    </a:moveTo>
                    <a:cubicBezTo>
                      <a:pt x="2" y="0"/>
                      <a:pt x="0" y="1"/>
                      <a:pt x="0" y="2"/>
                    </a:cubicBezTo>
                    <a:cubicBezTo>
                      <a:pt x="0" y="3"/>
                      <a:pt x="2" y="4"/>
                      <a:pt x="3" y="4"/>
                    </a:cubicBezTo>
                    <a:cubicBezTo>
                      <a:pt x="3" y="4"/>
                      <a:pt x="3" y="4"/>
                      <a:pt x="3" y="4"/>
                    </a:cubicBezTo>
                    <a:cubicBezTo>
                      <a:pt x="4" y="4"/>
                      <a:pt x="5" y="3"/>
                      <a:pt x="5" y="2"/>
                    </a:cubicBezTo>
                    <a:cubicBezTo>
                      <a:pt x="5" y="1"/>
                      <a:pt x="4"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7" name="Freeform 563"/>
              <p:cNvSpPr>
                <a:spLocks/>
              </p:cNvSpPr>
              <p:nvPr userDrawn="1"/>
            </p:nvSpPr>
            <p:spPr bwMode="auto">
              <a:xfrm>
                <a:off x="6758" y="122"/>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1" y="0"/>
                      <a:pt x="0" y="1"/>
                      <a:pt x="0" y="4"/>
                    </a:cubicBezTo>
                    <a:cubicBezTo>
                      <a:pt x="0" y="6"/>
                      <a:pt x="1" y="7"/>
                      <a:pt x="4" y="7"/>
                    </a:cubicBezTo>
                    <a:cubicBezTo>
                      <a:pt x="4" y="7"/>
                      <a:pt x="4" y="7"/>
                      <a:pt x="4" y="7"/>
                    </a:cubicBezTo>
                    <a:cubicBezTo>
                      <a:pt x="6" y="7"/>
                      <a:pt x="7" y="6"/>
                      <a:pt x="7" y="4"/>
                    </a:cubicBezTo>
                    <a:cubicBezTo>
                      <a:pt x="7"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8" name="Freeform 564"/>
              <p:cNvSpPr>
                <a:spLocks/>
              </p:cNvSpPr>
              <p:nvPr userDrawn="1"/>
            </p:nvSpPr>
            <p:spPr bwMode="auto">
              <a:xfrm>
                <a:off x="6850" y="204"/>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09" name="Freeform 565"/>
              <p:cNvSpPr>
                <a:spLocks/>
              </p:cNvSpPr>
              <p:nvPr userDrawn="1"/>
            </p:nvSpPr>
            <p:spPr bwMode="auto">
              <a:xfrm>
                <a:off x="6932" y="29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4"/>
                      <a:pt x="0" y="8"/>
                    </a:cubicBezTo>
                    <a:cubicBezTo>
                      <a:pt x="0" y="12"/>
                      <a:pt x="3"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0" name="Freeform 566"/>
              <p:cNvSpPr>
                <a:spLocks/>
              </p:cNvSpPr>
              <p:nvPr userDrawn="1"/>
            </p:nvSpPr>
            <p:spPr bwMode="auto">
              <a:xfrm>
                <a:off x="7022" y="378"/>
                <a:ext cx="44" cy="42"/>
              </a:xfrm>
              <a:custGeom>
                <a:avLst/>
                <a:gdLst>
                  <a:gd name="T0" fmla="*/ 44 w 22"/>
                  <a:gd name="T1" fmla="*/ 0 h 21"/>
                  <a:gd name="T2" fmla="*/ 0 w 22"/>
                  <a:gd name="T3" fmla="*/ 40 h 21"/>
                  <a:gd name="T4" fmla="*/ 44 w 22"/>
                  <a:gd name="T5" fmla="*/ 84 h 21"/>
                  <a:gd name="T6" fmla="*/ 44 w 22"/>
                  <a:gd name="T7" fmla="*/ 84 h 21"/>
                  <a:gd name="T8" fmla="*/ 88 w 22"/>
                  <a:gd name="T9" fmla="*/ 40 h 21"/>
                  <a:gd name="T10" fmla="*/ 44 w 22"/>
                  <a:gd name="T11" fmla="*/ 0 h 21"/>
                  <a:gd name="T12" fmla="*/ 44 w 22"/>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1">
                    <a:moveTo>
                      <a:pt x="11" y="0"/>
                    </a:moveTo>
                    <a:cubicBezTo>
                      <a:pt x="5" y="0"/>
                      <a:pt x="0" y="4"/>
                      <a:pt x="0" y="10"/>
                    </a:cubicBezTo>
                    <a:cubicBezTo>
                      <a:pt x="0" y="16"/>
                      <a:pt x="5" y="21"/>
                      <a:pt x="11" y="21"/>
                    </a:cubicBezTo>
                    <a:cubicBezTo>
                      <a:pt x="11" y="21"/>
                      <a:pt x="11" y="21"/>
                      <a:pt x="11" y="21"/>
                    </a:cubicBezTo>
                    <a:cubicBezTo>
                      <a:pt x="17" y="21"/>
                      <a:pt x="22" y="16"/>
                      <a:pt x="22" y="10"/>
                    </a:cubicBezTo>
                    <a:cubicBezTo>
                      <a:pt x="22" y="4"/>
                      <a:pt x="17"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1" name="Freeform 567"/>
              <p:cNvSpPr>
                <a:spLocks/>
              </p:cNvSpPr>
              <p:nvPr userDrawn="1"/>
            </p:nvSpPr>
            <p:spPr bwMode="auto">
              <a:xfrm>
                <a:off x="7102" y="468"/>
                <a:ext cx="54" cy="54"/>
              </a:xfrm>
              <a:custGeom>
                <a:avLst/>
                <a:gdLst>
                  <a:gd name="T0" fmla="*/ 56 w 27"/>
                  <a:gd name="T1" fmla="*/ 0 h 27"/>
                  <a:gd name="T2" fmla="*/ 0 w 27"/>
                  <a:gd name="T3" fmla="*/ 56 h 27"/>
                  <a:gd name="T4" fmla="*/ 56 w 27"/>
                  <a:gd name="T5" fmla="*/ 108 h 27"/>
                  <a:gd name="T6" fmla="*/ 56 w 27"/>
                  <a:gd name="T7" fmla="*/ 108 h 27"/>
                  <a:gd name="T8" fmla="*/ 108 w 27"/>
                  <a:gd name="T9" fmla="*/ 68 h 27"/>
                  <a:gd name="T10" fmla="*/ 108 w 27"/>
                  <a:gd name="T11" fmla="*/ 44 h 27"/>
                  <a:gd name="T12" fmla="*/ 56 w 27"/>
                  <a:gd name="T13" fmla="*/ 0 h 27"/>
                  <a:gd name="T14" fmla="*/ 56 w 27"/>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7">
                    <a:moveTo>
                      <a:pt x="14" y="0"/>
                    </a:moveTo>
                    <a:cubicBezTo>
                      <a:pt x="6" y="0"/>
                      <a:pt x="0" y="6"/>
                      <a:pt x="0" y="14"/>
                    </a:cubicBezTo>
                    <a:cubicBezTo>
                      <a:pt x="0" y="21"/>
                      <a:pt x="6" y="27"/>
                      <a:pt x="14" y="27"/>
                    </a:cubicBezTo>
                    <a:cubicBezTo>
                      <a:pt x="14" y="27"/>
                      <a:pt x="14" y="27"/>
                      <a:pt x="14" y="27"/>
                    </a:cubicBezTo>
                    <a:cubicBezTo>
                      <a:pt x="20" y="27"/>
                      <a:pt x="26" y="23"/>
                      <a:pt x="27" y="17"/>
                    </a:cubicBezTo>
                    <a:cubicBezTo>
                      <a:pt x="27" y="11"/>
                      <a:pt x="27" y="11"/>
                      <a:pt x="27" y="11"/>
                    </a:cubicBezTo>
                    <a:cubicBezTo>
                      <a:pt x="26" y="5"/>
                      <a:pt x="20" y="0"/>
                      <a:pt x="14" y="0"/>
                    </a:cubicBezTo>
                    <a:cubicBezTo>
                      <a:pt x="14" y="0"/>
                      <a:pt x="14" y="0"/>
                      <a:pt x="1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2" name="Freeform 568"/>
              <p:cNvSpPr>
                <a:spLocks/>
              </p:cNvSpPr>
              <p:nvPr userDrawn="1"/>
            </p:nvSpPr>
            <p:spPr bwMode="auto">
              <a:xfrm>
                <a:off x="6580" y="126"/>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0"/>
                      <a:pt x="0" y="1"/>
                    </a:cubicBezTo>
                    <a:cubicBezTo>
                      <a:pt x="0" y="2"/>
                      <a:pt x="0" y="3"/>
                      <a:pt x="1" y="3"/>
                    </a:cubicBezTo>
                    <a:cubicBezTo>
                      <a:pt x="1" y="3"/>
                      <a:pt x="1" y="3"/>
                      <a:pt x="1" y="3"/>
                    </a:cubicBezTo>
                    <a:cubicBezTo>
                      <a:pt x="2" y="3"/>
                      <a:pt x="3" y="2"/>
                      <a:pt x="3" y="1"/>
                    </a:cubicBezTo>
                    <a:cubicBezTo>
                      <a:pt x="3" y="0"/>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3" name="Freeform 569"/>
              <p:cNvSpPr>
                <a:spLocks/>
              </p:cNvSpPr>
              <p:nvPr userDrawn="1"/>
            </p:nvSpPr>
            <p:spPr bwMode="auto">
              <a:xfrm>
                <a:off x="6672" y="208"/>
                <a:ext cx="14" cy="14"/>
              </a:xfrm>
              <a:custGeom>
                <a:avLst/>
                <a:gdLst>
                  <a:gd name="T0" fmla="*/ 12 w 7"/>
                  <a:gd name="T1" fmla="*/ 0 h 7"/>
                  <a:gd name="T2" fmla="*/ 0 w 7"/>
                  <a:gd name="T3" fmla="*/ 16 h 7"/>
                  <a:gd name="T4" fmla="*/ 12 w 7"/>
                  <a:gd name="T5" fmla="*/ 28 h 7"/>
                  <a:gd name="T6" fmla="*/ 12 w 7"/>
                  <a:gd name="T7" fmla="*/ 28 h 7"/>
                  <a:gd name="T8" fmla="*/ 28 w 7"/>
                  <a:gd name="T9" fmla="*/ 16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1" y="0"/>
                      <a:pt x="0" y="1"/>
                      <a:pt x="0" y="4"/>
                    </a:cubicBezTo>
                    <a:cubicBezTo>
                      <a:pt x="0" y="6"/>
                      <a:pt x="1" y="7"/>
                      <a:pt x="3" y="7"/>
                    </a:cubicBezTo>
                    <a:cubicBezTo>
                      <a:pt x="3" y="7"/>
                      <a:pt x="3" y="7"/>
                      <a:pt x="3" y="7"/>
                    </a:cubicBezTo>
                    <a:cubicBezTo>
                      <a:pt x="6" y="7"/>
                      <a:pt x="7" y="6"/>
                      <a:pt x="7" y="4"/>
                    </a:cubicBezTo>
                    <a:cubicBezTo>
                      <a:pt x="7" y="1"/>
                      <a:pt x="6"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4" name="Freeform 570"/>
              <p:cNvSpPr>
                <a:spLocks/>
              </p:cNvSpPr>
              <p:nvPr userDrawn="1"/>
            </p:nvSpPr>
            <p:spPr bwMode="auto">
              <a:xfrm>
                <a:off x="6752" y="300"/>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10"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5" name="Freeform 571"/>
              <p:cNvSpPr>
                <a:spLocks/>
              </p:cNvSpPr>
              <p:nvPr userDrawn="1"/>
            </p:nvSpPr>
            <p:spPr bwMode="auto">
              <a:xfrm>
                <a:off x="6844" y="382"/>
                <a:ext cx="34" cy="32"/>
              </a:xfrm>
              <a:custGeom>
                <a:avLst/>
                <a:gdLst>
                  <a:gd name="T0" fmla="*/ 36 w 17"/>
                  <a:gd name="T1" fmla="*/ 0 h 16"/>
                  <a:gd name="T2" fmla="*/ 0 w 17"/>
                  <a:gd name="T3" fmla="*/ 32 h 16"/>
                  <a:gd name="T4" fmla="*/ 36 w 17"/>
                  <a:gd name="T5" fmla="*/ 64 h 16"/>
                  <a:gd name="T6" fmla="*/ 36 w 17"/>
                  <a:gd name="T7" fmla="*/ 64 h 16"/>
                  <a:gd name="T8" fmla="*/ 68 w 17"/>
                  <a:gd name="T9" fmla="*/ 32 h 16"/>
                  <a:gd name="T10" fmla="*/ 36 w 17"/>
                  <a:gd name="T11" fmla="*/ 0 h 16"/>
                  <a:gd name="T12" fmla="*/ 36 w 1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9" y="0"/>
                    </a:moveTo>
                    <a:cubicBezTo>
                      <a:pt x="4" y="0"/>
                      <a:pt x="0" y="4"/>
                      <a:pt x="0" y="8"/>
                    </a:cubicBezTo>
                    <a:cubicBezTo>
                      <a:pt x="0" y="12"/>
                      <a:pt x="4" y="16"/>
                      <a:pt x="9" y="16"/>
                    </a:cubicBezTo>
                    <a:cubicBezTo>
                      <a:pt x="9" y="16"/>
                      <a:pt x="9" y="16"/>
                      <a:pt x="9" y="16"/>
                    </a:cubicBezTo>
                    <a:cubicBezTo>
                      <a:pt x="13" y="16"/>
                      <a:pt x="17" y="12"/>
                      <a:pt x="17" y="8"/>
                    </a:cubicBezTo>
                    <a:cubicBezTo>
                      <a:pt x="17" y="4"/>
                      <a:pt x="13" y="0"/>
                      <a:pt x="9" y="0"/>
                    </a:cubicBezTo>
                    <a:cubicBezTo>
                      <a:pt x="9" y="0"/>
                      <a:pt x="9"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6" name="Freeform 572"/>
              <p:cNvSpPr>
                <a:spLocks/>
              </p:cNvSpPr>
              <p:nvPr userDrawn="1"/>
            </p:nvSpPr>
            <p:spPr bwMode="auto">
              <a:xfrm>
                <a:off x="6926" y="474"/>
                <a:ext cx="42" cy="42"/>
              </a:xfrm>
              <a:custGeom>
                <a:avLst/>
                <a:gdLst>
                  <a:gd name="T0" fmla="*/ 40 w 21"/>
                  <a:gd name="T1" fmla="*/ 0 h 21"/>
                  <a:gd name="T2" fmla="*/ 0 w 21"/>
                  <a:gd name="T3" fmla="*/ 44 h 21"/>
                  <a:gd name="T4" fmla="*/ 40 w 21"/>
                  <a:gd name="T5" fmla="*/ 84 h 21"/>
                  <a:gd name="T6" fmla="*/ 40 w 21"/>
                  <a:gd name="T7" fmla="*/ 84 h 21"/>
                  <a:gd name="T8" fmla="*/ 84 w 21"/>
                  <a:gd name="T9" fmla="*/ 44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4" y="0"/>
                      <a:pt x="0" y="5"/>
                      <a:pt x="0" y="11"/>
                    </a:cubicBezTo>
                    <a:cubicBezTo>
                      <a:pt x="0" y="16"/>
                      <a:pt x="4" y="21"/>
                      <a:pt x="10" y="21"/>
                    </a:cubicBezTo>
                    <a:cubicBezTo>
                      <a:pt x="10" y="21"/>
                      <a:pt x="10" y="21"/>
                      <a:pt x="10" y="21"/>
                    </a:cubicBezTo>
                    <a:cubicBezTo>
                      <a:pt x="16" y="21"/>
                      <a:pt x="21" y="16"/>
                      <a:pt x="21" y="11"/>
                    </a:cubicBezTo>
                    <a:cubicBezTo>
                      <a:pt x="21"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7" name="Freeform 573"/>
              <p:cNvSpPr>
                <a:spLocks/>
              </p:cNvSpPr>
              <p:nvPr userDrawn="1"/>
            </p:nvSpPr>
            <p:spPr bwMode="auto">
              <a:xfrm>
                <a:off x="7016" y="554"/>
                <a:ext cx="54" cy="55"/>
              </a:xfrm>
              <a:custGeom>
                <a:avLst/>
                <a:gdLst>
                  <a:gd name="T0" fmla="*/ 56 w 27"/>
                  <a:gd name="T1" fmla="*/ 0 h 27"/>
                  <a:gd name="T2" fmla="*/ 0 w 27"/>
                  <a:gd name="T3" fmla="*/ 59 h 27"/>
                  <a:gd name="T4" fmla="*/ 56 w 27"/>
                  <a:gd name="T5" fmla="*/ 112 h 27"/>
                  <a:gd name="T6" fmla="*/ 56 w 27"/>
                  <a:gd name="T7" fmla="*/ 112 h 27"/>
                  <a:gd name="T8" fmla="*/ 108 w 27"/>
                  <a:gd name="T9" fmla="*/ 59 h 27"/>
                  <a:gd name="T10" fmla="*/ 56 w 27"/>
                  <a:gd name="T11" fmla="*/ 0 h 27"/>
                  <a:gd name="T12" fmla="*/ 56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14" y="0"/>
                    </a:moveTo>
                    <a:cubicBezTo>
                      <a:pt x="6" y="0"/>
                      <a:pt x="0" y="6"/>
                      <a:pt x="0" y="14"/>
                    </a:cubicBezTo>
                    <a:cubicBezTo>
                      <a:pt x="0" y="21"/>
                      <a:pt x="6" y="27"/>
                      <a:pt x="14" y="27"/>
                    </a:cubicBezTo>
                    <a:cubicBezTo>
                      <a:pt x="14" y="27"/>
                      <a:pt x="14" y="27"/>
                      <a:pt x="14" y="27"/>
                    </a:cubicBezTo>
                    <a:cubicBezTo>
                      <a:pt x="21" y="27"/>
                      <a:pt x="27" y="21"/>
                      <a:pt x="27" y="14"/>
                    </a:cubicBezTo>
                    <a:cubicBezTo>
                      <a:pt x="27" y="6"/>
                      <a:pt x="21" y="0"/>
                      <a:pt x="14" y="0"/>
                    </a:cubicBezTo>
                    <a:cubicBezTo>
                      <a:pt x="14" y="0"/>
                      <a:pt x="14" y="0"/>
                      <a:pt x="1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8" name="Freeform 574"/>
              <p:cNvSpPr>
                <a:spLocks/>
              </p:cNvSpPr>
              <p:nvPr userDrawn="1"/>
            </p:nvSpPr>
            <p:spPr bwMode="auto">
              <a:xfrm>
                <a:off x="7096" y="647"/>
                <a:ext cx="60" cy="64"/>
              </a:xfrm>
              <a:custGeom>
                <a:avLst/>
                <a:gdLst>
                  <a:gd name="T0" fmla="*/ 68 w 30"/>
                  <a:gd name="T1" fmla="*/ 0 h 32"/>
                  <a:gd name="T2" fmla="*/ 0 w 30"/>
                  <a:gd name="T3" fmla="*/ 64 h 32"/>
                  <a:gd name="T4" fmla="*/ 64 w 30"/>
                  <a:gd name="T5" fmla="*/ 128 h 32"/>
                  <a:gd name="T6" fmla="*/ 68 w 30"/>
                  <a:gd name="T7" fmla="*/ 128 h 32"/>
                  <a:gd name="T8" fmla="*/ 120 w 30"/>
                  <a:gd name="T9" fmla="*/ 104 h 32"/>
                  <a:gd name="T10" fmla="*/ 120 w 30"/>
                  <a:gd name="T11" fmla="*/ 28 h 32"/>
                  <a:gd name="T12" fmla="*/ 68 w 30"/>
                  <a:gd name="T13" fmla="*/ 0 h 32"/>
                  <a:gd name="T14" fmla="*/ 68 w 30"/>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32">
                    <a:moveTo>
                      <a:pt x="17" y="0"/>
                    </a:moveTo>
                    <a:cubicBezTo>
                      <a:pt x="7" y="0"/>
                      <a:pt x="0" y="7"/>
                      <a:pt x="0" y="16"/>
                    </a:cubicBezTo>
                    <a:cubicBezTo>
                      <a:pt x="0" y="25"/>
                      <a:pt x="7" y="32"/>
                      <a:pt x="16" y="32"/>
                    </a:cubicBezTo>
                    <a:cubicBezTo>
                      <a:pt x="16" y="32"/>
                      <a:pt x="17" y="32"/>
                      <a:pt x="17" y="32"/>
                    </a:cubicBezTo>
                    <a:cubicBezTo>
                      <a:pt x="22" y="32"/>
                      <a:pt x="27" y="30"/>
                      <a:pt x="30" y="26"/>
                    </a:cubicBezTo>
                    <a:cubicBezTo>
                      <a:pt x="30" y="7"/>
                      <a:pt x="30" y="7"/>
                      <a:pt x="30" y="7"/>
                    </a:cubicBezTo>
                    <a:cubicBezTo>
                      <a:pt x="27" y="3"/>
                      <a:pt x="22" y="0"/>
                      <a:pt x="17" y="0"/>
                    </a:cubicBezTo>
                    <a:cubicBezTo>
                      <a:pt x="17" y="0"/>
                      <a:pt x="17" y="0"/>
                      <a:pt x="1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19" name="Freeform 575"/>
              <p:cNvSpPr>
                <a:spLocks/>
              </p:cNvSpPr>
              <p:nvPr userDrawn="1"/>
            </p:nvSpPr>
            <p:spPr bwMode="auto">
              <a:xfrm>
                <a:off x="6492" y="212"/>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2"/>
                      <a:pt x="1" y="3"/>
                      <a:pt x="2" y="3"/>
                    </a:cubicBezTo>
                    <a:cubicBezTo>
                      <a:pt x="2" y="3"/>
                      <a:pt x="2" y="3"/>
                      <a:pt x="2" y="3"/>
                    </a:cubicBezTo>
                    <a:cubicBezTo>
                      <a:pt x="3" y="3"/>
                      <a:pt x="4" y="2"/>
                      <a:pt x="4" y="1"/>
                    </a:cubicBezTo>
                    <a:cubicBezTo>
                      <a:pt x="4"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0" name="Freeform 576"/>
              <p:cNvSpPr>
                <a:spLocks/>
              </p:cNvSpPr>
              <p:nvPr userDrawn="1"/>
            </p:nvSpPr>
            <p:spPr bwMode="auto">
              <a:xfrm>
                <a:off x="6574" y="304"/>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1" name="Freeform 577"/>
              <p:cNvSpPr>
                <a:spLocks/>
              </p:cNvSpPr>
              <p:nvPr userDrawn="1"/>
            </p:nvSpPr>
            <p:spPr bwMode="auto">
              <a:xfrm>
                <a:off x="6666" y="386"/>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3" y="0"/>
                      <a:pt x="0" y="3"/>
                      <a:pt x="0" y="6"/>
                    </a:cubicBezTo>
                    <a:cubicBezTo>
                      <a:pt x="0" y="9"/>
                      <a:pt x="3"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2" name="Freeform 578"/>
              <p:cNvSpPr>
                <a:spLocks/>
              </p:cNvSpPr>
              <p:nvPr userDrawn="1"/>
            </p:nvSpPr>
            <p:spPr bwMode="auto">
              <a:xfrm>
                <a:off x="6748" y="478"/>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3"/>
                      <a:pt x="4"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3" name="Freeform 579"/>
              <p:cNvSpPr>
                <a:spLocks/>
              </p:cNvSpPr>
              <p:nvPr userDrawn="1"/>
            </p:nvSpPr>
            <p:spPr bwMode="auto">
              <a:xfrm>
                <a:off x="6840" y="560"/>
                <a:ext cx="42" cy="43"/>
              </a:xfrm>
              <a:custGeom>
                <a:avLst/>
                <a:gdLst>
                  <a:gd name="T0" fmla="*/ 40 w 21"/>
                  <a:gd name="T1" fmla="*/ 0 h 21"/>
                  <a:gd name="T2" fmla="*/ 0 w 21"/>
                  <a:gd name="T3" fmla="*/ 41 h 21"/>
                  <a:gd name="T4" fmla="*/ 40 w 21"/>
                  <a:gd name="T5" fmla="*/ 88 h 21"/>
                  <a:gd name="T6" fmla="*/ 40 w 21"/>
                  <a:gd name="T7" fmla="*/ 88 h 21"/>
                  <a:gd name="T8" fmla="*/ 84 w 21"/>
                  <a:gd name="T9" fmla="*/ 41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4" y="0"/>
                      <a:pt x="0" y="5"/>
                      <a:pt x="0" y="10"/>
                    </a:cubicBezTo>
                    <a:cubicBezTo>
                      <a:pt x="0" y="16"/>
                      <a:pt x="4" y="21"/>
                      <a:pt x="10" y="21"/>
                    </a:cubicBezTo>
                    <a:cubicBezTo>
                      <a:pt x="10" y="21"/>
                      <a:pt x="10" y="21"/>
                      <a:pt x="10" y="21"/>
                    </a:cubicBezTo>
                    <a:cubicBezTo>
                      <a:pt x="16" y="21"/>
                      <a:pt x="21" y="16"/>
                      <a:pt x="21" y="10"/>
                    </a:cubicBezTo>
                    <a:cubicBezTo>
                      <a:pt x="21"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4" name="Freeform 580"/>
              <p:cNvSpPr>
                <a:spLocks/>
              </p:cNvSpPr>
              <p:nvPr userDrawn="1"/>
            </p:nvSpPr>
            <p:spPr bwMode="auto">
              <a:xfrm>
                <a:off x="6920" y="651"/>
                <a:ext cx="54" cy="54"/>
              </a:xfrm>
              <a:custGeom>
                <a:avLst/>
                <a:gdLst>
                  <a:gd name="T0" fmla="*/ 52 w 27"/>
                  <a:gd name="T1" fmla="*/ 0 h 27"/>
                  <a:gd name="T2" fmla="*/ 0 w 27"/>
                  <a:gd name="T3" fmla="*/ 56 h 27"/>
                  <a:gd name="T4" fmla="*/ 52 w 27"/>
                  <a:gd name="T5" fmla="*/ 108 h 27"/>
                  <a:gd name="T6" fmla="*/ 52 w 27"/>
                  <a:gd name="T7" fmla="*/ 108 h 27"/>
                  <a:gd name="T8" fmla="*/ 108 w 27"/>
                  <a:gd name="T9" fmla="*/ 56 h 27"/>
                  <a:gd name="T10" fmla="*/ 52 w 27"/>
                  <a:gd name="T11" fmla="*/ 0 h 27"/>
                  <a:gd name="T12" fmla="*/ 52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13" y="0"/>
                    </a:moveTo>
                    <a:cubicBezTo>
                      <a:pt x="6" y="0"/>
                      <a:pt x="0" y="6"/>
                      <a:pt x="0" y="14"/>
                    </a:cubicBezTo>
                    <a:cubicBezTo>
                      <a:pt x="0" y="21"/>
                      <a:pt x="6" y="27"/>
                      <a:pt x="13" y="27"/>
                    </a:cubicBezTo>
                    <a:cubicBezTo>
                      <a:pt x="13" y="27"/>
                      <a:pt x="13" y="27"/>
                      <a:pt x="13" y="27"/>
                    </a:cubicBezTo>
                    <a:cubicBezTo>
                      <a:pt x="21" y="27"/>
                      <a:pt x="27" y="21"/>
                      <a:pt x="27" y="14"/>
                    </a:cubicBezTo>
                    <a:cubicBezTo>
                      <a:pt x="27" y="6"/>
                      <a:pt x="21"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5" name="Freeform 581"/>
              <p:cNvSpPr>
                <a:spLocks/>
              </p:cNvSpPr>
              <p:nvPr userDrawn="1"/>
            </p:nvSpPr>
            <p:spPr bwMode="auto">
              <a:xfrm>
                <a:off x="7010" y="733"/>
                <a:ext cx="66" cy="64"/>
              </a:xfrm>
              <a:custGeom>
                <a:avLst/>
                <a:gdLst>
                  <a:gd name="T0" fmla="*/ 64 w 33"/>
                  <a:gd name="T1" fmla="*/ 0 h 32"/>
                  <a:gd name="T2" fmla="*/ 0 w 33"/>
                  <a:gd name="T3" fmla="*/ 64 h 32"/>
                  <a:gd name="T4" fmla="*/ 64 w 33"/>
                  <a:gd name="T5" fmla="*/ 128 h 32"/>
                  <a:gd name="T6" fmla="*/ 64 w 33"/>
                  <a:gd name="T7" fmla="*/ 128 h 32"/>
                  <a:gd name="T8" fmla="*/ 132 w 33"/>
                  <a:gd name="T9" fmla="*/ 64 h 32"/>
                  <a:gd name="T10" fmla="*/ 64 w 33"/>
                  <a:gd name="T11" fmla="*/ 0 h 32"/>
                  <a:gd name="T12" fmla="*/ 64 w 3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6" y="0"/>
                    </a:moveTo>
                    <a:cubicBezTo>
                      <a:pt x="7" y="0"/>
                      <a:pt x="0" y="7"/>
                      <a:pt x="0" y="16"/>
                    </a:cubicBezTo>
                    <a:cubicBezTo>
                      <a:pt x="0" y="25"/>
                      <a:pt x="7" y="32"/>
                      <a:pt x="16" y="32"/>
                    </a:cubicBezTo>
                    <a:cubicBezTo>
                      <a:pt x="16" y="32"/>
                      <a:pt x="16" y="32"/>
                      <a:pt x="16" y="32"/>
                    </a:cubicBezTo>
                    <a:cubicBezTo>
                      <a:pt x="26" y="32"/>
                      <a:pt x="33" y="25"/>
                      <a:pt x="33" y="16"/>
                    </a:cubicBezTo>
                    <a:cubicBezTo>
                      <a:pt x="33" y="7"/>
                      <a:pt x="26"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6" name="Freeform 582"/>
              <p:cNvSpPr>
                <a:spLocks/>
              </p:cNvSpPr>
              <p:nvPr userDrawn="1"/>
            </p:nvSpPr>
            <p:spPr bwMode="auto">
              <a:xfrm>
                <a:off x="7090" y="823"/>
                <a:ext cx="64" cy="78"/>
              </a:xfrm>
              <a:custGeom>
                <a:avLst/>
                <a:gdLst>
                  <a:gd name="T0" fmla="*/ 76 w 32"/>
                  <a:gd name="T1" fmla="*/ 0 h 39"/>
                  <a:gd name="T2" fmla="*/ 0 w 32"/>
                  <a:gd name="T3" fmla="*/ 76 h 39"/>
                  <a:gd name="T4" fmla="*/ 76 w 32"/>
                  <a:gd name="T5" fmla="*/ 156 h 39"/>
                  <a:gd name="T6" fmla="*/ 76 w 32"/>
                  <a:gd name="T7" fmla="*/ 156 h 39"/>
                  <a:gd name="T8" fmla="*/ 128 w 32"/>
                  <a:gd name="T9" fmla="*/ 136 h 39"/>
                  <a:gd name="T10" fmla="*/ 128 w 32"/>
                  <a:gd name="T11" fmla="*/ 20 h 39"/>
                  <a:gd name="T12" fmla="*/ 76 w 32"/>
                  <a:gd name="T13" fmla="*/ 0 h 39"/>
                  <a:gd name="T14" fmla="*/ 76 w 32"/>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39">
                    <a:moveTo>
                      <a:pt x="19" y="0"/>
                    </a:moveTo>
                    <a:cubicBezTo>
                      <a:pt x="9" y="0"/>
                      <a:pt x="0" y="9"/>
                      <a:pt x="0" y="19"/>
                    </a:cubicBezTo>
                    <a:cubicBezTo>
                      <a:pt x="0" y="30"/>
                      <a:pt x="8" y="39"/>
                      <a:pt x="19" y="39"/>
                    </a:cubicBezTo>
                    <a:cubicBezTo>
                      <a:pt x="19" y="39"/>
                      <a:pt x="19" y="39"/>
                      <a:pt x="19" y="39"/>
                    </a:cubicBezTo>
                    <a:cubicBezTo>
                      <a:pt x="24" y="39"/>
                      <a:pt x="29" y="37"/>
                      <a:pt x="32" y="34"/>
                    </a:cubicBezTo>
                    <a:cubicBezTo>
                      <a:pt x="32" y="5"/>
                      <a:pt x="32" y="5"/>
                      <a:pt x="32" y="5"/>
                    </a:cubicBezTo>
                    <a:cubicBezTo>
                      <a:pt x="29" y="2"/>
                      <a:pt x="24"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7" name="Freeform 583"/>
              <p:cNvSpPr>
                <a:spLocks/>
              </p:cNvSpPr>
              <p:nvPr userDrawn="1"/>
            </p:nvSpPr>
            <p:spPr bwMode="auto">
              <a:xfrm>
                <a:off x="6396" y="308"/>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0"/>
                      <a:pt x="0" y="2"/>
                    </a:cubicBezTo>
                    <a:cubicBezTo>
                      <a:pt x="0" y="3"/>
                      <a:pt x="1" y="3"/>
                      <a:pt x="2" y="3"/>
                    </a:cubicBezTo>
                    <a:cubicBezTo>
                      <a:pt x="3" y="3"/>
                      <a:pt x="3" y="3"/>
                      <a:pt x="3" y="2"/>
                    </a:cubicBezTo>
                    <a:cubicBezTo>
                      <a:pt x="3"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8" name="Freeform 584"/>
              <p:cNvSpPr>
                <a:spLocks/>
              </p:cNvSpPr>
              <p:nvPr userDrawn="1"/>
            </p:nvSpPr>
            <p:spPr bwMode="auto">
              <a:xfrm>
                <a:off x="6488" y="390"/>
                <a:ext cx="16" cy="14"/>
              </a:xfrm>
              <a:custGeom>
                <a:avLst/>
                <a:gdLst>
                  <a:gd name="T0" fmla="*/ 16 w 8"/>
                  <a:gd name="T1" fmla="*/ 0 h 7"/>
                  <a:gd name="T2" fmla="*/ 0 w 8"/>
                  <a:gd name="T3" fmla="*/ 16 h 7"/>
                  <a:gd name="T4" fmla="*/ 16 w 8"/>
                  <a:gd name="T5" fmla="*/ 28 h 7"/>
                  <a:gd name="T6" fmla="*/ 16 w 8"/>
                  <a:gd name="T7" fmla="*/ 28 h 7"/>
                  <a:gd name="T8" fmla="*/ 32 w 8"/>
                  <a:gd name="T9" fmla="*/ 16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4"/>
                    </a:cubicBezTo>
                    <a:cubicBezTo>
                      <a:pt x="0" y="6"/>
                      <a:pt x="2" y="7"/>
                      <a:pt x="4" y="7"/>
                    </a:cubicBezTo>
                    <a:cubicBezTo>
                      <a:pt x="4" y="7"/>
                      <a:pt x="4" y="7"/>
                      <a:pt x="4" y="7"/>
                    </a:cubicBezTo>
                    <a:cubicBezTo>
                      <a:pt x="6" y="7"/>
                      <a:pt x="8" y="6"/>
                      <a:pt x="8" y="4"/>
                    </a:cubicBezTo>
                    <a:cubicBezTo>
                      <a:pt x="8"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29" name="Freeform 585"/>
              <p:cNvSpPr>
                <a:spLocks/>
              </p:cNvSpPr>
              <p:nvPr userDrawn="1"/>
            </p:nvSpPr>
            <p:spPr bwMode="auto">
              <a:xfrm>
                <a:off x="6570" y="482"/>
                <a:ext cx="24" cy="24"/>
              </a:xfrm>
              <a:custGeom>
                <a:avLst/>
                <a:gdLst>
                  <a:gd name="T0" fmla="*/ 24 w 12"/>
                  <a:gd name="T1" fmla="*/ 0 h 12"/>
                  <a:gd name="T2" fmla="*/ 0 w 12"/>
                  <a:gd name="T3" fmla="*/ 24 h 12"/>
                  <a:gd name="T4" fmla="*/ 24 w 12"/>
                  <a:gd name="T5" fmla="*/ 48 h 12"/>
                  <a:gd name="T6" fmla="*/ 24 w 12"/>
                  <a:gd name="T7" fmla="*/ 48 h 12"/>
                  <a:gd name="T8" fmla="*/ 48 w 12"/>
                  <a:gd name="T9" fmla="*/ 24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2" y="0"/>
                      <a:pt x="0" y="3"/>
                      <a:pt x="0" y="6"/>
                    </a:cubicBezTo>
                    <a:cubicBezTo>
                      <a:pt x="0" y="9"/>
                      <a:pt x="2"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0" name="Freeform 586"/>
              <p:cNvSpPr>
                <a:spLocks/>
              </p:cNvSpPr>
              <p:nvPr userDrawn="1"/>
            </p:nvSpPr>
            <p:spPr bwMode="auto">
              <a:xfrm>
                <a:off x="6662" y="564"/>
                <a:ext cx="32" cy="33"/>
              </a:xfrm>
              <a:custGeom>
                <a:avLst/>
                <a:gdLst>
                  <a:gd name="T0" fmla="*/ 32 w 16"/>
                  <a:gd name="T1" fmla="*/ 0 h 16"/>
                  <a:gd name="T2" fmla="*/ 0 w 16"/>
                  <a:gd name="T3" fmla="*/ 35 h 16"/>
                  <a:gd name="T4" fmla="*/ 32 w 16"/>
                  <a:gd name="T5" fmla="*/ 68 h 16"/>
                  <a:gd name="T6" fmla="*/ 32 w 16"/>
                  <a:gd name="T7" fmla="*/ 68 h 16"/>
                  <a:gd name="T8" fmla="*/ 64 w 16"/>
                  <a:gd name="T9" fmla="*/ 35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3"/>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1" name="Freeform 587"/>
              <p:cNvSpPr>
                <a:spLocks/>
              </p:cNvSpPr>
              <p:nvPr userDrawn="1"/>
            </p:nvSpPr>
            <p:spPr bwMode="auto">
              <a:xfrm>
                <a:off x="6744" y="657"/>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4" y="0"/>
                      <a:pt x="0" y="5"/>
                      <a:pt x="0" y="11"/>
                    </a:cubicBezTo>
                    <a:cubicBezTo>
                      <a:pt x="0" y="16"/>
                      <a:pt x="4"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2" name="Freeform 588"/>
              <p:cNvSpPr>
                <a:spLocks/>
              </p:cNvSpPr>
              <p:nvPr userDrawn="1"/>
            </p:nvSpPr>
            <p:spPr bwMode="auto">
              <a:xfrm>
                <a:off x="6834" y="739"/>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3" name="Freeform 589"/>
              <p:cNvSpPr>
                <a:spLocks/>
              </p:cNvSpPr>
              <p:nvPr userDrawn="1"/>
            </p:nvSpPr>
            <p:spPr bwMode="auto">
              <a:xfrm>
                <a:off x="6914" y="829"/>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4" name="Freeform 590"/>
              <p:cNvSpPr>
                <a:spLocks/>
              </p:cNvSpPr>
              <p:nvPr userDrawn="1"/>
            </p:nvSpPr>
            <p:spPr bwMode="auto">
              <a:xfrm>
                <a:off x="7004" y="909"/>
                <a:ext cx="78" cy="78"/>
              </a:xfrm>
              <a:custGeom>
                <a:avLst/>
                <a:gdLst>
                  <a:gd name="T0" fmla="*/ 76 w 39"/>
                  <a:gd name="T1" fmla="*/ 0 h 39"/>
                  <a:gd name="T2" fmla="*/ 0 w 39"/>
                  <a:gd name="T3" fmla="*/ 76 h 39"/>
                  <a:gd name="T4" fmla="*/ 76 w 39"/>
                  <a:gd name="T5" fmla="*/ 156 h 39"/>
                  <a:gd name="T6" fmla="*/ 76 w 39"/>
                  <a:gd name="T7" fmla="*/ 156 h 39"/>
                  <a:gd name="T8" fmla="*/ 156 w 39"/>
                  <a:gd name="T9" fmla="*/ 76 h 39"/>
                  <a:gd name="T10" fmla="*/ 76 w 39"/>
                  <a:gd name="T11" fmla="*/ 0 h 39"/>
                  <a:gd name="T12" fmla="*/ 76 w 39"/>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9">
                    <a:moveTo>
                      <a:pt x="19" y="0"/>
                    </a:moveTo>
                    <a:cubicBezTo>
                      <a:pt x="8" y="0"/>
                      <a:pt x="0" y="9"/>
                      <a:pt x="0" y="19"/>
                    </a:cubicBezTo>
                    <a:cubicBezTo>
                      <a:pt x="0" y="30"/>
                      <a:pt x="8" y="39"/>
                      <a:pt x="19" y="39"/>
                    </a:cubicBezTo>
                    <a:cubicBezTo>
                      <a:pt x="19" y="39"/>
                      <a:pt x="19" y="39"/>
                      <a:pt x="19" y="39"/>
                    </a:cubicBezTo>
                    <a:cubicBezTo>
                      <a:pt x="30" y="39"/>
                      <a:pt x="39" y="30"/>
                      <a:pt x="39" y="19"/>
                    </a:cubicBezTo>
                    <a:cubicBezTo>
                      <a:pt x="39" y="9"/>
                      <a:pt x="30"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5" name="Freeform 591"/>
              <p:cNvSpPr>
                <a:spLocks/>
              </p:cNvSpPr>
              <p:nvPr userDrawn="1"/>
            </p:nvSpPr>
            <p:spPr bwMode="auto">
              <a:xfrm>
                <a:off x="7084" y="1001"/>
                <a:ext cx="70" cy="88"/>
              </a:xfrm>
              <a:custGeom>
                <a:avLst/>
                <a:gdLst>
                  <a:gd name="T0" fmla="*/ 88 w 35"/>
                  <a:gd name="T1" fmla="*/ 0 h 44"/>
                  <a:gd name="T2" fmla="*/ 0 w 35"/>
                  <a:gd name="T3" fmla="*/ 88 h 44"/>
                  <a:gd name="T4" fmla="*/ 88 w 35"/>
                  <a:gd name="T5" fmla="*/ 176 h 44"/>
                  <a:gd name="T6" fmla="*/ 88 w 35"/>
                  <a:gd name="T7" fmla="*/ 176 h 44"/>
                  <a:gd name="T8" fmla="*/ 140 w 35"/>
                  <a:gd name="T9" fmla="*/ 160 h 44"/>
                  <a:gd name="T10" fmla="*/ 140 w 35"/>
                  <a:gd name="T11" fmla="*/ 16 h 44"/>
                  <a:gd name="T12" fmla="*/ 88 w 35"/>
                  <a:gd name="T13" fmla="*/ 0 h 44"/>
                  <a:gd name="T14" fmla="*/ 88 w 35"/>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44">
                    <a:moveTo>
                      <a:pt x="22" y="0"/>
                    </a:moveTo>
                    <a:cubicBezTo>
                      <a:pt x="10" y="0"/>
                      <a:pt x="0" y="9"/>
                      <a:pt x="0" y="22"/>
                    </a:cubicBezTo>
                    <a:cubicBezTo>
                      <a:pt x="0" y="34"/>
                      <a:pt x="10" y="44"/>
                      <a:pt x="22" y="44"/>
                    </a:cubicBezTo>
                    <a:cubicBezTo>
                      <a:pt x="22" y="44"/>
                      <a:pt x="22" y="44"/>
                      <a:pt x="22" y="44"/>
                    </a:cubicBezTo>
                    <a:cubicBezTo>
                      <a:pt x="27" y="44"/>
                      <a:pt x="32" y="42"/>
                      <a:pt x="35" y="40"/>
                    </a:cubicBezTo>
                    <a:cubicBezTo>
                      <a:pt x="35" y="4"/>
                      <a:pt x="35" y="4"/>
                      <a:pt x="35" y="4"/>
                    </a:cubicBezTo>
                    <a:cubicBezTo>
                      <a:pt x="32" y="1"/>
                      <a:pt x="27"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6" name="Freeform 592"/>
              <p:cNvSpPr>
                <a:spLocks/>
              </p:cNvSpPr>
              <p:nvPr userDrawn="1"/>
            </p:nvSpPr>
            <p:spPr bwMode="auto">
              <a:xfrm>
                <a:off x="6310" y="394"/>
                <a:ext cx="6" cy="6"/>
              </a:xfrm>
              <a:custGeom>
                <a:avLst/>
                <a:gdLst>
                  <a:gd name="T0" fmla="*/ 4 w 3"/>
                  <a:gd name="T1" fmla="*/ 0 h 3"/>
                  <a:gd name="T2" fmla="*/ 0 w 3"/>
                  <a:gd name="T3" fmla="*/ 4 h 3"/>
                  <a:gd name="T4" fmla="*/ 4 w 3"/>
                  <a:gd name="T5" fmla="*/ 12 h 3"/>
                  <a:gd name="T6" fmla="*/ 12 w 3"/>
                  <a:gd name="T7" fmla="*/ 4 h 3"/>
                  <a:gd name="T8" fmla="*/ 4 w 3"/>
                  <a:gd name="T9" fmla="*/ 0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0"/>
                      <a:pt x="0" y="1"/>
                    </a:cubicBezTo>
                    <a:cubicBezTo>
                      <a:pt x="0" y="2"/>
                      <a:pt x="0" y="3"/>
                      <a:pt x="1" y="3"/>
                    </a:cubicBezTo>
                    <a:cubicBezTo>
                      <a:pt x="3" y="3"/>
                      <a:pt x="3" y="2"/>
                      <a:pt x="3" y="1"/>
                    </a:cubicBezTo>
                    <a:cubicBezTo>
                      <a:pt x="3" y="0"/>
                      <a:pt x="3"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7" name="Freeform 593"/>
              <p:cNvSpPr>
                <a:spLocks/>
              </p:cNvSpPr>
              <p:nvPr userDrawn="1"/>
            </p:nvSpPr>
            <p:spPr bwMode="auto">
              <a:xfrm>
                <a:off x="6392" y="486"/>
                <a:ext cx="14" cy="16"/>
              </a:xfrm>
              <a:custGeom>
                <a:avLst/>
                <a:gdLst>
                  <a:gd name="T0" fmla="*/ 12 w 7"/>
                  <a:gd name="T1" fmla="*/ 0 h 8"/>
                  <a:gd name="T2" fmla="*/ 0 w 7"/>
                  <a:gd name="T3" fmla="*/ 16 h 8"/>
                  <a:gd name="T4" fmla="*/ 12 w 7"/>
                  <a:gd name="T5" fmla="*/ 32 h 8"/>
                  <a:gd name="T6" fmla="*/ 12 w 7"/>
                  <a:gd name="T7" fmla="*/ 32 h 8"/>
                  <a:gd name="T8" fmla="*/ 28 w 7"/>
                  <a:gd name="T9" fmla="*/ 16 h 8"/>
                  <a:gd name="T10" fmla="*/ 12 w 7"/>
                  <a:gd name="T11" fmla="*/ 0 h 8"/>
                  <a:gd name="T12" fmla="*/ 12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3" y="0"/>
                    </a:moveTo>
                    <a:cubicBezTo>
                      <a:pt x="1" y="0"/>
                      <a:pt x="0" y="2"/>
                      <a:pt x="0" y="4"/>
                    </a:cubicBezTo>
                    <a:cubicBezTo>
                      <a:pt x="0" y="6"/>
                      <a:pt x="1" y="8"/>
                      <a:pt x="3" y="8"/>
                    </a:cubicBezTo>
                    <a:cubicBezTo>
                      <a:pt x="3" y="8"/>
                      <a:pt x="3" y="8"/>
                      <a:pt x="3" y="8"/>
                    </a:cubicBezTo>
                    <a:cubicBezTo>
                      <a:pt x="5" y="8"/>
                      <a:pt x="7" y="6"/>
                      <a:pt x="7" y="4"/>
                    </a:cubicBezTo>
                    <a:cubicBezTo>
                      <a:pt x="7" y="2"/>
                      <a:pt x="6"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8" name="Freeform 594"/>
              <p:cNvSpPr>
                <a:spLocks/>
              </p:cNvSpPr>
              <p:nvPr userDrawn="1"/>
            </p:nvSpPr>
            <p:spPr bwMode="auto">
              <a:xfrm>
                <a:off x="6484" y="568"/>
                <a:ext cx="24" cy="25"/>
              </a:xfrm>
              <a:custGeom>
                <a:avLst/>
                <a:gdLst>
                  <a:gd name="T0" fmla="*/ 24 w 12"/>
                  <a:gd name="T1" fmla="*/ 0 h 12"/>
                  <a:gd name="T2" fmla="*/ 0 w 12"/>
                  <a:gd name="T3" fmla="*/ 27 h 12"/>
                  <a:gd name="T4" fmla="*/ 24 w 12"/>
                  <a:gd name="T5" fmla="*/ 52 h 12"/>
                  <a:gd name="T6" fmla="*/ 24 w 12"/>
                  <a:gd name="T7" fmla="*/ 52 h 12"/>
                  <a:gd name="T8" fmla="*/ 48 w 12"/>
                  <a:gd name="T9" fmla="*/ 27 h 12"/>
                  <a:gd name="T10" fmla="*/ 24 w 12"/>
                  <a:gd name="T11" fmla="*/ 0 h 12"/>
                  <a:gd name="T12" fmla="*/ 24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cubicBezTo>
                      <a:pt x="2" y="0"/>
                      <a:pt x="0" y="3"/>
                      <a:pt x="0" y="6"/>
                    </a:cubicBezTo>
                    <a:cubicBezTo>
                      <a:pt x="0" y="9"/>
                      <a:pt x="2" y="12"/>
                      <a:pt x="6" y="12"/>
                    </a:cubicBezTo>
                    <a:cubicBezTo>
                      <a:pt x="6" y="12"/>
                      <a:pt x="6" y="12"/>
                      <a:pt x="6" y="12"/>
                    </a:cubicBezTo>
                    <a:cubicBezTo>
                      <a:pt x="9" y="12"/>
                      <a:pt x="12" y="9"/>
                      <a:pt x="12" y="6"/>
                    </a:cubicBezTo>
                    <a:cubicBezTo>
                      <a:pt x="12"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39" name="Freeform 595"/>
              <p:cNvSpPr>
                <a:spLocks/>
              </p:cNvSpPr>
              <p:nvPr userDrawn="1"/>
            </p:nvSpPr>
            <p:spPr bwMode="auto">
              <a:xfrm>
                <a:off x="6564" y="661"/>
                <a:ext cx="34" cy="34"/>
              </a:xfrm>
              <a:custGeom>
                <a:avLst/>
                <a:gdLst>
                  <a:gd name="T0" fmla="*/ 32 w 17"/>
                  <a:gd name="T1" fmla="*/ 0 h 17"/>
                  <a:gd name="T2" fmla="*/ 0 w 17"/>
                  <a:gd name="T3" fmla="*/ 32 h 17"/>
                  <a:gd name="T4" fmla="*/ 32 w 17"/>
                  <a:gd name="T5" fmla="*/ 68 h 17"/>
                  <a:gd name="T6" fmla="*/ 32 w 17"/>
                  <a:gd name="T7" fmla="*/ 68 h 17"/>
                  <a:gd name="T8" fmla="*/ 68 w 17"/>
                  <a:gd name="T9" fmla="*/ 32 h 17"/>
                  <a:gd name="T10" fmla="*/ 32 w 17"/>
                  <a:gd name="T11" fmla="*/ 0 h 17"/>
                  <a:gd name="T12" fmla="*/ 32 w 17"/>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8" y="0"/>
                    </a:moveTo>
                    <a:cubicBezTo>
                      <a:pt x="4" y="0"/>
                      <a:pt x="0" y="4"/>
                      <a:pt x="0" y="8"/>
                    </a:cubicBezTo>
                    <a:cubicBezTo>
                      <a:pt x="0" y="13"/>
                      <a:pt x="4" y="17"/>
                      <a:pt x="8" y="17"/>
                    </a:cubicBezTo>
                    <a:cubicBezTo>
                      <a:pt x="8" y="17"/>
                      <a:pt x="8" y="17"/>
                      <a:pt x="8" y="17"/>
                    </a:cubicBezTo>
                    <a:cubicBezTo>
                      <a:pt x="13" y="17"/>
                      <a:pt x="17" y="13"/>
                      <a:pt x="17" y="8"/>
                    </a:cubicBezTo>
                    <a:cubicBezTo>
                      <a:pt x="17" y="4"/>
                      <a:pt x="13"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0" name="Freeform 596"/>
              <p:cNvSpPr>
                <a:spLocks/>
              </p:cNvSpPr>
              <p:nvPr userDrawn="1"/>
            </p:nvSpPr>
            <p:spPr bwMode="auto">
              <a:xfrm>
                <a:off x="6656" y="743"/>
                <a:ext cx="42" cy="42"/>
              </a:xfrm>
              <a:custGeom>
                <a:avLst/>
                <a:gdLst>
                  <a:gd name="T0" fmla="*/ 44 w 21"/>
                  <a:gd name="T1" fmla="*/ 0 h 21"/>
                  <a:gd name="T2" fmla="*/ 4 w 21"/>
                  <a:gd name="T3" fmla="*/ 44 h 21"/>
                  <a:gd name="T4" fmla="*/ 44 w 21"/>
                  <a:gd name="T5" fmla="*/ 84 h 21"/>
                  <a:gd name="T6" fmla="*/ 44 w 21"/>
                  <a:gd name="T7" fmla="*/ 84 h 21"/>
                  <a:gd name="T8" fmla="*/ 84 w 21"/>
                  <a:gd name="T9" fmla="*/ 44 h 21"/>
                  <a:gd name="T10" fmla="*/ 44 w 21"/>
                  <a:gd name="T11" fmla="*/ 0 h 21"/>
                  <a:gd name="T12" fmla="*/ 44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1" y="0"/>
                    </a:moveTo>
                    <a:cubicBezTo>
                      <a:pt x="5" y="0"/>
                      <a:pt x="1" y="5"/>
                      <a:pt x="1" y="11"/>
                    </a:cubicBezTo>
                    <a:cubicBezTo>
                      <a:pt x="0" y="16"/>
                      <a:pt x="5" y="21"/>
                      <a:pt x="11" y="21"/>
                    </a:cubicBezTo>
                    <a:cubicBezTo>
                      <a:pt x="11" y="21"/>
                      <a:pt x="11" y="21"/>
                      <a:pt x="11" y="21"/>
                    </a:cubicBezTo>
                    <a:cubicBezTo>
                      <a:pt x="16" y="21"/>
                      <a:pt x="21" y="16"/>
                      <a:pt x="21" y="11"/>
                    </a:cubicBezTo>
                    <a:cubicBezTo>
                      <a:pt x="21" y="5"/>
                      <a:pt x="16"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1" name="Freeform 597"/>
              <p:cNvSpPr>
                <a:spLocks/>
              </p:cNvSpPr>
              <p:nvPr userDrawn="1"/>
            </p:nvSpPr>
            <p:spPr bwMode="auto">
              <a:xfrm>
                <a:off x="6738" y="835"/>
                <a:ext cx="52" cy="52"/>
              </a:xfrm>
              <a:custGeom>
                <a:avLst/>
                <a:gdLst>
                  <a:gd name="T0" fmla="*/ 52 w 26"/>
                  <a:gd name="T1" fmla="*/ 0 h 26"/>
                  <a:gd name="T2" fmla="*/ 0 w 26"/>
                  <a:gd name="T3" fmla="*/ 52 h 26"/>
                  <a:gd name="T4" fmla="*/ 52 w 26"/>
                  <a:gd name="T5" fmla="*/ 104 h 26"/>
                  <a:gd name="T6" fmla="*/ 52 w 26"/>
                  <a:gd name="T7" fmla="*/ 104 h 26"/>
                  <a:gd name="T8" fmla="*/ 100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5" y="20"/>
                      <a:pt x="25"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2" name="Freeform 598"/>
              <p:cNvSpPr>
                <a:spLocks/>
              </p:cNvSpPr>
              <p:nvPr userDrawn="1"/>
            </p:nvSpPr>
            <p:spPr bwMode="auto">
              <a:xfrm>
                <a:off x="6828" y="915"/>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3" name="Freeform 599"/>
              <p:cNvSpPr>
                <a:spLocks/>
              </p:cNvSpPr>
              <p:nvPr userDrawn="1"/>
            </p:nvSpPr>
            <p:spPr bwMode="auto">
              <a:xfrm>
                <a:off x="6908" y="1007"/>
                <a:ext cx="76" cy="74"/>
              </a:xfrm>
              <a:custGeom>
                <a:avLst/>
                <a:gdLst>
                  <a:gd name="T0" fmla="*/ 76 w 38"/>
                  <a:gd name="T1" fmla="*/ 0 h 37"/>
                  <a:gd name="T2" fmla="*/ 0 w 38"/>
                  <a:gd name="T3" fmla="*/ 76 h 37"/>
                  <a:gd name="T4" fmla="*/ 76 w 38"/>
                  <a:gd name="T5" fmla="*/ 148 h 37"/>
                  <a:gd name="T6" fmla="*/ 76 w 38"/>
                  <a:gd name="T7" fmla="*/ 148 h 37"/>
                  <a:gd name="T8" fmla="*/ 152 w 38"/>
                  <a:gd name="T9" fmla="*/ 76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9"/>
                    </a:cubicBezTo>
                    <a:cubicBezTo>
                      <a:pt x="0" y="29"/>
                      <a:pt x="8" y="37"/>
                      <a:pt x="19" y="37"/>
                    </a:cubicBezTo>
                    <a:cubicBezTo>
                      <a:pt x="19" y="37"/>
                      <a:pt x="19" y="37"/>
                      <a:pt x="19" y="37"/>
                    </a:cubicBezTo>
                    <a:cubicBezTo>
                      <a:pt x="29" y="37"/>
                      <a:pt x="37" y="29"/>
                      <a:pt x="38" y="19"/>
                    </a:cubicBezTo>
                    <a:cubicBezTo>
                      <a:pt x="38"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4" name="Freeform 600"/>
              <p:cNvSpPr>
                <a:spLocks/>
              </p:cNvSpPr>
              <p:nvPr userDrawn="1"/>
            </p:nvSpPr>
            <p:spPr bwMode="auto">
              <a:xfrm>
                <a:off x="6998" y="1087"/>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9"/>
                      <a:pt x="0" y="22"/>
                    </a:cubicBezTo>
                    <a:cubicBezTo>
                      <a:pt x="0" y="34"/>
                      <a:pt x="10" y="44"/>
                      <a:pt x="22" y="44"/>
                    </a:cubicBezTo>
                    <a:cubicBezTo>
                      <a:pt x="22" y="44"/>
                      <a:pt x="22" y="44"/>
                      <a:pt x="22" y="44"/>
                    </a:cubicBezTo>
                    <a:cubicBezTo>
                      <a:pt x="34" y="44"/>
                      <a:pt x="44" y="34"/>
                      <a:pt x="44" y="22"/>
                    </a:cubicBezTo>
                    <a:cubicBezTo>
                      <a:pt x="44" y="9"/>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5" name="Freeform 601"/>
              <p:cNvSpPr>
                <a:spLocks/>
              </p:cNvSpPr>
              <p:nvPr userDrawn="1"/>
            </p:nvSpPr>
            <p:spPr bwMode="auto">
              <a:xfrm>
                <a:off x="7076" y="1175"/>
                <a:ext cx="78" cy="105"/>
              </a:xfrm>
              <a:custGeom>
                <a:avLst/>
                <a:gdLst>
                  <a:gd name="T0" fmla="*/ 104 w 39"/>
                  <a:gd name="T1" fmla="*/ 0 h 52"/>
                  <a:gd name="T2" fmla="*/ 0 w 39"/>
                  <a:gd name="T3" fmla="*/ 107 h 52"/>
                  <a:gd name="T4" fmla="*/ 104 w 39"/>
                  <a:gd name="T5" fmla="*/ 212 h 52"/>
                  <a:gd name="T6" fmla="*/ 104 w 39"/>
                  <a:gd name="T7" fmla="*/ 212 h 52"/>
                  <a:gd name="T8" fmla="*/ 156 w 39"/>
                  <a:gd name="T9" fmla="*/ 196 h 52"/>
                  <a:gd name="T10" fmla="*/ 156 w 39"/>
                  <a:gd name="T11" fmla="*/ 16 h 52"/>
                  <a:gd name="T12" fmla="*/ 104 w 39"/>
                  <a:gd name="T13" fmla="*/ 0 h 52"/>
                  <a:gd name="T14" fmla="*/ 104 w 39"/>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2">
                    <a:moveTo>
                      <a:pt x="26" y="0"/>
                    </a:moveTo>
                    <a:cubicBezTo>
                      <a:pt x="12" y="0"/>
                      <a:pt x="0" y="12"/>
                      <a:pt x="0" y="26"/>
                    </a:cubicBezTo>
                    <a:cubicBezTo>
                      <a:pt x="0" y="40"/>
                      <a:pt x="12" y="52"/>
                      <a:pt x="26" y="52"/>
                    </a:cubicBezTo>
                    <a:cubicBezTo>
                      <a:pt x="26" y="52"/>
                      <a:pt x="26" y="52"/>
                      <a:pt x="26" y="52"/>
                    </a:cubicBezTo>
                    <a:cubicBezTo>
                      <a:pt x="31" y="52"/>
                      <a:pt x="35" y="51"/>
                      <a:pt x="39" y="48"/>
                    </a:cubicBezTo>
                    <a:cubicBezTo>
                      <a:pt x="39" y="4"/>
                      <a:pt x="39" y="4"/>
                      <a:pt x="39" y="4"/>
                    </a:cubicBezTo>
                    <a:cubicBezTo>
                      <a:pt x="35" y="2"/>
                      <a:pt x="31" y="0"/>
                      <a:pt x="26" y="0"/>
                    </a:cubicBezTo>
                    <a:cubicBezTo>
                      <a:pt x="26" y="0"/>
                      <a:pt x="26" y="0"/>
                      <a:pt x="2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6" name="Freeform 602"/>
              <p:cNvSpPr>
                <a:spLocks/>
              </p:cNvSpPr>
              <p:nvPr userDrawn="1"/>
            </p:nvSpPr>
            <p:spPr bwMode="auto">
              <a:xfrm>
                <a:off x="6212" y="490"/>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1"/>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7" name="Freeform 603"/>
              <p:cNvSpPr>
                <a:spLocks/>
              </p:cNvSpPr>
              <p:nvPr userDrawn="1"/>
            </p:nvSpPr>
            <p:spPr bwMode="auto">
              <a:xfrm>
                <a:off x="6304" y="572"/>
                <a:ext cx="16" cy="17"/>
              </a:xfrm>
              <a:custGeom>
                <a:avLst/>
                <a:gdLst>
                  <a:gd name="T0" fmla="*/ 16 w 8"/>
                  <a:gd name="T1" fmla="*/ 0 h 8"/>
                  <a:gd name="T2" fmla="*/ 0 w 8"/>
                  <a:gd name="T3" fmla="*/ 19 h 8"/>
                  <a:gd name="T4" fmla="*/ 16 w 8"/>
                  <a:gd name="T5" fmla="*/ 36 h 8"/>
                  <a:gd name="T6" fmla="*/ 16 w 8"/>
                  <a:gd name="T7" fmla="*/ 36 h 8"/>
                  <a:gd name="T8" fmla="*/ 32 w 8"/>
                  <a:gd name="T9" fmla="*/ 19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1"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8" name="Freeform 604"/>
              <p:cNvSpPr>
                <a:spLocks/>
              </p:cNvSpPr>
              <p:nvPr userDrawn="1"/>
            </p:nvSpPr>
            <p:spPr bwMode="auto">
              <a:xfrm>
                <a:off x="6388" y="667"/>
                <a:ext cx="20" cy="22"/>
              </a:xfrm>
              <a:custGeom>
                <a:avLst/>
                <a:gdLst>
                  <a:gd name="T0" fmla="*/ 20 w 10"/>
                  <a:gd name="T1" fmla="*/ 0 h 11"/>
                  <a:gd name="T2" fmla="*/ 0 w 10"/>
                  <a:gd name="T3" fmla="*/ 20 h 11"/>
                  <a:gd name="T4" fmla="*/ 20 w 10"/>
                  <a:gd name="T5" fmla="*/ 44 h 11"/>
                  <a:gd name="T6" fmla="*/ 20 w 10"/>
                  <a:gd name="T7" fmla="*/ 44 h 11"/>
                  <a:gd name="T8" fmla="*/ 40 w 10"/>
                  <a:gd name="T9" fmla="*/ 20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5"/>
                    </a:cubicBezTo>
                    <a:cubicBezTo>
                      <a:pt x="0" y="8"/>
                      <a:pt x="2" y="11"/>
                      <a:pt x="5" y="11"/>
                    </a:cubicBezTo>
                    <a:cubicBezTo>
                      <a:pt x="5" y="11"/>
                      <a:pt x="5" y="11"/>
                      <a:pt x="5" y="11"/>
                    </a:cubicBezTo>
                    <a:cubicBezTo>
                      <a:pt x="8" y="11"/>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49" name="Freeform 605"/>
              <p:cNvSpPr>
                <a:spLocks/>
              </p:cNvSpPr>
              <p:nvPr userDrawn="1"/>
            </p:nvSpPr>
            <p:spPr bwMode="auto">
              <a:xfrm>
                <a:off x="6478" y="747"/>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3"/>
                      <a:pt x="4" y="16"/>
                      <a:pt x="8" y="16"/>
                    </a:cubicBezTo>
                    <a:cubicBezTo>
                      <a:pt x="8" y="16"/>
                      <a:pt x="8" y="16"/>
                      <a:pt x="8" y="16"/>
                    </a:cubicBezTo>
                    <a:cubicBezTo>
                      <a:pt x="13" y="16"/>
                      <a:pt x="16" y="13"/>
                      <a:pt x="16" y="8"/>
                    </a:cubicBezTo>
                    <a:cubicBezTo>
                      <a:pt x="16" y="4"/>
                      <a:pt x="13"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0" name="Freeform 606"/>
              <p:cNvSpPr>
                <a:spLocks/>
              </p:cNvSpPr>
              <p:nvPr userDrawn="1"/>
            </p:nvSpPr>
            <p:spPr bwMode="auto">
              <a:xfrm>
                <a:off x="6558" y="839"/>
                <a:ext cx="44" cy="44"/>
              </a:xfrm>
              <a:custGeom>
                <a:avLst/>
                <a:gdLst>
                  <a:gd name="T0" fmla="*/ 44 w 22"/>
                  <a:gd name="T1" fmla="*/ 0 h 22"/>
                  <a:gd name="T2" fmla="*/ 0 w 22"/>
                  <a:gd name="T3" fmla="*/ 44 h 22"/>
                  <a:gd name="T4" fmla="*/ 44 w 22"/>
                  <a:gd name="T5" fmla="*/ 88 h 22"/>
                  <a:gd name="T6" fmla="*/ 44 w 22"/>
                  <a:gd name="T7" fmla="*/ 88 h 22"/>
                  <a:gd name="T8" fmla="*/ 88 w 22"/>
                  <a:gd name="T9" fmla="*/ 44 h 22"/>
                  <a:gd name="T10" fmla="*/ 44 w 22"/>
                  <a:gd name="T11" fmla="*/ 0 h 22"/>
                  <a:gd name="T12" fmla="*/ 44 w 22"/>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2">
                    <a:moveTo>
                      <a:pt x="11" y="0"/>
                    </a:moveTo>
                    <a:cubicBezTo>
                      <a:pt x="5" y="0"/>
                      <a:pt x="1" y="5"/>
                      <a:pt x="0" y="11"/>
                    </a:cubicBezTo>
                    <a:cubicBezTo>
                      <a:pt x="0" y="17"/>
                      <a:pt x="5" y="22"/>
                      <a:pt x="11" y="22"/>
                    </a:cubicBezTo>
                    <a:cubicBezTo>
                      <a:pt x="11" y="22"/>
                      <a:pt x="11" y="22"/>
                      <a:pt x="11" y="22"/>
                    </a:cubicBezTo>
                    <a:cubicBezTo>
                      <a:pt x="17" y="22"/>
                      <a:pt x="22" y="17"/>
                      <a:pt x="22" y="11"/>
                    </a:cubicBezTo>
                    <a:cubicBezTo>
                      <a:pt x="22" y="5"/>
                      <a:pt x="17"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1" name="Freeform 607"/>
              <p:cNvSpPr>
                <a:spLocks/>
              </p:cNvSpPr>
              <p:nvPr userDrawn="1"/>
            </p:nvSpPr>
            <p:spPr bwMode="auto">
              <a:xfrm>
                <a:off x="6652" y="921"/>
                <a:ext cx="50" cy="52"/>
              </a:xfrm>
              <a:custGeom>
                <a:avLst/>
                <a:gdLst>
                  <a:gd name="T0" fmla="*/ 48 w 25"/>
                  <a:gd name="T1" fmla="*/ 0 h 26"/>
                  <a:gd name="T2" fmla="*/ 0 w 25"/>
                  <a:gd name="T3" fmla="*/ 52 h 26"/>
                  <a:gd name="T4" fmla="*/ 48 w 25"/>
                  <a:gd name="T5" fmla="*/ 104 h 26"/>
                  <a:gd name="T6" fmla="*/ 48 w 25"/>
                  <a:gd name="T7" fmla="*/ 104 h 26"/>
                  <a:gd name="T8" fmla="*/ 100 w 25"/>
                  <a:gd name="T9" fmla="*/ 52 h 26"/>
                  <a:gd name="T10" fmla="*/ 52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6" y="0"/>
                      <a:pt x="0" y="6"/>
                      <a:pt x="0" y="13"/>
                    </a:cubicBezTo>
                    <a:cubicBezTo>
                      <a:pt x="0" y="20"/>
                      <a:pt x="5" y="26"/>
                      <a:pt x="12" y="26"/>
                    </a:cubicBezTo>
                    <a:cubicBezTo>
                      <a:pt x="12" y="26"/>
                      <a:pt x="12" y="26"/>
                      <a:pt x="12" y="26"/>
                    </a:cubicBezTo>
                    <a:cubicBezTo>
                      <a:pt x="19" y="26"/>
                      <a:pt x="25" y="20"/>
                      <a:pt x="25" y="13"/>
                    </a:cubicBezTo>
                    <a:cubicBezTo>
                      <a:pt x="25" y="6"/>
                      <a:pt x="20" y="0"/>
                      <a:pt x="13" y="0"/>
                    </a:cubicBezTo>
                    <a:cubicBezTo>
                      <a:pt x="13"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2" name="Freeform 608"/>
              <p:cNvSpPr>
                <a:spLocks/>
              </p:cNvSpPr>
              <p:nvPr userDrawn="1"/>
            </p:nvSpPr>
            <p:spPr bwMode="auto">
              <a:xfrm>
                <a:off x="6730" y="1011"/>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6"/>
                      <a:pt x="32" y="16"/>
                    </a:cubicBezTo>
                    <a:cubicBezTo>
                      <a:pt x="32" y="7"/>
                      <a:pt x="26"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3" name="Freeform 609"/>
              <p:cNvSpPr>
                <a:spLocks/>
              </p:cNvSpPr>
              <p:nvPr userDrawn="1"/>
            </p:nvSpPr>
            <p:spPr bwMode="auto">
              <a:xfrm>
                <a:off x="6822" y="1093"/>
                <a:ext cx="74" cy="74"/>
              </a:xfrm>
              <a:custGeom>
                <a:avLst/>
                <a:gdLst>
                  <a:gd name="T0" fmla="*/ 76 w 37"/>
                  <a:gd name="T1" fmla="*/ 0 h 37"/>
                  <a:gd name="T2" fmla="*/ 0 w 37"/>
                  <a:gd name="T3" fmla="*/ 72 h 37"/>
                  <a:gd name="T4" fmla="*/ 76 w 37"/>
                  <a:gd name="T5" fmla="*/ 148 h 37"/>
                  <a:gd name="T6" fmla="*/ 76 w 37"/>
                  <a:gd name="T7" fmla="*/ 148 h 37"/>
                  <a:gd name="T8" fmla="*/ 148 w 37"/>
                  <a:gd name="T9" fmla="*/ 76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8" y="0"/>
                      <a:pt x="0" y="8"/>
                      <a:pt x="0" y="18"/>
                    </a:cubicBezTo>
                    <a:cubicBezTo>
                      <a:pt x="0" y="29"/>
                      <a:pt x="8" y="37"/>
                      <a:pt x="19" y="37"/>
                    </a:cubicBezTo>
                    <a:cubicBezTo>
                      <a:pt x="19" y="37"/>
                      <a:pt x="19" y="37"/>
                      <a:pt x="19" y="37"/>
                    </a:cubicBezTo>
                    <a:cubicBezTo>
                      <a:pt x="29" y="37"/>
                      <a:pt x="37" y="29"/>
                      <a:pt x="37" y="19"/>
                    </a:cubicBezTo>
                    <a:cubicBezTo>
                      <a:pt x="37"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4" name="Freeform 610"/>
              <p:cNvSpPr>
                <a:spLocks/>
              </p:cNvSpPr>
              <p:nvPr userDrawn="1"/>
            </p:nvSpPr>
            <p:spPr bwMode="auto">
              <a:xfrm>
                <a:off x="6900" y="1183"/>
                <a:ext cx="90" cy="89"/>
              </a:xfrm>
              <a:custGeom>
                <a:avLst/>
                <a:gdLst>
                  <a:gd name="T0" fmla="*/ 88 w 45"/>
                  <a:gd name="T1" fmla="*/ 0 h 44"/>
                  <a:gd name="T2" fmla="*/ 0 w 45"/>
                  <a:gd name="T3" fmla="*/ 91 h 44"/>
                  <a:gd name="T4" fmla="*/ 88 w 45"/>
                  <a:gd name="T5" fmla="*/ 180 h 44"/>
                  <a:gd name="T6" fmla="*/ 88 w 45"/>
                  <a:gd name="T7" fmla="*/ 180 h 44"/>
                  <a:gd name="T8" fmla="*/ 180 w 45"/>
                  <a:gd name="T9" fmla="*/ 91 h 44"/>
                  <a:gd name="T10" fmla="*/ 92 w 45"/>
                  <a:gd name="T11" fmla="*/ 0 h 44"/>
                  <a:gd name="T12" fmla="*/ 88 w 45"/>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44">
                    <a:moveTo>
                      <a:pt x="22" y="0"/>
                    </a:moveTo>
                    <a:cubicBezTo>
                      <a:pt x="10" y="0"/>
                      <a:pt x="0" y="10"/>
                      <a:pt x="0" y="22"/>
                    </a:cubicBezTo>
                    <a:cubicBezTo>
                      <a:pt x="0" y="34"/>
                      <a:pt x="10" y="44"/>
                      <a:pt x="22" y="44"/>
                    </a:cubicBezTo>
                    <a:cubicBezTo>
                      <a:pt x="22" y="44"/>
                      <a:pt x="22" y="44"/>
                      <a:pt x="22" y="44"/>
                    </a:cubicBezTo>
                    <a:cubicBezTo>
                      <a:pt x="35" y="44"/>
                      <a:pt x="44" y="34"/>
                      <a:pt x="45" y="22"/>
                    </a:cubicBezTo>
                    <a:cubicBezTo>
                      <a:pt x="45" y="10"/>
                      <a:pt x="35" y="0"/>
                      <a:pt x="23" y="0"/>
                    </a:cubicBezTo>
                    <a:cubicBezTo>
                      <a:pt x="23"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5" name="Freeform 611"/>
              <p:cNvSpPr>
                <a:spLocks/>
              </p:cNvSpPr>
              <p:nvPr userDrawn="1"/>
            </p:nvSpPr>
            <p:spPr bwMode="auto">
              <a:xfrm>
                <a:off x="6990" y="1264"/>
                <a:ext cx="102" cy="100"/>
              </a:xfrm>
              <a:custGeom>
                <a:avLst/>
                <a:gdLst>
                  <a:gd name="T0" fmla="*/ 104 w 51"/>
                  <a:gd name="T1" fmla="*/ 0 h 50"/>
                  <a:gd name="T2" fmla="*/ 0 w 51"/>
                  <a:gd name="T3" fmla="*/ 100 h 50"/>
                  <a:gd name="T4" fmla="*/ 104 w 51"/>
                  <a:gd name="T5" fmla="*/ 200 h 50"/>
                  <a:gd name="T6" fmla="*/ 104 w 51"/>
                  <a:gd name="T7" fmla="*/ 200 h 50"/>
                  <a:gd name="T8" fmla="*/ 204 w 51"/>
                  <a:gd name="T9" fmla="*/ 100 h 50"/>
                  <a:gd name="T10" fmla="*/ 104 w 51"/>
                  <a:gd name="T11" fmla="*/ 0 h 50"/>
                  <a:gd name="T12" fmla="*/ 104 w 5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0">
                    <a:moveTo>
                      <a:pt x="26" y="0"/>
                    </a:moveTo>
                    <a:cubicBezTo>
                      <a:pt x="12" y="0"/>
                      <a:pt x="1" y="11"/>
                      <a:pt x="0" y="25"/>
                    </a:cubicBezTo>
                    <a:cubicBezTo>
                      <a:pt x="0" y="39"/>
                      <a:pt x="12" y="50"/>
                      <a:pt x="26" y="50"/>
                    </a:cubicBezTo>
                    <a:cubicBezTo>
                      <a:pt x="26" y="50"/>
                      <a:pt x="26" y="50"/>
                      <a:pt x="26" y="50"/>
                    </a:cubicBezTo>
                    <a:cubicBezTo>
                      <a:pt x="40" y="50"/>
                      <a:pt x="51" y="39"/>
                      <a:pt x="51" y="25"/>
                    </a:cubicBezTo>
                    <a:cubicBezTo>
                      <a:pt x="51" y="11"/>
                      <a:pt x="40" y="0"/>
                      <a:pt x="26" y="0"/>
                    </a:cubicBezTo>
                    <a:cubicBezTo>
                      <a:pt x="26" y="0"/>
                      <a:pt x="26" y="0"/>
                      <a:pt x="2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6" name="Freeform 612"/>
              <p:cNvSpPr>
                <a:spLocks/>
              </p:cNvSpPr>
              <p:nvPr userDrawn="1"/>
            </p:nvSpPr>
            <p:spPr bwMode="auto">
              <a:xfrm>
                <a:off x="7070" y="1354"/>
                <a:ext cx="84" cy="114"/>
              </a:xfrm>
              <a:custGeom>
                <a:avLst/>
                <a:gdLst>
                  <a:gd name="T0" fmla="*/ 116 w 42"/>
                  <a:gd name="T1" fmla="*/ 0 h 57"/>
                  <a:gd name="T2" fmla="*/ 0 w 42"/>
                  <a:gd name="T3" fmla="*/ 112 h 57"/>
                  <a:gd name="T4" fmla="*/ 116 w 42"/>
                  <a:gd name="T5" fmla="*/ 228 h 57"/>
                  <a:gd name="T6" fmla="*/ 116 w 42"/>
                  <a:gd name="T7" fmla="*/ 228 h 57"/>
                  <a:gd name="T8" fmla="*/ 168 w 42"/>
                  <a:gd name="T9" fmla="*/ 216 h 57"/>
                  <a:gd name="T10" fmla="*/ 168 w 42"/>
                  <a:gd name="T11" fmla="*/ 12 h 57"/>
                  <a:gd name="T12" fmla="*/ 116 w 42"/>
                  <a:gd name="T13" fmla="*/ 0 h 57"/>
                  <a:gd name="T14" fmla="*/ 116 w 42"/>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57">
                    <a:moveTo>
                      <a:pt x="29" y="0"/>
                    </a:moveTo>
                    <a:cubicBezTo>
                      <a:pt x="13" y="0"/>
                      <a:pt x="0" y="13"/>
                      <a:pt x="0" y="28"/>
                    </a:cubicBezTo>
                    <a:cubicBezTo>
                      <a:pt x="0" y="44"/>
                      <a:pt x="13" y="57"/>
                      <a:pt x="29" y="57"/>
                    </a:cubicBezTo>
                    <a:cubicBezTo>
                      <a:pt x="29" y="57"/>
                      <a:pt x="29" y="57"/>
                      <a:pt x="29" y="57"/>
                    </a:cubicBezTo>
                    <a:cubicBezTo>
                      <a:pt x="33" y="57"/>
                      <a:pt x="38" y="56"/>
                      <a:pt x="42" y="54"/>
                    </a:cubicBezTo>
                    <a:cubicBezTo>
                      <a:pt x="42" y="3"/>
                      <a:pt x="42" y="3"/>
                      <a:pt x="42" y="3"/>
                    </a:cubicBezTo>
                    <a:cubicBezTo>
                      <a:pt x="38" y="1"/>
                      <a:pt x="33"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7" name="Freeform 613"/>
              <p:cNvSpPr>
                <a:spLocks/>
              </p:cNvSpPr>
              <p:nvPr userDrawn="1"/>
            </p:nvSpPr>
            <p:spPr bwMode="auto">
              <a:xfrm>
                <a:off x="6126" y="576"/>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2"/>
                    </a:cubicBezTo>
                    <a:cubicBezTo>
                      <a:pt x="0" y="3"/>
                      <a:pt x="1" y="3"/>
                      <a:pt x="2" y="3"/>
                    </a:cubicBezTo>
                    <a:cubicBezTo>
                      <a:pt x="2" y="3"/>
                      <a:pt x="2" y="3"/>
                      <a:pt x="2" y="3"/>
                    </a:cubicBezTo>
                    <a:cubicBezTo>
                      <a:pt x="3" y="3"/>
                      <a:pt x="4" y="3"/>
                      <a:pt x="4" y="2"/>
                    </a:cubicBezTo>
                    <a:cubicBezTo>
                      <a:pt x="4"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8" name="Freeform 614"/>
              <p:cNvSpPr>
                <a:spLocks/>
              </p:cNvSpPr>
              <p:nvPr userDrawn="1"/>
            </p:nvSpPr>
            <p:spPr bwMode="auto">
              <a:xfrm>
                <a:off x="6208" y="669"/>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59" name="Freeform 615"/>
              <p:cNvSpPr>
                <a:spLocks/>
              </p:cNvSpPr>
              <p:nvPr userDrawn="1"/>
            </p:nvSpPr>
            <p:spPr bwMode="auto">
              <a:xfrm>
                <a:off x="6302" y="753"/>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0" name="Freeform 616"/>
              <p:cNvSpPr>
                <a:spLocks/>
              </p:cNvSpPr>
              <p:nvPr userDrawn="1"/>
            </p:nvSpPr>
            <p:spPr bwMode="auto">
              <a:xfrm>
                <a:off x="6382" y="845"/>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1" name="Freeform 617"/>
              <p:cNvSpPr>
                <a:spLocks/>
              </p:cNvSpPr>
              <p:nvPr userDrawn="1"/>
            </p:nvSpPr>
            <p:spPr bwMode="auto">
              <a:xfrm>
                <a:off x="6474" y="925"/>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1"/>
                    </a:cubicBezTo>
                    <a:cubicBezTo>
                      <a:pt x="0" y="16"/>
                      <a:pt x="5" y="21"/>
                      <a:pt x="10" y="21"/>
                    </a:cubicBezTo>
                    <a:cubicBezTo>
                      <a:pt x="10" y="21"/>
                      <a:pt x="10" y="21"/>
                      <a:pt x="10" y="21"/>
                    </a:cubicBezTo>
                    <a:cubicBezTo>
                      <a:pt x="15" y="21"/>
                      <a:pt x="20" y="16"/>
                      <a:pt x="20" y="11"/>
                    </a:cubicBezTo>
                    <a:cubicBezTo>
                      <a:pt x="20"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2" name="Freeform 618"/>
              <p:cNvSpPr>
                <a:spLocks/>
              </p:cNvSpPr>
              <p:nvPr userDrawn="1"/>
            </p:nvSpPr>
            <p:spPr bwMode="auto">
              <a:xfrm>
                <a:off x="6554" y="1017"/>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3" name="Freeform 619"/>
              <p:cNvSpPr>
                <a:spLocks/>
              </p:cNvSpPr>
              <p:nvPr userDrawn="1"/>
            </p:nvSpPr>
            <p:spPr bwMode="auto">
              <a:xfrm>
                <a:off x="6644" y="1097"/>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7" y="32"/>
                      <a:pt x="16" y="32"/>
                    </a:cubicBezTo>
                    <a:cubicBezTo>
                      <a:pt x="16" y="32"/>
                      <a:pt x="16" y="32"/>
                      <a:pt x="16" y="32"/>
                    </a:cubicBezTo>
                    <a:cubicBezTo>
                      <a:pt x="25" y="32"/>
                      <a:pt x="32" y="25"/>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4" name="Freeform 620"/>
              <p:cNvSpPr>
                <a:spLocks/>
              </p:cNvSpPr>
              <p:nvPr userDrawn="1"/>
            </p:nvSpPr>
            <p:spPr bwMode="auto">
              <a:xfrm>
                <a:off x="6724" y="1189"/>
                <a:ext cx="76" cy="77"/>
              </a:xfrm>
              <a:custGeom>
                <a:avLst/>
                <a:gdLst>
                  <a:gd name="T0" fmla="*/ 76 w 38"/>
                  <a:gd name="T1" fmla="*/ 0 h 38"/>
                  <a:gd name="T2" fmla="*/ 0 w 38"/>
                  <a:gd name="T3" fmla="*/ 79 h 38"/>
                  <a:gd name="T4" fmla="*/ 76 w 38"/>
                  <a:gd name="T5" fmla="*/ 156 h 38"/>
                  <a:gd name="T6" fmla="*/ 76 w 38"/>
                  <a:gd name="T7" fmla="*/ 156 h 38"/>
                  <a:gd name="T8" fmla="*/ 152 w 38"/>
                  <a:gd name="T9" fmla="*/ 79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8"/>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5" name="Freeform 621"/>
              <p:cNvSpPr>
                <a:spLocks/>
              </p:cNvSpPr>
              <p:nvPr userDrawn="1"/>
            </p:nvSpPr>
            <p:spPr bwMode="auto">
              <a:xfrm>
                <a:off x="6814" y="1270"/>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9"/>
                      <a:pt x="0" y="22"/>
                    </a:cubicBezTo>
                    <a:cubicBezTo>
                      <a:pt x="0" y="34"/>
                      <a:pt x="10" y="44"/>
                      <a:pt x="22" y="44"/>
                    </a:cubicBezTo>
                    <a:cubicBezTo>
                      <a:pt x="22" y="44"/>
                      <a:pt x="22" y="44"/>
                      <a:pt x="22" y="44"/>
                    </a:cubicBezTo>
                    <a:cubicBezTo>
                      <a:pt x="35" y="44"/>
                      <a:pt x="44" y="34"/>
                      <a:pt x="44" y="22"/>
                    </a:cubicBezTo>
                    <a:cubicBezTo>
                      <a:pt x="44" y="10"/>
                      <a:pt x="35"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6" name="Freeform 622"/>
              <p:cNvSpPr>
                <a:spLocks/>
              </p:cNvSpPr>
              <p:nvPr userDrawn="1"/>
            </p:nvSpPr>
            <p:spPr bwMode="auto">
              <a:xfrm>
                <a:off x="6894" y="1360"/>
                <a:ext cx="102" cy="102"/>
              </a:xfrm>
              <a:custGeom>
                <a:avLst/>
                <a:gdLst>
                  <a:gd name="T0" fmla="*/ 100 w 51"/>
                  <a:gd name="T1" fmla="*/ 0 h 51"/>
                  <a:gd name="T2" fmla="*/ 0 w 51"/>
                  <a:gd name="T3" fmla="*/ 100 h 51"/>
                  <a:gd name="T4" fmla="*/ 100 w 51"/>
                  <a:gd name="T5" fmla="*/ 204 h 51"/>
                  <a:gd name="T6" fmla="*/ 100 w 51"/>
                  <a:gd name="T7" fmla="*/ 204 h 51"/>
                  <a:gd name="T8" fmla="*/ 200 w 51"/>
                  <a:gd name="T9" fmla="*/ 100 h 51"/>
                  <a:gd name="T10" fmla="*/ 100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1" y="0"/>
                      <a:pt x="0" y="11"/>
                      <a:pt x="0" y="25"/>
                    </a:cubicBezTo>
                    <a:cubicBezTo>
                      <a:pt x="0" y="39"/>
                      <a:pt x="11" y="51"/>
                      <a:pt x="25" y="51"/>
                    </a:cubicBezTo>
                    <a:cubicBezTo>
                      <a:pt x="25" y="51"/>
                      <a:pt x="25" y="51"/>
                      <a:pt x="25" y="51"/>
                    </a:cubicBezTo>
                    <a:cubicBezTo>
                      <a:pt x="39" y="51"/>
                      <a:pt x="50" y="39"/>
                      <a:pt x="50" y="25"/>
                    </a:cubicBezTo>
                    <a:cubicBezTo>
                      <a:pt x="51" y="11"/>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7" name="Freeform 623"/>
              <p:cNvSpPr>
                <a:spLocks/>
              </p:cNvSpPr>
              <p:nvPr userDrawn="1"/>
            </p:nvSpPr>
            <p:spPr bwMode="auto">
              <a:xfrm>
                <a:off x="6984" y="1440"/>
                <a:ext cx="114" cy="114"/>
              </a:xfrm>
              <a:custGeom>
                <a:avLst/>
                <a:gdLst>
                  <a:gd name="T0" fmla="*/ 116 w 57"/>
                  <a:gd name="T1" fmla="*/ 0 h 57"/>
                  <a:gd name="T2" fmla="*/ 0 w 57"/>
                  <a:gd name="T3" fmla="*/ 112 h 57"/>
                  <a:gd name="T4" fmla="*/ 112 w 57"/>
                  <a:gd name="T5" fmla="*/ 228 h 57"/>
                  <a:gd name="T6" fmla="*/ 112 w 57"/>
                  <a:gd name="T7" fmla="*/ 228 h 57"/>
                  <a:gd name="T8" fmla="*/ 228 w 57"/>
                  <a:gd name="T9" fmla="*/ 112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8"/>
                    </a:cubicBezTo>
                    <a:cubicBezTo>
                      <a:pt x="0" y="44"/>
                      <a:pt x="13" y="57"/>
                      <a:pt x="28" y="57"/>
                    </a:cubicBezTo>
                    <a:cubicBezTo>
                      <a:pt x="28" y="57"/>
                      <a:pt x="28" y="57"/>
                      <a:pt x="28" y="57"/>
                    </a:cubicBezTo>
                    <a:cubicBezTo>
                      <a:pt x="44" y="57"/>
                      <a:pt x="57" y="44"/>
                      <a:pt x="57" y="28"/>
                    </a:cubicBezTo>
                    <a:cubicBezTo>
                      <a:pt x="57" y="13"/>
                      <a:pt x="44"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8" name="Freeform 624"/>
              <p:cNvSpPr>
                <a:spLocks/>
              </p:cNvSpPr>
              <p:nvPr userDrawn="1"/>
            </p:nvSpPr>
            <p:spPr bwMode="auto">
              <a:xfrm>
                <a:off x="7064" y="1530"/>
                <a:ext cx="90" cy="128"/>
              </a:xfrm>
              <a:custGeom>
                <a:avLst/>
                <a:gdLst>
                  <a:gd name="T0" fmla="*/ 124 w 45"/>
                  <a:gd name="T1" fmla="*/ 0 h 64"/>
                  <a:gd name="T2" fmla="*/ 0 w 45"/>
                  <a:gd name="T3" fmla="*/ 128 h 64"/>
                  <a:gd name="T4" fmla="*/ 16 w 45"/>
                  <a:gd name="T5" fmla="*/ 188 h 64"/>
                  <a:gd name="T6" fmla="*/ 64 w 45"/>
                  <a:gd name="T7" fmla="*/ 236 h 64"/>
                  <a:gd name="T8" fmla="*/ 124 w 45"/>
                  <a:gd name="T9" fmla="*/ 256 h 64"/>
                  <a:gd name="T10" fmla="*/ 124 w 45"/>
                  <a:gd name="T11" fmla="*/ 256 h 64"/>
                  <a:gd name="T12" fmla="*/ 176 w 45"/>
                  <a:gd name="T13" fmla="*/ 244 h 64"/>
                  <a:gd name="T14" fmla="*/ 180 w 45"/>
                  <a:gd name="T15" fmla="*/ 12 h 64"/>
                  <a:gd name="T16" fmla="*/ 124 w 45"/>
                  <a:gd name="T17" fmla="*/ 0 h 64"/>
                  <a:gd name="T18" fmla="*/ 124 w 45"/>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64">
                    <a:moveTo>
                      <a:pt x="31" y="0"/>
                    </a:moveTo>
                    <a:cubicBezTo>
                      <a:pt x="14" y="0"/>
                      <a:pt x="0" y="15"/>
                      <a:pt x="0" y="32"/>
                    </a:cubicBezTo>
                    <a:cubicBezTo>
                      <a:pt x="0" y="37"/>
                      <a:pt x="1" y="43"/>
                      <a:pt x="4" y="47"/>
                    </a:cubicBezTo>
                    <a:cubicBezTo>
                      <a:pt x="9" y="50"/>
                      <a:pt x="13" y="54"/>
                      <a:pt x="16" y="59"/>
                    </a:cubicBezTo>
                    <a:cubicBezTo>
                      <a:pt x="20" y="62"/>
                      <a:pt x="26" y="64"/>
                      <a:pt x="31" y="64"/>
                    </a:cubicBezTo>
                    <a:cubicBezTo>
                      <a:pt x="31" y="64"/>
                      <a:pt x="31" y="64"/>
                      <a:pt x="31" y="64"/>
                    </a:cubicBezTo>
                    <a:cubicBezTo>
                      <a:pt x="36" y="64"/>
                      <a:pt x="40" y="63"/>
                      <a:pt x="44" y="61"/>
                    </a:cubicBezTo>
                    <a:cubicBezTo>
                      <a:pt x="45" y="3"/>
                      <a:pt x="45" y="3"/>
                      <a:pt x="45" y="3"/>
                    </a:cubicBezTo>
                    <a:cubicBezTo>
                      <a:pt x="41" y="1"/>
                      <a:pt x="36"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69" name="Freeform 625"/>
              <p:cNvSpPr>
                <a:spLocks/>
              </p:cNvSpPr>
              <p:nvPr userDrawn="1"/>
            </p:nvSpPr>
            <p:spPr bwMode="auto">
              <a:xfrm>
                <a:off x="6030" y="673"/>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0" name="Freeform 626"/>
              <p:cNvSpPr>
                <a:spLocks/>
              </p:cNvSpPr>
              <p:nvPr userDrawn="1"/>
            </p:nvSpPr>
            <p:spPr bwMode="auto">
              <a:xfrm>
                <a:off x="6122" y="755"/>
                <a:ext cx="14" cy="16"/>
              </a:xfrm>
              <a:custGeom>
                <a:avLst/>
                <a:gdLst>
                  <a:gd name="T0" fmla="*/ 16 w 7"/>
                  <a:gd name="T1" fmla="*/ 0 h 8"/>
                  <a:gd name="T2" fmla="*/ 0 w 7"/>
                  <a:gd name="T3" fmla="*/ 16 h 8"/>
                  <a:gd name="T4" fmla="*/ 16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2" y="0"/>
                      <a:pt x="0" y="2"/>
                      <a:pt x="0" y="4"/>
                    </a:cubicBezTo>
                    <a:cubicBezTo>
                      <a:pt x="0" y="6"/>
                      <a:pt x="2" y="8"/>
                      <a:pt x="4" y="8"/>
                    </a:cubicBezTo>
                    <a:cubicBezTo>
                      <a:pt x="4" y="8"/>
                      <a:pt x="4" y="8"/>
                      <a:pt x="4" y="8"/>
                    </a:cubicBezTo>
                    <a:cubicBezTo>
                      <a:pt x="6" y="8"/>
                      <a:pt x="7" y="6"/>
                      <a:pt x="7" y="4"/>
                    </a:cubicBezTo>
                    <a:cubicBezTo>
                      <a:pt x="7"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1" name="Freeform 627"/>
              <p:cNvSpPr>
                <a:spLocks/>
              </p:cNvSpPr>
              <p:nvPr userDrawn="1"/>
            </p:nvSpPr>
            <p:spPr bwMode="auto">
              <a:xfrm>
                <a:off x="6204" y="849"/>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2"/>
                      <a:pt x="0" y="5"/>
                    </a:cubicBezTo>
                    <a:cubicBezTo>
                      <a:pt x="0" y="9"/>
                      <a:pt x="2" y="11"/>
                      <a:pt x="6" y="11"/>
                    </a:cubicBezTo>
                    <a:cubicBezTo>
                      <a:pt x="6" y="11"/>
                      <a:pt x="6" y="11"/>
                      <a:pt x="6" y="11"/>
                    </a:cubicBezTo>
                    <a:cubicBezTo>
                      <a:pt x="9" y="11"/>
                      <a:pt x="11" y="9"/>
                      <a:pt x="11" y="5"/>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2" name="Freeform 628"/>
              <p:cNvSpPr>
                <a:spLocks/>
              </p:cNvSpPr>
              <p:nvPr userDrawn="1"/>
            </p:nvSpPr>
            <p:spPr bwMode="auto">
              <a:xfrm>
                <a:off x="6296" y="929"/>
                <a:ext cx="32" cy="34"/>
              </a:xfrm>
              <a:custGeom>
                <a:avLst/>
                <a:gdLst>
                  <a:gd name="T0" fmla="*/ 32 w 16"/>
                  <a:gd name="T1" fmla="*/ 0 h 17"/>
                  <a:gd name="T2" fmla="*/ 0 w 16"/>
                  <a:gd name="T3" fmla="*/ 32 h 17"/>
                  <a:gd name="T4" fmla="*/ 32 w 16"/>
                  <a:gd name="T5" fmla="*/ 68 h 17"/>
                  <a:gd name="T6" fmla="*/ 32 w 16"/>
                  <a:gd name="T7" fmla="*/ 68 h 17"/>
                  <a:gd name="T8" fmla="*/ 64 w 16"/>
                  <a:gd name="T9" fmla="*/ 32 h 17"/>
                  <a:gd name="T10" fmla="*/ 32 w 16"/>
                  <a:gd name="T11" fmla="*/ 0 h 17"/>
                  <a:gd name="T12" fmla="*/ 32 w 16"/>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7">
                    <a:moveTo>
                      <a:pt x="8" y="0"/>
                    </a:moveTo>
                    <a:cubicBezTo>
                      <a:pt x="3" y="0"/>
                      <a:pt x="0" y="4"/>
                      <a:pt x="0" y="8"/>
                    </a:cubicBezTo>
                    <a:cubicBezTo>
                      <a:pt x="0" y="13"/>
                      <a:pt x="3" y="16"/>
                      <a:pt x="8" y="17"/>
                    </a:cubicBezTo>
                    <a:cubicBezTo>
                      <a:pt x="8" y="17"/>
                      <a:pt x="8" y="17"/>
                      <a:pt x="8" y="17"/>
                    </a:cubicBezTo>
                    <a:cubicBezTo>
                      <a:pt x="12" y="17"/>
                      <a:pt x="16" y="13"/>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3" name="Freeform 629"/>
              <p:cNvSpPr>
                <a:spLocks/>
              </p:cNvSpPr>
              <p:nvPr userDrawn="1"/>
            </p:nvSpPr>
            <p:spPr bwMode="auto">
              <a:xfrm>
                <a:off x="6376" y="1023"/>
                <a:ext cx="42" cy="40"/>
              </a:xfrm>
              <a:custGeom>
                <a:avLst/>
                <a:gdLst>
                  <a:gd name="T0" fmla="*/ 44 w 21"/>
                  <a:gd name="T1" fmla="*/ 0 h 20"/>
                  <a:gd name="T2" fmla="*/ 0 w 21"/>
                  <a:gd name="T3" fmla="*/ 40 h 20"/>
                  <a:gd name="T4" fmla="*/ 44 w 21"/>
                  <a:gd name="T5" fmla="*/ 80 h 20"/>
                  <a:gd name="T6" fmla="*/ 44 w 21"/>
                  <a:gd name="T7" fmla="*/ 80 h 20"/>
                  <a:gd name="T8" fmla="*/ 84 w 21"/>
                  <a:gd name="T9" fmla="*/ 40 h 20"/>
                  <a:gd name="T10" fmla="*/ 44 w 21"/>
                  <a:gd name="T11" fmla="*/ 0 h 20"/>
                  <a:gd name="T12" fmla="*/ 44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1" y="0"/>
                    </a:moveTo>
                    <a:cubicBezTo>
                      <a:pt x="5" y="0"/>
                      <a:pt x="0" y="5"/>
                      <a:pt x="0" y="10"/>
                    </a:cubicBezTo>
                    <a:cubicBezTo>
                      <a:pt x="0" y="15"/>
                      <a:pt x="5" y="20"/>
                      <a:pt x="11" y="20"/>
                    </a:cubicBezTo>
                    <a:cubicBezTo>
                      <a:pt x="11" y="20"/>
                      <a:pt x="11" y="20"/>
                      <a:pt x="11" y="20"/>
                    </a:cubicBezTo>
                    <a:cubicBezTo>
                      <a:pt x="16" y="20"/>
                      <a:pt x="21" y="15"/>
                      <a:pt x="21" y="10"/>
                    </a:cubicBezTo>
                    <a:cubicBezTo>
                      <a:pt x="21" y="5"/>
                      <a:pt x="16"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4" name="Freeform 630"/>
              <p:cNvSpPr>
                <a:spLocks/>
              </p:cNvSpPr>
              <p:nvPr userDrawn="1"/>
            </p:nvSpPr>
            <p:spPr bwMode="auto">
              <a:xfrm>
                <a:off x="6468" y="1103"/>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5" name="Freeform 631"/>
              <p:cNvSpPr>
                <a:spLocks/>
              </p:cNvSpPr>
              <p:nvPr userDrawn="1"/>
            </p:nvSpPr>
            <p:spPr bwMode="auto">
              <a:xfrm>
                <a:off x="6548" y="1193"/>
                <a:ext cx="64" cy="67"/>
              </a:xfrm>
              <a:custGeom>
                <a:avLst/>
                <a:gdLst>
                  <a:gd name="T0" fmla="*/ 64 w 32"/>
                  <a:gd name="T1" fmla="*/ 0 h 33"/>
                  <a:gd name="T2" fmla="*/ 0 w 32"/>
                  <a:gd name="T3" fmla="*/ 65 h 33"/>
                  <a:gd name="T4" fmla="*/ 64 w 32"/>
                  <a:gd name="T5" fmla="*/ 136 h 33"/>
                  <a:gd name="T6" fmla="*/ 64 w 32"/>
                  <a:gd name="T7" fmla="*/ 136 h 33"/>
                  <a:gd name="T8" fmla="*/ 128 w 32"/>
                  <a:gd name="T9" fmla="*/ 71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6"/>
                    </a:cubicBezTo>
                    <a:cubicBezTo>
                      <a:pt x="0" y="26"/>
                      <a:pt x="7" y="33"/>
                      <a:pt x="16" y="33"/>
                    </a:cubicBezTo>
                    <a:cubicBezTo>
                      <a:pt x="16" y="33"/>
                      <a:pt x="16" y="33"/>
                      <a:pt x="16" y="33"/>
                    </a:cubicBezTo>
                    <a:cubicBezTo>
                      <a:pt x="25" y="33"/>
                      <a:pt x="32" y="26"/>
                      <a:pt x="32" y="17"/>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6" name="Freeform 632"/>
              <p:cNvSpPr>
                <a:spLocks/>
              </p:cNvSpPr>
              <p:nvPr userDrawn="1"/>
            </p:nvSpPr>
            <p:spPr bwMode="auto">
              <a:xfrm>
                <a:off x="6638" y="1276"/>
                <a:ext cx="76" cy="74"/>
              </a:xfrm>
              <a:custGeom>
                <a:avLst/>
                <a:gdLst>
                  <a:gd name="T0" fmla="*/ 76 w 38"/>
                  <a:gd name="T1" fmla="*/ 0 h 37"/>
                  <a:gd name="T2" fmla="*/ 0 w 38"/>
                  <a:gd name="T3" fmla="*/ 76 h 37"/>
                  <a:gd name="T4" fmla="*/ 76 w 38"/>
                  <a:gd name="T5" fmla="*/ 148 h 37"/>
                  <a:gd name="T6" fmla="*/ 76 w 38"/>
                  <a:gd name="T7" fmla="*/ 148 h 37"/>
                  <a:gd name="T8" fmla="*/ 152 w 38"/>
                  <a:gd name="T9" fmla="*/ 76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9"/>
                    </a:cubicBezTo>
                    <a:cubicBezTo>
                      <a:pt x="0" y="29"/>
                      <a:pt x="9" y="37"/>
                      <a:pt x="19" y="37"/>
                    </a:cubicBezTo>
                    <a:cubicBezTo>
                      <a:pt x="19" y="37"/>
                      <a:pt x="19" y="37"/>
                      <a:pt x="19" y="37"/>
                    </a:cubicBezTo>
                    <a:cubicBezTo>
                      <a:pt x="29" y="37"/>
                      <a:pt x="38" y="29"/>
                      <a:pt x="38" y="19"/>
                    </a:cubicBezTo>
                    <a:cubicBezTo>
                      <a:pt x="38"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7" name="Freeform 633"/>
              <p:cNvSpPr>
                <a:spLocks/>
              </p:cNvSpPr>
              <p:nvPr userDrawn="1"/>
            </p:nvSpPr>
            <p:spPr bwMode="auto">
              <a:xfrm>
                <a:off x="6718" y="1366"/>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9" y="44"/>
                      <a:pt x="22" y="44"/>
                    </a:cubicBezTo>
                    <a:cubicBezTo>
                      <a:pt x="22" y="44"/>
                      <a:pt x="22" y="44"/>
                      <a:pt x="22" y="44"/>
                    </a:cubicBezTo>
                    <a:cubicBezTo>
                      <a:pt x="34" y="44"/>
                      <a:pt x="44" y="34"/>
                      <a:pt x="44" y="22"/>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8" name="Freeform 634"/>
              <p:cNvSpPr>
                <a:spLocks/>
              </p:cNvSpPr>
              <p:nvPr userDrawn="1"/>
            </p:nvSpPr>
            <p:spPr bwMode="auto">
              <a:xfrm>
                <a:off x="6808" y="1446"/>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0" y="11"/>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79" name="Freeform 635"/>
              <p:cNvSpPr>
                <a:spLocks/>
              </p:cNvSpPr>
              <p:nvPr userDrawn="1"/>
            </p:nvSpPr>
            <p:spPr bwMode="auto">
              <a:xfrm>
                <a:off x="6886" y="1536"/>
                <a:ext cx="116" cy="114"/>
              </a:xfrm>
              <a:custGeom>
                <a:avLst/>
                <a:gdLst>
                  <a:gd name="T0" fmla="*/ 116 w 58"/>
                  <a:gd name="T1" fmla="*/ 0 h 57"/>
                  <a:gd name="T2" fmla="*/ 4 w 58"/>
                  <a:gd name="T3" fmla="*/ 116 h 57"/>
                  <a:gd name="T4" fmla="*/ 116 w 58"/>
                  <a:gd name="T5" fmla="*/ 228 h 57"/>
                  <a:gd name="T6" fmla="*/ 116 w 58"/>
                  <a:gd name="T7" fmla="*/ 228 h 57"/>
                  <a:gd name="T8" fmla="*/ 228 w 58"/>
                  <a:gd name="T9" fmla="*/ 116 h 57"/>
                  <a:gd name="T10" fmla="*/ 116 w 58"/>
                  <a:gd name="T11" fmla="*/ 0 h 57"/>
                  <a:gd name="T12" fmla="*/ 116 w 58"/>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57">
                    <a:moveTo>
                      <a:pt x="29" y="0"/>
                    </a:moveTo>
                    <a:cubicBezTo>
                      <a:pt x="13" y="0"/>
                      <a:pt x="1" y="13"/>
                      <a:pt x="1" y="29"/>
                    </a:cubicBezTo>
                    <a:cubicBezTo>
                      <a:pt x="0" y="44"/>
                      <a:pt x="13" y="57"/>
                      <a:pt x="29" y="57"/>
                    </a:cubicBezTo>
                    <a:cubicBezTo>
                      <a:pt x="29" y="57"/>
                      <a:pt x="29" y="57"/>
                      <a:pt x="29" y="57"/>
                    </a:cubicBezTo>
                    <a:cubicBezTo>
                      <a:pt x="45" y="57"/>
                      <a:pt x="57" y="44"/>
                      <a:pt x="57" y="29"/>
                    </a:cubicBezTo>
                    <a:cubicBezTo>
                      <a:pt x="58" y="13"/>
                      <a:pt x="45"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0" name="Freeform 636"/>
              <p:cNvSpPr>
                <a:spLocks/>
              </p:cNvSpPr>
              <p:nvPr userDrawn="1"/>
            </p:nvSpPr>
            <p:spPr bwMode="auto">
              <a:xfrm>
                <a:off x="6978" y="1616"/>
                <a:ext cx="126" cy="126"/>
              </a:xfrm>
              <a:custGeom>
                <a:avLst/>
                <a:gdLst>
                  <a:gd name="T0" fmla="*/ 124 w 63"/>
                  <a:gd name="T1" fmla="*/ 0 h 63"/>
                  <a:gd name="T2" fmla="*/ 0 w 63"/>
                  <a:gd name="T3" fmla="*/ 128 h 63"/>
                  <a:gd name="T4" fmla="*/ 124 w 63"/>
                  <a:gd name="T5" fmla="*/ 252 h 63"/>
                  <a:gd name="T6" fmla="*/ 124 w 63"/>
                  <a:gd name="T7" fmla="*/ 252 h 63"/>
                  <a:gd name="T8" fmla="*/ 184 w 63"/>
                  <a:gd name="T9" fmla="*/ 240 h 63"/>
                  <a:gd name="T10" fmla="*/ 228 w 63"/>
                  <a:gd name="T11" fmla="*/ 200 h 63"/>
                  <a:gd name="T12" fmla="*/ 252 w 63"/>
                  <a:gd name="T13" fmla="*/ 128 h 63"/>
                  <a:gd name="T14" fmla="*/ 236 w 63"/>
                  <a:gd name="T15" fmla="*/ 64 h 63"/>
                  <a:gd name="T16" fmla="*/ 188 w 63"/>
                  <a:gd name="T17" fmla="*/ 16 h 63"/>
                  <a:gd name="T18" fmla="*/ 124 w 63"/>
                  <a:gd name="T19" fmla="*/ 0 h 63"/>
                  <a:gd name="T20" fmla="*/ 124 w 63"/>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3">
                    <a:moveTo>
                      <a:pt x="31" y="0"/>
                    </a:moveTo>
                    <a:cubicBezTo>
                      <a:pt x="14" y="0"/>
                      <a:pt x="0" y="15"/>
                      <a:pt x="0" y="32"/>
                    </a:cubicBezTo>
                    <a:cubicBezTo>
                      <a:pt x="0" y="49"/>
                      <a:pt x="14" y="63"/>
                      <a:pt x="31" y="63"/>
                    </a:cubicBezTo>
                    <a:cubicBezTo>
                      <a:pt x="31" y="63"/>
                      <a:pt x="31" y="63"/>
                      <a:pt x="31" y="63"/>
                    </a:cubicBezTo>
                    <a:cubicBezTo>
                      <a:pt x="36" y="63"/>
                      <a:pt x="41" y="62"/>
                      <a:pt x="46" y="60"/>
                    </a:cubicBezTo>
                    <a:cubicBezTo>
                      <a:pt x="49" y="56"/>
                      <a:pt x="53" y="52"/>
                      <a:pt x="57" y="50"/>
                    </a:cubicBezTo>
                    <a:cubicBezTo>
                      <a:pt x="61" y="45"/>
                      <a:pt x="63" y="38"/>
                      <a:pt x="63" y="32"/>
                    </a:cubicBezTo>
                    <a:cubicBezTo>
                      <a:pt x="63" y="26"/>
                      <a:pt x="61" y="21"/>
                      <a:pt x="59" y="16"/>
                    </a:cubicBezTo>
                    <a:cubicBezTo>
                      <a:pt x="56" y="11"/>
                      <a:pt x="52" y="7"/>
                      <a:pt x="47" y="4"/>
                    </a:cubicBezTo>
                    <a:cubicBezTo>
                      <a:pt x="42" y="2"/>
                      <a:pt x="37"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1" name="Freeform 637"/>
              <p:cNvSpPr>
                <a:spLocks/>
              </p:cNvSpPr>
              <p:nvPr userDrawn="1"/>
            </p:nvSpPr>
            <p:spPr bwMode="auto">
              <a:xfrm>
                <a:off x="7056" y="1706"/>
                <a:ext cx="96" cy="140"/>
              </a:xfrm>
              <a:custGeom>
                <a:avLst/>
                <a:gdLst>
                  <a:gd name="T0" fmla="*/ 140 w 48"/>
                  <a:gd name="T1" fmla="*/ 0 h 70"/>
                  <a:gd name="T2" fmla="*/ 72 w 48"/>
                  <a:gd name="T3" fmla="*/ 20 h 70"/>
                  <a:gd name="T4" fmla="*/ 28 w 48"/>
                  <a:gd name="T5" fmla="*/ 60 h 70"/>
                  <a:gd name="T6" fmla="*/ 0 w 48"/>
                  <a:gd name="T7" fmla="*/ 140 h 70"/>
                  <a:gd name="T8" fmla="*/ 4 w 48"/>
                  <a:gd name="T9" fmla="*/ 176 h 70"/>
                  <a:gd name="T10" fmla="*/ 104 w 48"/>
                  <a:gd name="T11" fmla="*/ 276 h 70"/>
                  <a:gd name="T12" fmla="*/ 140 w 48"/>
                  <a:gd name="T13" fmla="*/ 280 h 70"/>
                  <a:gd name="T14" fmla="*/ 140 w 48"/>
                  <a:gd name="T15" fmla="*/ 280 h 70"/>
                  <a:gd name="T16" fmla="*/ 192 w 48"/>
                  <a:gd name="T17" fmla="*/ 272 h 70"/>
                  <a:gd name="T18" fmla="*/ 192 w 48"/>
                  <a:gd name="T19" fmla="*/ 12 h 70"/>
                  <a:gd name="T20" fmla="*/ 140 w 48"/>
                  <a:gd name="T21" fmla="*/ 0 h 70"/>
                  <a:gd name="T22" fmla="*/ 140 w 4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70">
                    <a:moveTo>
                      <a:pt x="35" y="0"/>
                    </a:moveTo>
                    <a:cubicBezTo>
                      <a:pt x="29" y="0"/>
                      <a:pt x="23" y="2"/>
                      <a:pt x="18" y="5"/>
                    </a:cubicBezTo>
                    <a:cubicBezTo>
                      <a:pt x="14" y="7"/>
                      <a:pt x="10" y="11"/>
                      <a:pt x="7" y="15"/>
                    </a:cubicBezTo>
                    <a:cubicBezTo>
                      <a:pt x="3" y="21"/>
                      <a:pt x="0" y="28"/>
                      <a:pt x="0" y="35"/>
                    </a:cubicBezTo>
                    <a:cubicBezTo>
                      <a:pt x="0" y="38"/>
                      <a:pt x="1" y="41"/>
                      <a:pt x="1" y="44"/>
                    </a:cubicBezTo>
                    <a:cubicBezTo>
                      <a:pt x="13" y="48"/>
                      <a:pt x="23" y="57"/>
                      <a:pt x="26" y="69"/>
                    </a:cubicBezTo>
                    <a:cubicBezTo>
                      <a:pt x="29" y="70"/>
                      <a:pt x="32" y="70"/>
                      <a:pt x="35" y="70"/>
                    </a:cubicBezTo>
                    <a:cubicBezTo>
                      <a:pt x="35" y="70"/>
                      <a:pt x="35" y="70"/>
                      <a:pt x="35" y="70"/>
                    </a:cubicBezTo>
                    <a:cubicBezTo>
                      <a:pt x="40" y="70"/>
                      <a:pt x="44" y="69"/>
                      <a:pt x="48" y="68"/>
                    </a:cubicBezTo>
                    <a:cubicBezTo>
                      <a:pt x="48" y="3"/>
                      <a:pt x="48" y="3"/>
                      <a:pt x="48" y="3"/>
                    </a:cubicBezTo>
                    <a:cubicBezTo>
                      <a:pt x="44" y="1"/>
                      <a:pt x="40"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2" name="Freeform 638"/>
              <p:cNvSpPr>
                <a:spLocks/>
              </p:cNvSpPr>
              <p:nvPr userDrawn="1"/>
            </p:nvSpPr>
            <p:spPr bwMode="auto">
              <a:xfrm>
                <a:off x="5944" y="759"/>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3" name="Freeform 639"/>
              <p:cNvSpPr>
                <a:spLocks/>
              </p:cNvSpPr>
              <p:nvPr userDrawn="1"/>
            </p:nvSpPr>
            <p:spPr bwMode="auto">
              <a:xfrm>
                <a:off x="6024" y="851"/>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4" name="Freeform 640"/>
              <p:cNvSpPr>
                <a:spLocks/>
              </p:cNvSpPr>
              <p:nvPr userDrawn="1"/>
            </p:nvSpPr>
            <p:spPr bwMode="auto">
              <a:xfrm>
                <a:off x="6118" y="935"/>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9" y="11"/>
                      <a:pt x="11" y="8"/>
                      <a:pt x="11" y="5"/>
                    </a:cubicBezTo>
                    <a:cubicBezTo>
                      <a:pt x="11" y="2"/>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5" name="Freeform 641"/>
              <p:cNvSpPr>
                <a:spLocks/>
              </p:cNvSpPr>
              <p:nvPr userDrawn="1"/>
            </p:nvSpPr>
            <p:spPr bwMode="auto">
              <a:xfrm>
                <a:off x="6198" y="1027"/>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3" y="16"/>
                      <a:pt x="16" y="12"/>
                      <a:pt x="16" y="8"/>
                    </a:cubicBezTo>
                    <a:cubicBezTo>
                      <a:pt x="16" y="3"/>
                      <a:pt x="13"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6" name="Freeform 642"/>
              <p:cNvSpPr>
                <a:spLocks/>
              </p:cNvSpPr>
              <p:nvPr userDrawn="1"/>
            </p:nvSpPr>
            <p:spPr bwMode="auto">
              <a:xfrm>
                <a:off x="6290" y="1109"/>
                <a:ext cx="42" cy="40"/>
              </a:xfrm>
              <a:custGeom>
                <a:avLst/>
                <a:gdLst>
                  <a:gd name="T0" fmla="*/ 44 w 21"/>
                  <a:gd name="T1" fmla="*/ 0 h 20"/>
                  <a:gd name="T2" fmla="*/ 0 w 21"/>
                  <a:gd name="T3" fmla="*/ 40 h 20"/>
                  <a:gd name="T4" fmla="*/ 44 w 21"/>
                  <a:gd name="T5" fmla="*/ 80 h 20"/>
                  <a:gd name="T6" fmla="*/ 44 w 21"/>
                  <a:gd name="T7" fmla="*/ 80 h 20"/>
                  <a:gd name="T8" fmla="*/ 84 w 21"/>
                  <a:gd name="T9" fmla="*/ 40 h 20"/>
                  <a:gd name="T10" fmla="*/ 44 w 21"/>
                  <a:gd name="T11" fmla="*/ 0 h 20"/>
                  <a:gd name="T12" fmla="*/ 44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1" y="0"/>
                    </a:moveTo>
                    <a:cubicBezTo>
                      <a:pt x="5" y="0"/>
                      <a:pt x="0" y="4"/>
                      <a:pt x="0" y="10"/>
                    </a:cubicBezTo>
                    <a:cubicBezTo>
                      <a:pt x="0" y="15"/>
                      <a:pt x="5" y="20"/>
                      <a:pt x="11" y="20"/>
                    </a:cubicBezTo>
                    <a:cubicBezTo>
                      <a:pt x="11" y="20"/>
                      <a:pt x="11" y="20"/>
                      <a:pt x="11" y="20"/>
                    </a:cubicBezTo>
                    <a:cubicBezTo>
                      <a:pt x="16" y="20"/>
                      <a:pt x="21" y="15"/>
                      <a:pt x="21" y="10"/>
                    </a:cubicBezTo>
                    <a:cubicBezTo>
                      <a:pt x="21" y="4"/>
                      <a:pt x="16"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7" name="Freeform 643"/>
              <p:cNvSpPr>
                <a:spLocks/>
              </p:cNvSpPr>
              <p:nvPr userDrawn="1"/>
            </p:nvSpPr>
            <p:spPr bwMode="auto">
              <a:xfrm>
                <a:off x="6372" y="1199"/>
                <a:ext cx="50" cy="53"/>
              </a:xfrm>
              <a:custGeom>
                <a:avLst/>
                <a:gdLst>
                  <a:gd name="T0" fmla="*/ 48 w 25"/>
                  <a:gd name="T1" fmla="*/ 0 h 26"/>
                  <a:gd name="T2" fmla="*/ 0 w 25"/>
                  <a:gd name="T3" fmla="*/ 55 h 26"/>
                  <a:gd name="T4" fmla="*/ 48 w 25"/>
                  <a:gd name="T5" fmla="*/ 108 h 26"/>
                  <a:gd name="T6" fmla="*/ 48 w 25"/>
                  <a:gd name="T7" fmla="*/ 108 h 26"/>
                  <a:gd name="T8" fmla="*/ 100 w 25"/>
                  <a:gd name="T9" fmla="*/ 55 h 26"/>
                  <a:gd name="T10" fmla="*/ 48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5" y="0"/>
                      <a:pt x="0" y="6"/>
                      <a:pt x="0" y="13"/>
                    </a:cubicBezTo>
                    <a:cubicBezTo>
                      <a:pt x="0" y="20"/>
                      <a:pt x="5" y="26"/>
                      <a:pt x="12" y="26"/>
                    </a:cubicBezTo>
                    <a:cubicBezTo>
                      <a:pt x="12" y="26"/>
                      <a:pt x="12" y="26"/>
                      <a:pt x="12" y="26"/>
                    </a:cubicBezTo>
                    <a:cubicBezTo>
                      <a:pt x="19" y="26"/>
                      <a:pt x="25" y="20"/>
                      <a:pt x="25" y="13"/>
                    </a:cubicBezTo>
                    <a:cubicBezTo>
                      <a:pt x="25" y="6"/>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8" name="Freeform 644"/>
              <p:cNvSpPr>
                <a:spLocks/>
              </p:cNvSpPr>
              <p:nvPr userDrawn="1"/>
            </p:nvSpPr>
            <p:spPr bwMode="auto">
              <a:xfrm>
                <a:off x="6462" y="1280"/>
                <a:ext cx="64" cy="64"/>
              </a:xfrm>
              <a:custGeom>
                <a:avLst/>
                <a:gdLst>
                  <a:gd name="T0" fmla="*/ 64 w 32"/>
                  <a:gd name="T1" fmla="*/ 0 h 32"/>
                  <a:gd name="T2" fmla="*/ 0 w 32"/>
                  <a:gd name="T3" fmla="*/ 64 h 32"/>
                  <a:gd name="T4" fmla="*/ 64 w 32"/>
                  <a:gd name="T5" fmla="*/ 128 h 32"/>
                  <a:gd name="T6" fmla="*/ 64 w 32"/>
                  <a:gd name="T7" fmla="*/ 128 h 32"/>
                  <a:gd name="T8" fmla="*/ 128 w 32"/>
                  <a:gd name="T9" fmla="*/ 64 h 32"/>
                  <a:gd name="T10" fmla="*/ 64 w 32"/>
                  <a:gd name="T11" fmla="*/ 0 h 32"/>
                  <a:gd name="T12" fmla="*/ 6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cubicBezTo>
                      <a:pt x="7" y="0"/>
                      <a:pt x="0" y="7"/>
                      <a:pt x="0" y="16"/>
                    </a:cubicBezTo>
                    <a:cubicBezTo>
                      <a:pt x="0" y="25"/>
                      <a:pt x="6" y="32"/>
                      <a:pt x="16" y="32"/>
                    </a:cubicBezTo>
                    <a:cubicBezTo>
                      <a:pt x="16" y="32"/>
                      <a:pt x="16" y="32"/>
                      <a:pt x="16" y="32"/>
                    </a:cubicBezTo>
                    <a:cubicBezTo>
                      <a:pt x="25" y="32"/>
                      <a:pt x="32" y="26"/>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89" name="Freeform 645"/>
              <p:cNvSpPr>
                <a:spLocks/>
              </p:cNvSpPr>
              <p:nvPr userDrawn="1"/>
            </p:nvSpPr>
            <p:spPr bwMode="auto">
              <a:xfrm>
                <a:off x="6542" y="1372"/>
                <a:ext cx="74" cy="76"/>
              </a:xfrm>
              <a:custGeom>
                <a:avLst/>
                <a:gdLst>
                  <a:gd name="T0" fmla="*/ 76 w 37"/>
                  <a:gd name="T1" fmla="*/ 0 h 38"/>
                  <a:gd name="T2" fmla="*/ 0 w 37"/>
                  <a:gd name="T3" fmla="*/ 76 h 38"/>
                  <a:gd name="T4" fmla="*/ 72 w 37"/>
                  <a:gd name="T5" fmla="*/ 152 h 38"/>
                  <a:gd name="T6" fmla="*/ 76 w 37"/>
                  <a:gd name="T7" fmla="*/ 152 h 38"/>
                  <a:gd name="T8" fmla="*/ 148 w 37"/>
                  <a:gd name="T9" fmla="*/ 76 h 38"/>
                  <a:gd name="T10" fmla="*/ 76 w 37"/>
                  <a:gd name="T11" fmla="*/ 0 h 38"/>
                  <a:gd name="T12" fmla="*/ 76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9" y="0"/>
                    </a:moveTo>
                    <a:cubicBezTo>
                      <a:pt x="8" y="0"/>
                      <a:pt x="0" y="9"/>
                      <a:pt x="0" y="19"/>
                    </a:cubicBezTo>
                    <a:cubicBezTo>
                      <a:pt x="0" y="29"/>
                      <a:pt x="8" y="38"/>
                      <a:pt x="18" y="38"/>
                    </a:cubicBezTo>
                    <a:cubicBezTo>
                      <a:pt x="19" y="38"/>
                      <a:pt x="19" y="38"/>
                      <a:pt x="19" y="38"/>
                    </a:cubicBezTo>
                    <a:cubicBezTo>
                      <a:pt x="29" y="38"/>
                      <a:pt x="37" y="29"/>
                      <a:pt x="37" y="19"/>
                    </a:cubicBezTo>
                    <a:cubicBezTo>
                      <a:pt x="37"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0" name="Freeform 646"/>
              <p:cNvSpPr>
                <a:spLocks/>
              </p:cNvSpPr>
              <p:nvPr userDrawn="1"/>
            </p:nvSpPr>
            <p:spPr bwMode="auto">
              <a:xfrm>
                <a:off x="6632" y="1452"/>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4"/>
                      <a:pt x="9" y="44"/>
                      <a:pt x="22" y="44"/>
                    </a:cubicBezTo>
                    <a:cubicBezTo>
                      <a:pt x="22" y="44"/>
                      <a:pt x="22" y="44"/>
                      <a:pt x="22" y="44"/>
                    </a:cubicBezTo>
                    <a:cubicBezTo>
                      <a:pt x="34" y="44"/>
                      <a:pt x="44" y="34"/>
                      <a:pt x="44" y="22"/>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1" name="Freeform 647"/>
              <p:cNvSpPr>
                <a:spLocks/>
              </p:cNvSpPr>
              <p:nvPr userDrawn="1"/>
            </p:nvSpPr>
            <p:spPr bwMode="auto">
              <a:xfrm>
                <a:off x="6710" y="1542"/>
                <a:ext cx="102" cy="102"/>
              </a:xfrm>
              <a:custGeom>
                <a:avLst/>
                <a:gdLst>
                  <a:gd name="T0" fmla="*/ 104 w 51"/>
                  <a:gd name="T1" fmla="*/ 0 h 51"/>
                  <a:gd name="T2" fmla="*/ 0 w 51"/>
                  <a:gd name="T3" fmla="*/ 100 h 51"/>
                  <a:gd name="T4" fmla="*/ 104 w 51"/>
                  <a:gd name="T5" fmla="*/ 204 h 51"/>
                  <a:gd name="T6" fmla="*/ 104 w 51"/>
                  <a:gd name="T7" fmla="*/ 204 h 51"/>
                  <a:gd name="T8" fmla="*/ 204 w 51"/>
                  <a:gd name="T9" fmla="*/ 100 h 51"/>
                  <a:gd name="T10" fmla="*/ 104 w 51"/>
                  <a:gd name="T11" fmla="*/ 0 h 51"/>
                  <a:gd name="T12" fmla="*/ 104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6" y="0"/>
                    </a:moveTo>
                    <a:cubicBezTo>
                      <a:pt x="12" y="0"/>
                      <a:pt x="0" y="11"/>
                      <a:pt x="0" y="25"/>
                    </a:cubicBezTo>
                    <a:cubicBezTo>
                      <a:pt x="0" y="39"/>
                      <a:pt x="12" y="51"/>
                      <a:pt x="26" y="51"/>
                    </a:cubicBezTo>
                    <a:cubicBezTo>
                      <a:pt x="26" y="51"/>
                      <a:pt x="26" y="51"/>
                      <a:pt x="26" y="51"/>
                    </a:cubicBezTo>
                    <a:cubicBezTo>
                      <a:pt x="40" y="51"/>
                      <a:pt x="51" y="39"/>
                      <a:pt x="51" y="25"/>
                    </a:cubicBezTo>
                    <a:cubicBezTo>
                      <a:pt x="51" y="12"/>
                      <a:pt x="40" y="0"/>
                      <a:pt x="26" y="0"/>
                    </a:cubicBezTo>
                    <a:cubicBezTo>
                      <a:pt x="26" y="0"/>
                      <a:pt x="26" y="0"/>
                      <a:pt x="2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2" name="Freeform 648"/>
              <p:cNvSpPr>
                <a:spLocks/>
              </p:cNvSpPr>
              <p:nvPr userDrawn="1"/>
            </p:nvSpPr>
            <p:spPr bwMode="auto">
              <a:xfrm>
                <a:off x="6800" y="1622"/>
                <a:ext cx="114" cy="114"/>
              </a:xfrm>
              <a:custGeom>
                <a:avLst/>
                <a:gdLst>
                  <a:gd name="T0" fmla="*/ 116 w 57"/>
                  <a:gd name="T1" fmla="*/ 0 h 57"/>
                  <a:gd name="T2" fmla="*/ 0 w 57"/>
                  <a:gd name="T3" fmla="*/ 112 h 57"/>
                  <a:gd name="T4" fmla="*/ 116 w 57"/>
                  <a:gd name="T5" fmla="*/ 228 h 57"/>
                  <a:gd name="T6" fmla="*/ 116 w 57"/>
                  <a:gd name="T7" fmla="*/ 228 h 57"/>
                  <a:gd name="T8" fmla="*/ 228 w 57"/>
                  <a:gd name="T9" fmla="*/ 116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8"/>
                    </a:cubicBezTo>
                    <a:cubicBezTo>
                      <a:pt x="0" y="44"/>
                      <a:pt x="13" y="57"/>
                      <a:pt x="29" y="57"/>
                    </a:cubicBezTo>
                    <a:cubicBezTo>
                      <a:pt x="29" y="57"/>
                      <a:pt x="29" y="57"/>
                      <a:pt x="29" y="57"/>
                    </a:cubicBezTo>
                    <a:cubicBezTo>
                      <a:pt x="44" y="57"/>
                      <a:pt x="57" y="44"/>
                      <a:pt x="57" y="29"/>
                    </a:cubicBezTo>
                    <a:cubicBezTo>
                      <a:pt x="57" y="13"/>
                      <a:pt x="45"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3" name="Freeform 649"/>
              <p:cNvSpPr>
                <a:spLocks/>
              </p:cNvSpPr>
              <p:nvPr userDrawn="1"/>
            </p:nvSpPr>
            <p:spPr bwMode="auto">
              <a:xfrm>
                <a:off x="6880" y="1712"/>
                <a:ext cx="128" cy="128"/>
              </a:xfrm>
              <a:custGeom>
                <a:avLst/>
                <a:gdLst>
                  <a:gd name="T0" fmla="*/ 128 w 64"/>
                  <a:gd name="T1" fmla="*/ 0 h 64"/>
                  <a:gd name="T2" fmla="*/ 0 w 64"/>
                  <a:gd name="T3" fmla="*/ 128 h 64"/>
                  <a:gd name="T4" fmla="*/ 16 w 64"/>
                  <a:gd name="T5" fmla="*/ 188 h 64"/>
                  <a:gd name="T6" fmla="*/ 64 w 64"/>
                  <a:gd name="T7" fmla="*/ 240 h 64"/>
                  <a:gd name="T8" fmla="*/ 128 w 64"/>
                  <a:gd name="T9" fmla="*/ 256 h 64"/>
                  <a:gd name="T10" fmla="*/ 128 w 64"/>
                  <a:gd name="T11" fmla="*/ 256 h 64"/>
                  <a:gd name="T12" fmla="*/ 196 w 64"/>
                  <a:gd name="T13" fmla="*/ 232 h 64"/>
                  <a:gd name="T14" fmla="*/ 240 w 64"/>
                  <a:gd name="T15" fmla="*/ 188 h 64"/>
                  <a:gd name="T16" fmla="*/ 252 w 64"/>
                  <a:gd name="T17" fmla="*/ 128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0" y="15"/>
                      <a:pt x="0" y="32"/>
                    </a:cubicBezTo>
                    <a:cubicBezTo>
                      <a:pt x="0" y="37"/>
                      <a:pt x="2" y="43"/>
                      <a:pt x="4" y="47"/>
                    </a:cubicBezTo>
                    <a:cubicBezTo>
                      <a:pt x="9" y="50"/>
                      <a:pt x="13" y="54"/>
                      <a:pt x="16" y="60"/>
                    </a:cubicBezTo>
                    <a:cubicBezTo>
                      <a:pt x="21" y="62"/>
                      <a:pt x="26" y="64"/>
                      <a:pt x="32" y="64"/>
                    </a:cubicBezTo>
                    <a:cubicBezTo>
                      <a:pt x="32" y="64"/>
                      <a:pt x="32" y="64"/>
                      <a:pt x="32" y="64"/>
                    </a:cubicBezTo>
                    <a:cubicBezTo>
                      <a:pt x="38" y="64"/>
                      <a:pt x="44" y="62"/>
                      <a:pt x="49" y="58"/>
                    </a:cubicBezTo>
                    <a:cubicBezTo>
                      <a:pt x="52" y="54"/>
                      <a:pt x="56" y="50"/>
                      <a:pt x="60" y="47"/>
                    </a:cubicBezTo>
                    <a:cubicBezTo>
                      <a:pt x="62" y="42"/>
                      <a:pt x="63" y="37"/>
                      <a:pt x="63" y="32"/>
                    </a:cubicBezTo>
                    <a:cubicBezTo>
                      <a:pt x="64" y="15"/>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4" name="Freeform 650"/>
              <p:cNvSpPr>
                <a:spLocks/>
              </p:cNvSpPr>
              <p:nvPr userDrawn="1"/>
            </p:nvSpPr>
            <p:spPr bwMode="auto">
              <a:xfrm>
                <a:off x="6970" y="1792"/>
                <a:ext cx="140" cy="141"/>
              </a:xfrm>
              <a:custGeom>
                <a:avLst/>
                <a:gdLst>
                  <a:gd name="T0" fmla="*/ 140 w 70"/>
                  <a:gd name="T1" fmla="*/ 0 h 70"/>
                  <a:gd name="T2" fmla="*/ 60 w 70"/>
                  <a:gd name="T3" fmla="*/ 28 h 70"/>
                  <a:gd name="T4" fmla="*/ 16 w 70"/>
                  <a:gd name="T5" fmla="*/ 73 h 70"/>
                  <a:gd name="T6" fmla="*/ 0 w 70"/>
                  <a:gd name="T7" fmla="*/ 143 h 70"/>
                  <a:gd name="T8" fmla="*/ 24 w 70"/>
                  <a:gd name="T9" fmla="*/ 220 h 70"/>
                  <a:gd name="T10" fmla="*/ 64 w 70"/>
                  <a:gd name="T11" fmla="*/ 260 h 70"/>
                  <a:gd name="T12" fmla="*/ 140 w 70"/>
                  <a:gd name="T13" fmla="*/ 284 h 70"/>
                  <a:gd name="T14" fmla="*/ 140 w 70"/>
                  <a:gd name="T15" fmla="*/ 284 h 70"/>
                  <a:gd name="T16" fmla="*/ 168 w 70"/>
                  <a:gd name="T17" fmla="*/ 280 h 70"/>
                  <a:gd name="T18" fmla="*/ 272 w 70"/>
                  <a:gd name="T19" fmla="*/ 187 h 70"/>
                  <a:gd name="T20" fmla="*/ 280 w 70"/>
                  <a:gd name="T21" fmla="*/ 143 h 70"/>
                  <a:gd name="T22" fmla="*/ 276 w 70"/>
                  <a:gd name="T23" fmla="*/ 105 h 70"/>
                  <a:gd name="T24" fmla="*/ 176 w 70"/>
                  <a:gd name="T25" fmla="*/ 4 h 70"/>
                  <a:gd name="T26" fmla="*/ 140 w 70"/>
                  <a:gd name="T27" fmla="*/ 0 h 70"/>
                  <a:gd name="T28" fmla="*/ 140 w 70"/>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0">
                    <a:moveTo>
                      <a:pt x="35" y="0"/>
                    </a:moveTo>
                    <a:cubicBezTo>
                      <a:pt x="27" y="0"/>
                      <a:pt x="20" y="3"/>
                      <a:pt x="15" y="7"/>
                    </a:cubicBezTo>
                    <a:cubicBezTo>
                      <a:pt x="11" y="10"/>
                      <a:pt x="7" y="14"/>
                      <a:pt x="4" y="18"/>
                    </a:cubicBezTo>
                    <a:cubicBezTo>
                      <a:pt x="2" y="23"/>
                      <a:pt x="0" y="29"/>
                      <a:pt x="0" y="35"/>
                    </a:cubicBezTo>
                    <a:cubicBezTo>
                      <a:pt x="0" y="42"/>
                      <a:pt x="2" y="49"/>
                      <a:pt x="6" y="54"/>
                    </a:cubicBezTo>
                    <a:cubicBezTo>
                      <a:pt x="10" y="57"/>
                      <a:pt x="13" y="60"/>
                      <a:pt x="16" y="64"/>
                    </a:cubicBezTo>
                    <a:cubicBezTo>
                      <a:pt x="21" y="68"/>
                      <a:pt x="28" y="70"/>
                      <a:pt x="35" y="70"/>
                    </a:cubicBezTo>
                    <a:cubicBezTo>
                      <a:pt x="35" y="70"/>
                      <a:pt x="35" y="70"/>
                      <a:pt x="35" y="70"/>
                    </a:cubicBezTo>
                    <a:cubicBezTo>
                      <a:pt x="37" y="70"/>
                      <a:pt x="40" y="70"/>
                      <a:pt x="42" y="69"/>
                    </a:cubicBezTo>
                    <a:cubicBezTo>
                      <a:pt x="46" y="58"/>
                      <a:pt x="56" y="49"/>
                      <a:pt x="68" y="46"/>
                    </a:cubicBezTo>
                    <a:cubicBezTo>
                      <a:pt x="69" y="43"/>
                      <a:pt x="70" y="39"/>
                      <a:pt x="70" y="35"/>
                    </a:cubicBezTo>
                    <a:cubicBezTo>
                      <a:pt x="70" y="32"/>
                      <a:pt x="70" y="29"/>
                      <a:pt x="69" y="26"/>
                    </a:cubicBezTo>
                    <a:cubicBezTo>
                      <a:pt x="66" y="14"/>
                      <a:pt x="56" y="5"/>
                      <a:pt x="44" y="1"/>
                    </a:cubicBezTo>
                    <a:cubicBezTo>
                      <a:pt x="41" y="1"/>
                      <a:pt x="38"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5" name="Freeform 651"/>
              <p:cNvSpPr>
                <a:spLocks/>
              </p:cNvSpPr>
              <p:nvPr userDrawn="1"/>
            </p:nvSpPr>
            <p:spPr bwMode="auto">
              <a:xfrm>
                <a:off x="7048" y="1882"/>
                <a:ext cx="104" cy="155"/>
              </a:xfrm>
              <a:custGeom>
                <a:avLst/>
                <a:gdLst>
                  <a:gd name="T0" fmla="*/ 156 w 52"/>
                  <a:gd name="T1" fmla="*/ 0 h 77"/>
                  <a:gd name="T2" fmla="*/ 116 w 52"/>
                  <a:gd name="T3" fmla="*/ 4 h 77"/>
                  <a:gd name="T4" fmla="*/ 12 w 52"/>
                  <a:gd name="T5" fmla="*/ 97 h 77"/>
                  <a:gd name="T6" fmla="*/ 0 w 52"/>
                  <a:gd name="T7" fmla="*/ 153 h 77"/>
                  <a:gd name="T8" fmla="*/ 4 w 52"/>
                  <a:gd name="T9" fmla="*/ 179 h 77"/>
                  <a:gd name="T10" fmla="*/ 136 w 52"/>
                  <a:gd name="T11" fmla="*/ 312 h 77"/>
                  <a:gd name="T12" fmla="*/ 156 w 52"/>
                  <a:gd name="T13" fmla="*/ 312 h 77"/>
                  <a:gd name="T14" fmla="*/ 156 w 52"/>
                  <a:gd name="T15" fmla="*/ 312 h 77"/>
                  <a:gd name="T16" fmla="*/ 208 w 52"/>
                  <a:gd name="T17" fmla="*/ 304 h 77"/>
                  <a:gd name="T18" fmla="*/ 208 w 52"/>
                  <a:gd name="T19" fmla="*/ 8 h 77"/>
                  <a:gd name="T20" fmla="*/ 156 w 52"/>
                  <a:gd name="T21" fmla="*/ 0 h 77"/>
                  <a:gd name="T22" fmla="*/ 156 w 52"/>
                  <a:gd name="T23" fmla="*/ 0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 h="77">
                    <a:moveTo>
                      <a:pt x="39" y="0"/>
                    </a:moveTo>
                    <a:cubicBezTo>
                      <a:pt x="36" y="0"/>
                      <a:pt x="32" y="0"/>
                      <a:pt x="29" y="1"/>
                    </a:cubicBezTo>
                    <a:cubicBezTo>
                      <a:pt x="17" y="4"/>
                      <a:pt x="7" y="13"/>
                      <a:pt x="3" y="24"/>
                    </a:cubicBezTo>
                    <a:cubicBezTo>
                      <a:pt x="1" y="29"/>
                      <a:pt x="0" y="34"/>
                      <a:pt x="0" y="38"/>
                    </a:cubicBezTo>
                    <a:cubicBezTo>
                      <a:pt x="0" y="40"/>
                      <a:pt x="0" y="42"/>
                      <a:pt x="1" y="44"/>
                    </a:cubicBezTo>
                    <a:cubicBezTo>
                      <a:pt x="18" y="46"/>
                      <a:pt x="32" y="60"/>
                      <a:pt x="34" y="77"/>
                    </a:cubicBezTo>
                    <a:cubicBezTo>
                      <a:pt x="35" y="77"/>
                      <a:pt x="37" y="77"/>
                      <a:pt x="39" y="77"/>
                    </a:cubicBezTo>
                    <a:cubicBezTo>
                      <a:pt x="39" y="77"/>
                      <a:pt x="39" y="77"/>
                      <a:pt x="39" y="77"/>
                    </a:cubicBezTo>
                    <a:cubicBezTo>
                      <a:pt x="43" y="77"/>
                      <a:pt x="48" y="77"/>
                      <a:pt x="52" y="75"/>
                    </a:cubicBezTo>
                    <a:cubicBezTo>
                      <a:pt x="52" y="2"/>
                      <a:pt x="52" y="2"/>
                      <a:pt x="52" y="2"/>
                    </a:cubicBezTo>
                    <a:cubicBezTo>
                      <a:pt x="48" y="1"/>
                      <a:pt x="44" y="0"/>
                      <a:pt x="39" y="0"/>
                    </a:cubicBezTo>
                    <a:cubicBezTo>
                      <a:pt x="39" y="0"/>
                      <a:pt x="39" y="0"/>
                      <a:pt x="3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6" name="Freeform 652"/>
              <p:cNvSpPr>
                <a:spLocks/>
              </p:cNvSpPr>
              <p:nvPr userDrawn="1"/>
            </p:nvSpPr>
            <p:spPr bwMode="auto">
              <a:xfrm>
                <a:off x="5846" y="855"/>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1"/>
                      <a:pt x="0" y="2"/>
                    </a:cubicBezTo>
                    <a:cubicBezTo>
                      <a:pt x="0" y="3"/>
                      <a:pt x="1" y="3"/>
                      <a:pt x="2" y="3"/>
                    </a:cubicBezTo>
                    <a:cubicBezTo>
                      <a:pt x="2" y="3"/>
                      <a:pt x="2" y="3"/>
                      <a:pt x="2" y="3"/>
                    </a:cubicBezTo>
                    <a:cubicBezTo>
                      <a:pt x="3" y="3"/>
                      <a:pt x="3" y="3"/>
                      <a:pt x="3" y="2"/>
                    </a:cubicBezTo>
                    <a:cubicBezTo>
                      <a:pt x="3"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7" name="Freeform 653"/>
              <p:cNvSpPr>
                <a:spLocks/>
              </p:cNvSpPr>
              <p:nvPr userDrawn="1"/>
            </p:nvSpPr>
            <p:spPr bwMode="auto">
              <a:xfrm>
                <a:off x="5938" y="937"/>
                <a:ext cx="16" cy="16"/>
              </a:xfrm>
              <a:custGeom>
                <a:avLst/>
                <a:gdLst>
                  <a:gd name="T0" fmla="*/ 16 w 8"/>
                  <a:gd name="T1" fmla="*/ 0 h 8"/>
                  <a:gd name="T2" fmla="*/ 0 w 8"/>
                  <a:gd name="T3" fmla="*/ 16 h 8"/>
                  <a:gd name="T4" fmla="*/ 16 w 8"/>
                  <a:gd name="T5" fmla="*/ 32 h 8"/>
                  <a:gd name="T6" fmla="*/ 16 w 8"/>
                  <a:gd name="T7" fmla="*/ 32 h 8"/>
                  <a:gd name="T8" fmla="*/ 32 w 8"/>
                  <a:gd name="T9" fmla="*/ 16 h 8"/>
                  <a:gd name="T10" fmla="*/ 16 w 8"/>
                  <a:gd name="T11" fmla="*/ 0 h 8"/>
                  <a:gd name="T12" fmla="*/ 16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4" y="0"/>
                    </a:moveTo>
                    <a:cubicBezTo>
                      <a:pt x="2" y="0"/>
                      <a:pt x="0" y="2"/>
                      <a:pt x="0" y="4"/>
                    </a:cubicBezTo>
                    <a:cubicBezTo>
                      <a:pt x="0" y="6"/>
                      <a:pt x="2" y="8"/>
                      <a:pt x="4" y="8"/>
                    </a:cubicBezTo>
                    <a:cubicBezTo>
                      <a:pt x="4" y="8"/>
                      <a:pt x="4" y="8"/>
                      <a:pt x="4" y="8"/>
                    </a:cubicBezTo>
                    <a:cubicBezTo>
                      <a:pt x="6" y="8"/>
                      <a:pt x="8" y="6"/>
                      <a:pt x="8" y="4"/>
                    </a:cubicBezTo>
                    <a:cubicBezTo>
                      <a:pt x="8"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8" name="Freeform 654"/>
              <p:cNvSpPr>
                <a:spLocks/>
              </p:cNvSpPr>
              <p:nvPr userDrawn="1"/>
            </p:nvSpPr>
            <p:spPr bwMode="auto">
              <a:xfrm>
                <a:off x="6022" y="1031"/>
                <a:ext cx="20" cy="22"/>
              </a:xfrm>
              <a:custGeom>
                <a:avLst/>
                <a:gdLst>
                  <a:gd name="T0" fmla="*/ 20 w 10"/>
                  <a:gd name="T1" fmla="*/ 0 h 11"/>
                  <a:gd name="T2" fmla="*/ 0 w 10"/>
                  <a:gd name="T3" fmla="*/ 20 h 11"/>
                  <a:gd name="T4" fmla="*/ 20 w 10"/>
                  <a:gd name="T5" fmla="*/ 44 h 11"/>
                  <a:gd name="T6" fmla="*/ 20 w 10"/>
                  <a:gd name="T7" fmla="*/ 44 h 11"/>
                  <a:gd name="T8" fmla="*/ 40 w 10"/>
                  <a:gd name="T9" fmla="*/ 20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5"/>
                    </a:cubicBezTo>
                    <a:cubicBezTo>
                      <a:pt x="0" y="9"/>
                      <a:pt x="2" y="11"/>
                      <a:pt x="5" y="11"/>
                    </a:cubicBezTo>
                    <a:cubicBezTo>
                      <a:pt x="5" y="11"/>
                      <a:pt x="5" y="11"/>
                      <a:pt x="5" y="11"/>
                    </a:cubicBezTo>
                    <a:cubicBezTo>
                      <a:pt x="8" y="11"/>
                      <a:pt x="10" y="9"/>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499" name="Freeform 655"/>
              <p:cNvSpPr>
                <a:spLocks/>
              </p:cNvSpPr>
              <p:nvPr userDrawn="1"/>
            </p:nvSpPr>
            <p:spPr bwMode="auto">
              <a:xfrm>
                <a:off x="6112" y="1113"/>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3"/>
                      <a:pt x="13"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0" name="Freeform 656"/>
              <p:cNvSpPr>
                <a:spLocks/>
              </p:cNvSpPr>
              <p:nvPr userDrawn="1"/>
            </p:nvSpPr>
            <p:spPr bwMode="auto">
              <a:xfrm>
                <a:off x="6194" y="1205"/>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1" name="Freeform 657"/>
              <p:cNvSpPr>
                <a:spLocks/>
              </p:cNvSpPr>
              <p:nvPr userDrawn="1"/>
            </p:nvSpPr>
            <p:spPr bwMode="auto">
              <a:xfrm>
                <a:off x="6284" y="1286"/>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2" name="Freeform 658"/>
              <p:cNvSpPr>
                <a:spLocks/>
              </p:cNvSpPr>
              <p:nvPr userDrawn="1"/>
            </p:nvSpPr>
            <p:spPr bwMode="auto">
              <a:xfrm>
                <a:off x="6364" y="1376"/>
                <a:ext cx="64" cy="66"/>
              </a:xfrm>
              <a:custGeom>
                <a:avLst/>
                <a:gdLst>
                  <a:gd name="T0" fmla="*/ 64 w 32"/>
                  <a:gd name="T1" fmla="*/ 0 h 33"/>
                  <a:gd name="T2" fmla="*/ 0 w 32"/>
                  <a:gd name="T3" fmla="*/ 68 h 33"/>
                  <a:gd name="T4" fmla="*/ 64 w 32"/>
                  <a:gd name="T5" fmla="*/ 132 h 33"/>
                  <a:gd name="T6" fmla="*/ 64 w 32"/>
                  <a:gd name="T7" fmla="*/ 132 h 33"/>
                  <a:gd name="T8" fmla="*/ 128 w 32"/>
                  <a:gd name="T9" fmla="*/ 68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7"/>
                    </a:cubicBezTo>
                    <a:cubicBezTo>
                      <a:pt x="0" y="26"/>
                      <a:pt x="7" y="33"/>
                      <a:pt x="16" y="33"/>
                    </a:cubicBezTo>
                    <a:cubicBezTo>
                      <a:pt x="16" y="33"/>
                      <a:pt x="16" y="33"/>
                      <a:pt x="16" y="33"/>
                    </a:cubicBezTo>
                    <a:cubicBezTo>
                      <a:pt x="25" y="33"/>
                      <a:pt x="32" y="26"/>
                      <a:pt x="32" y="17"/>
                    </a:cubicBezTo>
                    <a:cubicBezTo>
                      <a:pt x="32" y="8"/>
                      <a:pt x="25" y="1"/>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3" name="Freeform 659"/>
              <p:cNvSpPr>
                <a:spLocks/>
              </p:cNvSpPr>
              <p:nvPr userDrawn="1"/>
            </p:nvSpPr>
            <p:spPr bwMode="auto">
              <a:xfrm>
                <a:off x="6456" y="1458"/>
                <a:ext cx="74" cy="76"/>
              </a:xfrm>
              <a:custGeom>
                <a:avLst/>
                <a:gdLst>
                  <a:gd name="T0" fmla="*/ 72 w 37"/>
                  <a:gd name="T1" fmla="*/ 0 h 38"/>
                  <a:gd name="T2" fmla="*/ 0 w 37"/>
                  <a:gd name="T3" fmla="*/ 76 h 38"/>
                  <a:gd name="T4" fmla="*/ 72 w 37"/>
                  <a:gd name="T5" fmla="*/ 152 h 38"/>
                  <a:gd name="T6" fmla="*/ 72 w 37"/>
                  <a:gd name="T7" fmla="*/ 152 h 38"/>
                  <a:gd name="T8" fmla="*/ 148 w 37"/>
                  <a:gd name="T9" fmla="*/ 76 h 38"/>
                  <a:gd name="T10" fmla="*/ 72 w 37"/>
                  <a:gd name="T11" fmla="*/ 0 h 38"/>
                  <a:gd name="T12" fmla="*/ 72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8" y="0"/>
                    </a:moveTo>
                    <a:cubicBezTo>
                      <a:pt x="8" y="0"/>
                      <a:pt x="0" y="8"/>
                      <a:pt x="0" y="19"/>
                    </a:cubicBezTo>
                    <a:cubicBezTo>
                      <a:pt x="0" y="29"/>
                      <a:pt x="8" y="38"/>
                      <a:pt x="18" y="38"/>
                    </a:cubicBezTo>
                    <a:cubicBezTo>
                      <a:pt x="18" y="38"/>
                      <a:pt x="18" y="38"/>
                      <a:pt x="18" y="38"/>
                    </a:cubicBezTo>
                    <a:cubicBezTo>
                      <a:pt x="29" y="38"/>
                      <a:pt x="37" y="29"/>
                      <a:pt x="37" y="19"/>
                    </a:cubicBezTo>
                    <a:cubicBezTo>
                      <a:pt x="37" y="9"/>
                      <a:pt x="29"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4" name="Freeform 660"/>
              <p:cNvSpPr>
                <a:spLocks/>
              </p:cNvSpPr>
              <p:nvPr userDrawn="1"/>
            </p:nvSpPr>
            <p:spPr bwMode="auto">
              <a:xfrm>
                <a:off x="6534" y="1548"/>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10" y="44"/>
                      <a:pt x="22" y="44"/>
                    </a:cubicBezTo>
                    <a:cubicBezTo>
                      <a:pt x="22" y="44"/>
                      <a:pt x="22" y="44"/>
                      <a:pt x="22" y="44"/>
                    </a:cubicBezTo>
                    <a:cubicBezTo>
                      <a:pt x="35" y="44"/>
                      <a:pt x="44" y="35"/>
                      <a:pt x="44" y="22"/>
                    </a:cubicBezTo>
                    <a:cubicBezTo>
                      <a:pt x="44" y="10"/>
                      <a:pt x="35"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5" name="Freeform 661"/>
              <p:cNvSpPr>
                <a:spLocks/>
              </p:cNvSpPr>
              <p:nvPr userDrawn="1"/>
            </p:nvSpPr>
            <p:spPr bwMode="auto">
              <a:xfrm>
                <a:off x="6624" y="1628"/>
                <a:ext cx="102" cy="102"/>
              </a:xfrm>
              <a:custGeom>
                <a:avLst/>
                <a:gdLst>
                  <a:gd name="T0" fmla="*/ 104 w 51"/>
                  <a:gd name="T1" fmla="*/ 0 h 51"/>
                  <a:gd name="T2" fmla="*/ 0 w 51"/>
                  <a:gd name="T3" fmla="*/ 100 h 51"/>
                  <a:gd name="T4" fmla="*/ 100 w 51"/>
                  <a:gd name="T5" fmla="*/ 204 h 51"/>
                  <a:gd name="T6" fmla="*/ 104 w 51"/>
                  <a:gd name="T7" fmla="*/ 204 h 51"/>
                  <a:gd name="T8" fmla="*/ 204 w 51"/>
                  <a:gd name="T9" fmla="*/ 100 h 51"/>
                  <a:gd name="T10" fmla="*/ 104 w 51"/>
                  <a:gd name="T11" fmla="*/ 0 h 51"/>
                  <a:gd name="T12" fmla="*/ 104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6" y="0"/>
                    </a:moveTo>
                    <a:cubicBezTo>
                      <a:pt x="12" y="0"/>
                      <a:pt x="0" y="11"/>
                      <a:pt x="0" y="25"/>
                    </a:cubicBezTo>
                    <a:cubicBezTo>
                      <a:pt x="0" y="39"/>
                      <a:pt x="12" y="51"/>
                      <a:pt x="25" y="51"/>
                    </a:cubicBezTo>
                    <a:cubicBezTo>
                      <a:pt x="26" y="51"/>
                      <a:pt x="26" y="51"/>
                      <a:pt x="26" y="51"/>
                    </a:cubicBezTo>
                    <a:cubicBezTo>
                      <a:pt x="40" y="51"/>
                      <a:pt x="51" y="39"/>
                      <a:pt x="51" y="25"/>
                    </a:cubicBezTo>
                    <a:cubicBezTo>
                      <a:pt x="51" y="11"/>
                      <a:pt x="40" y="0"/>
                      <a:pt x="26" y="0"/>
                    </a:cubicBezTo>
                    <a:cubicBezTo>
                      <a:pt x="26" y="0"/>
                      <a:pt x="26" y="0"/>
                      <a:pt x="2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6" name="Freeform 662"/>
              <p:cNvSpPr>
                <a:spLocks/>
              </p:cNvSpPr>
              <p:nvPr userDrawn="1"/>
            </p:nvSpPr>
            <p:spPr bwMode="auto">
              <a:xfrm>
                <a:off x="6704" y="1718"/>
                <a:ext cx="114" cy="114"/>
              </a:xfrm>
              <a:custGeom>
                <a:avLst/>
                <a:gdLst>
                  <a:gd name="T0" fmla="*/ 112 w 57"/>
                  <a:gd name="T1" fmla="*/ 0 h 57"/>
                  <a:gd name="T2" fmla="*/ 0 w 57"/>
                  <a:gd name="T3" fmla="*/ 116 h 57"/>
                  <a:gd name="T4" fmla="*/ 112 w 57"/>
                  <a:gd name="T5" fmla="*/ 228 h 57"/>
                  <a:gd name="T6" fmla="*/ 112 w 57"/>
                  <a:gd name="T7" fmla="*/ 228 h 57"/>
                  <a:gd name="T8" fmla="*/ 228 w 57"/>
                  <a:gd name="T9" fmla="*/ 116 h 57"/>
                  <a:gd name="T10" fmla="*/ 116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4"/>
                      <a:pt x="57" y="29"/>
                    </a:cubicBezTo>
                    <a:cubicBezTo>
                      <a:pt x="57" y="13"/>
                      <a:pt x="44" y="0"/>
                      <a:pt x="29"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7" name="Freeform 663"/>
              <p:cNvSpPr>
                <a:spLocks/>
              </p:cNvSpPr>
              <p:nvPr userDrawn="1"/>
            </p:nvSpPr>
            <p:spPr bwMode="auto">
              <a:xfrm>
                <a:off x="6794" y="1798"/>
                <a:ext cx="126" cy="129"/>
              </a:xfrm>
              <a:custGeom>
                <a:avLst/>
                <a:gdLst>
                  <a:gd name="T0" fmla="*/ 128 w 63"/>
                  <a:gd name="T1" fmla="*/ 0 h 64"/>
                  <a:gd name="T2" fmla="*/ 0 w 63"/>
                  <a:gd name="T3" fmla="*/ 131 h 64"/>
                  <a:gd name="T4" fmla="*/ 128 w 63"/>
                  <a:gd name="T5" fmla="*/ 260 h 64"/>
                  <a:gd name="T6" fmla="*/ 128 w 63"/>
                  <a:gd name="T7" fmla="*/ 260 h 64"/>
                  <a:gd name="T8" fmla="*/ 184 w 63"/>
                  <a:gd name="T9" fmla="*/ 244 h 64"/>
                  <a:gd name="T10" fmla="*/ 232 w 63"/>
                  <a:gd name="T11" fmla="*/ 204 h 64"/>
                  <a:gd name="T12" fmla="*/ 252 w 63"/>
                  <a:gd name="T13" fmla="*/ 131 h 64"/>
                  <a:gd name="T14" fmla="*/ 236 w 63"/>
                  <a:gd name="T15" fmla="*/ 69 h 64"/>
                  <a:gd name="T16" fmla="*/ 188 w 63"/>
                  <a:gd name="T17" fmla="*/ 16 h 64"/>
                  <a:gd name="T18" fmla="*/ 128 w 63"/>
                  <a:gd name="T19" fmla="*/ 0 h 64"/>
                  <a:gd name="T20" fmla="*/ 128 w 63"/>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4">
                    <a:moveTo>
                      <a:pt x="32" y="0"/>
                    </a:moveTo>
                    <a:cubicBezTo>
                      <a:pt x="15" y="0"/>
                      <a:pt x="0" y="15"/>
                      <a:pt x="0" y="32"/>
                    </a:cubicBezTo>
                    <a:cubicBezTo>
                      <a:pt x="0" y="49"/>
                      <a:pt x="14" y="64"/>
                      <a:pt x="32" y="64"/>
                    </a:cubicBezTo>
                    <a:cubicBezTo>
                      <a:pt x="32" y="64"/>
                      <a:pt x="32" y="64"/>
                      <a:pt x="32" y="64"/>
                    </a:cubicBezTo>
                    <a:cubicBezTo>
                      <a:pt x="37" y="64"/>
                      <a:pt x="42" y="62"/>
                      <a:pt x="46" y="60"/>
                    </a:cubicBezTo>
                    <a:cubicBezTo>
                      <a:pt x="49" y="56"/>
                      <a:pt x="53" y="52"/>
                      <a:pt x="58" y="50"/>
                    </a:cubicBezTo>
                    <a:cubicBezTo>
                      <a:pt x="61" y="45"/>
                      <a:pt x="63" y="38"/>
                      <a:pt x="63" y="32"/>
                    </a:cubicBezTo>
                    <a:cubicBezTo>
                      <a:pt x="63" y="26"/>
                      <a:pt x="62" y="21"/>
                      <a:pt x="59" y="17"/>
                    </a:cubicBezTo>
                    <a:cubicBezTo>
                      <a:pt x="56" y="11"/>
                      <a:pt x="52" y="7"/>
                      <a:pt x="47" y="4"/>
                    </a:cubicBezTo>
                    <a:cubicBezTo>
                      <a:pt x="43" y="2"/>
                      <a:pt x="37"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8" name="Freeform 664"/>
              <p:cNvSpPr>
                <a:spLocks/>
              </p:cNvSpPr>
              <p:nvPr userDrawn="1"/>
            </p:nvSpPr>
            <p:spPr bwMode="auto">
              <a:xfrm>
                <a:off x="6874" y="1888"/>
                <a:ext cx="138" cy="141"/>
              </a:xfrm>
              <a:custGeom>
                <a:avLst/>
                <a:gdLst>
                  <a:gd name="T0" fmla="*/ 140 w 69"/>
                  <a:gd name="T1" fmla="*/ 0 h 70"/>
                  <a:gd name="T2" fmla="*/ 72 w 69"/>
                  <a:gd name="T3" fmla="*/ 20 h 70"/>
                  <a:gd name="T4" fmla="*/ 24 w 69"/>
                  <a:gd name="T5" fmla="*/ 60 h 70"/>
                  <a:gd name="T6" fmla="*/ 0 w 69"/>
                  <a:gd name="T7" fmla="*/ 143 h 70"/>
                  <a:gd name="T8" fmla="*/ 4 w 69"/>
                  <a:gd name="T9" fmla="*/ 183 h 70"/>
                  <a:gd name="T10" fmla="*/ 100 w 69"/>
                  <a:gd name="T11" fmla="*/ 280 h 70"/>
                  <a:gd name="T12" fmla="*/ 136 w 69"/>
                  <a:gd name="T13" fmla="*/ 284 h 70"/>
                  <a:gd name="T14" fmla="*/ 140 w 69"/>
                  <a:gd name="T15" fmla="*/ 284 h 70"/>
                  <a:gd name="T16" fmla="*/ 184 w 69"/>
                  <a:gd name="T17" fmla="*/ 276 h 70"/>
                  <a:gd name="T18" fmla="*/ 276 w 69"/>
                  <a:gd name="T19" fmla="*/ 175 h 70"/>
                  <a:gd name="T20" fmla="*/ 276 w 69"/>
                  <a:gd name="T21" fmla="*/ 143 h 70"/>
                  <a:gd name="T22" fmla="*/ 256 w 69"/>
                  <a:gd name="T23" fmla="*/ 64 h 70"/>
                  <a:gd name="T24" fmla="*/ 216 w 69"/>
                  <a:gd name="T25" fmla="*/ 24 h 70"/>
                  <a:gd name="T26" fmla="*/ 140 w 69"/>
                  <a:gd name="T27" fmla="*/ 0 h 70"/>
                  <a:gd name="T28" fmla="*/ 140 w 6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70">
                    <a:moveTo>
                      <a:pt x="35" y="0"/>
                    </a:moveTo>
                    <a:cubicBezTo>
                      <a:pt x="28" y="0"/>
                      <a:pt x="23" y="2"/>
                      <a:pt x="18" y="5"/>
                    </a:cubicBezTo>
                    <a:cubicBezTo>
                      <a:pt x="13" y="7"/>
                      <a:pt x="9" y="11"/>
                      <a:pt x="6" y="15"/>
                    </a:cubicBezTo>
                    <a:cubicBezTo>
                      <a:pt x="2" y="21"/>
                      <a:pt x="0" y="28"/>
                      <a:pt x="0" y="35"/>
                    </a:cubicBezTo>
                    <a:cubicBezTo>
                      <a:pt x="0" y="38"/>
                      <a:pt x="0" y="42"/>
                      <a:pt x="1" y="45"/>
                    </a:cubicBezTo>
                    <a:cubicBezTo>
                      <a:pt x="13" y="48"/>
                      <a:pt x="22" y="57"/>
                      <a:pt x="25" y="69"/>
                    </a:cubicBezTo>
                    <a:cubicBezTo>
                      <a:pt x="28" y="70"/>
                      <a:pt x="31" y="70"/>
                      <a:pt x="34" y="70"/>
                    </a:cubicBezTo>
                    <a:cubicBezTo>
                      <a:pt x="34" y="70"/>
                      <a:pt x="35" y="70"/>
                      <a:pt x="35" y="70"/>
                    </a:cubicBezTo>
                    <a:cubicBezTo>
                      <a:pt x="39" y="70"/>
                      <a:pt x="42" y="70"/>
                      <a:pt x="46" y="68"/>
                    </a:cubicBezTo>
                    <a:cubicBezTo>
                      <a:pt x="49" y="57"/>
                      <a:pt x="58" y="47"/>
                      <a:pt x="69" y="43"/>
                    </a:cubicBezTo>
                    <a:cubicBezTo>
                      <a:pt x="69" y="41"/>
                      <a:pt x="69" y="38"/>
                      <a:pt x="69" y="35"/>
                    </a:cubicBezTo>
                    <a:cubicBezTo>
                      <a:pt x="69" y="28"/>
                      <a:pt x="67" y="22"/>
                      <a:pt x="64" y="16"/>
                    </a:cubicBezTo>
                    <a:cubicBezTo>
                      <a:pt x="61" y="12"/>
                      <a:pt x="58" y="9"/>
                      <a:pt x="54" y="6"/>
                    </a:cubicBezTo>
                    <a:cubicBezTo>
                      <a:pt x="48" y="3"/>
                      <a:pt x="42"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09" name="Freeform 665"/>
              <p:cNvSpPr>
                <a:spLocks/>
              </p:cNvSpPr>
              <p:nvPr userDrawn="1"/>
            </p:nvSpPr>
            <p:spPr bwMode="auto">
              <a:xfrm>
                <a:off x="6964" y="1969"/>
                <a:ext cx="152" cy="154"/>
              </a:xfrm>
              <a:custGeom>
                <a:avLst/>
                <a:gdLst>
                  <a:gd name="T0" fmla="*/ 152 w 76"/>
                  <a:gd name="T1" fmla="*/ 0 h 77"/>
                  <a:gd name="T2" fmla="*/ 96 w 76"/>
                  <a:gd name="T3" fmla="*/ 12 h 77"/>
                  <a:gd name="T4" fmla="*/ 4 w 76"/>
                  <a:gd name="T5" fmla="*/ 112 h 77"/>
                  <a:gd name="T6" fmla="*/ 0 w 76"/>
                  <a:gd name="T7" fmla="*/ 152 h 77"/>
                  <a:gd name="T8" fmla="*/ 8 w 76"/>
                  <a:gd name="T9" fmla="*/ 204 h 77"/>
                  <a:gd name="T10" fmla="*/ 100 w 76"/>
                  <a:gd name="T11" fmla="*/ 300 h 77"/>
                  <a:gd name="T12" fmla="*/ 152 w 76"/>
                  <a:gd name="T13" fmla="*/ 308 h 77"/>
                  <a:gd name="T14" fmla="*/ 152 w 76"/>
                  <a:gd name="T15" fmla="*/ 308 h 77"/>
                  <a:gd name="T16" fmla="*/ 164 w 76"/>
                  <a:gd name="T17" fmla="*/ 308 h 77"/>
                  <a:gd name="T18" fmla="*/ 300 w 76"/>
                  <a:gd name="T19" fmla="*/ 184 h 77"/>
                  <a:gd name="T20" fmla="*/ 304 w 76"/>
                  <a:gd name="T21" fmla="*/ 156 h 77"/>
                  <a:gd name="T22" fmla="*/ 304 w 76"/>
                  <a:gd name="T23" fmla="*/ 136 h 77"/>
                  <a:gd name="T24" fmla="*/ 172 w 76"/>
                  <a:gd name="T25" fmla="*/ 4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3" y="0"/>
                      <a:pt x="28" y="1"/>
                      <a:pt x="24" y="3"/>
                    </a:cubicBezTo>
                    <a:cubicBezTo>
                      <a:pt x="13" y="7"/>
                      <a:pt x="4" y="17"/>
                      <a:pt x="1" y="28"/>
                    </a:cubicBezTo>
                    <a:cubicBezTo>
                      <a:pt x="0" y="32"/>
                      <a:pt x="0" y="35"/>
                      <a:pt x="0" y="38"/>
                    </a:cubicBezTo>
                    <a:cubicBezTo>
                      <a:pt x="0" y="43"/>
                      <a:pt x="0" y="47"/>
                      <a:pt x="2" y="51"/>
                    </a:cubicBezTo>
                    <a:cubicBezTo>
                      <a:pt x="13" y="54"/>
                      <a:pt x="22" y="63"/>
                      <a:pt x="25" y="75"/>
                    </a:cubicBezTo>
                    <a:cubicBezTo>
                      <a:pt x="29" y="76"/>
                      <a:pt x="33" y="77"/>
                      <a:pt x="38" y="77"/>
                    </a:cubicBezTo>
                    <a:cubicBezTo>
                      <a:pt x="38" y="77"/>
                      <a:pt x="38" y="77"/>
                      <a:pt x="38" y="77"/>
                    </a:cubicBezTo>
                    <a:cubicBezTo>
                      <a:pt x="39" y="77"/>
                      <a:pt x="40" y="77"/>
                      <a:pt x="41" y="77"/>
                    </a:cubicBezTo>
                    <a:cubicBezTo>
                      <a:pt x="45" y="61"/>
                      <a:pt x="59" y="48"/>
                      <a:pt x="75" y="46"/>
                    </a:cubicBezTo>
                    <a:cubicBezTo>
                      <a:pt x="76" y="44"/>
                      <a:pt x="76" y="41"/>
                      <a:pt x="76" y="39"/>
                    </a:cubicBezTo>
                    <a:cubicBezTo>
                      <a:pt x="76" y="37"/>
                      <a:pt x="76" y="35"/>
                      <a:pt x="76" y="34"/>
                    </a:cubicBezTo>
                    <a:cubicBezTo>
                      <a:pt x="74" y="17"/>
                      <a:pt x="60" y="3"/>
                      <a:pt x="43" y="1"/>
                    </a:cubicBezTo>
                    <a:cubicBezTo>
                      <a:pt x="41" y="0"/>
                      <a:pt x="39"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0" name="Freeform 666"/>
              <p:cNvSpPr>
                <a:spLocks/>
              </p:cNvSpPr>
              <p:nvPr userDrawn="1"/>
            </p:nvSpPr>
            <p:spPr bwMode="auto">
              <a:xfrm>
                <a:off x="7042" y="2061"/>
                <a:ext cx="110" cy="164"/>
              </a:xfrm>
              <a:custGeom>
                <a:avLst/>
                <a:gdLst>
                  <a:gd name="T0" fmla="*/ 168 w 55"/>
                  <a:gd name="T1" fmla="*/ 0 h 82"/>
                  <a:gd name="T2" fmla="*/ 144 w 55"/>
                  <a:gd name="T3" fmla="*/ 0 h 82"/>
                  <a:gd name="T4" fmla="*/ 8 w 55"/>
                  <a:gd name="T5" fmla="*/ 124 h 82"/>
                  <a:gd name="T6" fmla="*/ 0 w 55"/>
                  <a:gd name="T7" fmla="*/ 164 h 82"/>
                  <a:gd name="T8" fmla="*/ 0 w 55"/>
                  <a:gd name="T9" fmla="*/ 168 h 82"/>
                  <a:gd name="T10" fmla="*/ 160 w 55"/>
                  <a:gd name="T11" fmla="*/ 328 h 82"/>
                  <a:gd name="T12" fmla="*/ 168 w 55"/>
                  <a:gd name="T13" fmla="*/ 328 h 82"/>
                  <a:gd name="T14" fmla="*/ 168 w 55"/>
                  <a:gd name="T15" fmla="*/ 328 h 82"/>
                  <a:gd name="T16" fmla="*/ 168 w 55"/>
                  <a:gd name="T17" fmla="*/ 328 h 82"/>
                  <a:gd name="T18" fmla="*/ 168 w 55"/>
                  <a:gd name="T19" fmla="*/ 328 h 82"/>
                  <a:gd name="T20" fmla="*/ 220 w 55"/>
                  <a:gd name="T21" fmla="*/ 320 h 82"/>
                  <a:gd name="T22" fmla="*/ 220 w 55"/>
                  <a:gd name="T23" fmla="*/ 8 h 82"/>
                  <a:gd name="T24" fmla="*/ 168 w 55"/>
                  <a:gd name="T25" fmla="*/ 0 h 82"/>
                  <a:gd name="T26" fmla="*/ 168 w 55"/>
                  <a:gd name="T27" fmla="*/ 0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82">
                    <a:moveTo>
                      <a:pt x="42" y="0"/>
                    </a:moveTo>
                    <a:cubicBezTo>
                      <a:pt x="40" y="0"/>
                      <a:pt x="38" y="0"/>
                      <a:pt x="36" y="0"/>
                    </a:cubicBezTo>
                    <a:cubicBezTo>
                      <a:pt x="20" y="2"/>
                      <a:pt x="6" y="15"/>
                      <a:pt x="2" y="31"/>
                    </a:cubicBezTo>
                    <a:cubicBezTo>
                      <a:pt x="1" y="34"/>
                      <a:pt x="0" y="37"/>
                      <a:pt x="0" y="41"/>
                    </a:cubicBezTo>
                    <a:cubicBezTo>
                      <a:pt x="0" y="41"/>
                      <a:pt x="0" y="42"/>
                      <a:pt x="0" y="42"/>
                    </a:cubicBezTo>
                    <a:cubicBezTo>
                      <a:pt x="22" y="43"/>
                      <a:pt x="39" y="61"/>
                      <a:pt x="40" y="82"/>
                    </a:cubicBezTo>
                    <a:cubicBezTo>
                      <a:pt x="40" y="82"/>
                      <a:pt x="41" y="82"/>
                      <a:pt x="42" y="82"/>
                    </a:cubicBezTo>
                    <a:cubicBezTo>
                      <a:pt x="42" y="82"/>
                      <a:pt x="42" y="82"/>
                      <a:pt x="42" y="82"/>
                    </a:cubicBezTo>
                    <a:cubicBezTo>
                      <a:pt x="42" y="82"/>
                      <a:pt x="42" y="82"/>
                      <a:pt x="42" y="82"/>
                    </a:cubicBezTo>
                    <a:cubicBezTo>
                      <a:pt x="42" y="82"/>
                      <a:pt x="42" y="82"/>
                      <a:pt x="42" y="82"/>
                    </a:cubicBezTo>
                    <a:cubicBezTo>
                      <a:pt x="46" y="82"/>
                      <a:pt x="51" y="82"/>
                      <a:pt x="55" y="80"/>
                    </a:cubicBezTo>
                    <a:cubicBezTo>
                      <a:pt x="55" y="2"/>
                      <a:pt x="55" y="2"/>
                      <a:pt x="55" y="2"/>
                    </a:cubicBezTo>
                    <a:cubicBezTo>
                      <a:pt x="51" y="0"/>
                      <a:pt x="46" y="0"/>
                      <a:pt x="42" y="0"/>
                    </a:cubicBezTo>
                    <a:cubicBezTo>
                      <a:pt x="42" y="0"/>
                      <a:pt x="42" y="0"/>
                      <a:pt x="4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1" name="Freeform 667"/>
              <p:cNvSpPr>
                <a:spLocks/>
              </p:cNvSpPr>
              <p:nvPr userDrawn="1"/>
            </p:nvSpPr>
            <p:spPr bwMode="auto">
              <a:xfrm>
                <a:off x="5760" y="941"/>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1" y="0"/>
                      <a:pt x="0" y="1"/>
                      <a:pt x="0" y="2"/>
                    </a:cubicBezTo>
                    <a:cubicBezTo>
                      <a:pt x="0" y="3"/>
                      <a:pt x="1" y="3"/>
                      <a:pt x="2" y="3"/>
                    </a:cubicBezTo>
                    <a:cubicBezTo>
                      <a:pt x="2" y="3"/>
                      <a:pt x="2" y="3"/>
                      <a:pt x="2" y="3"/>
                    </a:cubicBezTo>
                    <a:cubicBezTo>
                      <a:pt x="3" y="3"/>
                      <a:pt x="3" y="3"/>
                      <a:pt x="3" y="2"/>
                    </a:cubicBezTo>
                    <a:cubicBezTo>
                      <a:pt x="3"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2" name="Freeform 668"/>
              <p:cNvSpPr>
                <a:spLocks/>
              </p:cNvSpPr>
              <p:nvPr userDrawn="1"/>
            </p:nvSpPr>
            <p:spPr bwMode="auto">
              <a:xfrm>
                <a:off x="5842" y="1033"/>
                <a:ext cx="14" cy="16"/>
              </a:xfrm>
              <a:custGeom>
                <a:avLst/>
                <a:gdLst>
                  <a:gd name="T0" fmla="*/ 16 w 7"/>
                  <a:gd name="T1" fmla="*/ 0 h 8"/>
                  <a:gd name="T2" fmla="*/ 0 w 7"/>
                  <a:gd name="T3" fmla="*/ 16 h 8"/>
                  <a:gd name="T4" fmla="*/ 16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1" y="0"/>
                      <a:pt x="0" y="2"/>
                      <a:pt x="0" y="4"/>
                    </a:cubicBezTo>
                    <a:cubicBezTo>
                      <a:pt x="0" y="6"/>
                      <a:pt x="1" y="8"/>
                      <a:pt x="4" y="8"/>
                    </a:cubicBezTo>
                    <a:cubicBezTo>
                      <a:pt x="4" y="8"/>
                      <a:pt x="4" y="8"/>
                      <a:pt x="4" y="8"/>
                    </a:cubicBezTo>
                    <a:cubicBezTo>
                      <a:pt x="6" y="8"/>
                      <a:pt x="7" y="6"/>
                      <a:pt x="7" y="4"/>
                    </a:cubicBezTo>
                    <a:cubicBezTo>
                      <a:pt x="7"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3" name="Freeform 669"/>
              <p:cNvSpPr>
                <a:spLocks/>
              </p:cNvSpPr>
              <p:nvPr userDrawn="1"/>
            </p:nvSpPr>
            <p:spPr bwMode="auto">
              <a:xfrm>
                <a:off x="5934" y="1117"/>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5"/>
                    </a:cubicBezTo>
                    <a:cubicBezTo>
                      <a:pt x="0" y="9"/>
                      <a:pt x="3" y="11"/>
                      <a:pt x="6" y="11"/>
                    </a:cubicBezTo>
                    <a:cubicBezTo>
                      <a:pt x="6" y="11"/>
                      <a:pt x="6" y="11"/>
                      <a:pt x="6" y="11"/>
                    </a:cubicBezTo>
                    <a:cubicBezTo>
                      <a:pt x="9" y="11"/>
                      <a:pt x="11" y="9"/>
                      <a:pt x="11" y="5"/>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4" name="Freeform 670"/>
              <p:cNvSpPr>
                <a:spLocks/>
              </p:cNvSpPr>
              <p:nvPr userDrawn="1"/>
            </p:nvSpPr>
            <p:spPr bwMode="auto">
              <a:xfrm>
                <a:off x="6016" y="1209"/>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3"/>
                      <a:pt x="0" y="8"/>
                    </a:cubicBezTo>
                    <a:cubicBezTo>
                      <a:pt x="0" y="12"/>
                      <a:pt x="3"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5" name="Freeform 671"/>
              <p:cNvSpPr>
                <a:spLocks/>
              </p:cNvSpPr>
              <p:nvPr userDrawn="1"/>
            </p:nvSpPr>
            <p:spPr bwMode="auto">
              <a:xfrm>
                <a:off x="6108" y="1292"/>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6" name="Freeform 672"/>
              <p:cNvSpPr>
                <a:spLocks/>
              </p:cNvSpPr>
              <p:nvPr userDrawn="1"/>
            </p:nvSpPr>
            <p:spPr bwMode="auto">
              <a:xfrm>
                <a:off x="6188" y="1382"/>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1"/>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7" name="Freeform 673"/>
              <p:cNvSpPr>
                <a:spLocks/>
              </p:cNvSpPr>
              <p:nvPr userDrawn="1"/>
            </p:nvSpPr>
            <p:spPr bwMode="auto">
              <a:xfrm>
                <a:off x="6278" y="1462"/>
                <a:ext cx="64" cy="66"/>
              </a:xfrm>
              <a:custGeom>
                <a:avLst/>
                <a:gdLst>
                  <a:gd name="T0" fmla="*/ 64 w 32"/>
                  <a:gd name="T1" fmla="*/ 0 h 33"/>
                  <a:gd name="T2" fmla="*/ 0 w 32"/>
                  <a:gd name="T3" fmla="*/ 64 h 33"/>
                  <a:gd name="T4" fmla="*/ 64 w 32"/>
                  <a:gd name="T5" fmla="*/ 132 h 33"/>
                  <a:gd name="T6" fmla="*/ 64 w 32"/>
                  <a:gd name="T7" fmla="*/ 132 h 33"/>
                  <a:gd name="T8" fmla="*/ 128 w 32"/>
                  <a:gd name="T9" fmla="*/ 68 h 33"/>
                  <a:gd name="T10" fmla="*/ 64 w 32"/>
                  <a:gd name="T11" fmla="*/ 0 h 33"/>
                  <a:gd name="T12" fmla="*/ 64 w 32"/>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3">
                    <a:moveTo>
                      <a:pt x="16" y="0"/>
                    </a:moveTo>
                    <a:cubicBezTo>
                      <a:pt x="7" y="0"/>
                      <a:pt x="0" y="7"/>
                      <a:pt x="0" y="16"/>
                    </a:cubicBezTo>
                    <a:cubicBezTo>
                      <a:pt x="0" y="26"/>
                      <a:pt x="7" y="33"/>
                      <a:pt x="16" y="33"/>
                    </a:cubicBezTo>
                    <a:cubicBezTo>
                      <a:pt x="16" y="33"/>
                      <a:pt x="16" y="33"/>
                      <a:pt x="16" y="33"/>
                    </a:cubicBezTo>
                    <a:cubicBezTo>
                      <a:pt x="25" y="33"/>
                      <a:pt x="32" y="26"/>
                      <a:pt x="32" y="17"/>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8" name="Freeform 674"/>
              <p:cNvSpPr>
                <a:spLocks/>
              </p:cNvSpPr>
              <p:nvPr userDrawn="1"/>
            </p:nvSpPr>
            <p:spPr bwMode="auto">
              <a:xfrm>
                <a:off x="6358" y="1554"/>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19" name="Freeform 675"/>
              <p:cNvSpPr>
                <a:spLocks/>
              </p:cNvSpPr>
              <p:nvPr userDrawn="1"/>
            </p:nvSpPr>
            <p:spPr bwMode="auto">
              <a:xfrm>
                <a:off x="6448" y="1634"/>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4"/>
                      <a:pt x="10" y="44"/>
                      <a:pt x="22" y="44"/>
                    </a:cubicBezTo>
                    <a:cubicBezTo>
                      <a:pt x="22" y="44"/>
                      <a:pt x="22" y="44"/>
                      <a:pt x="22" y="44"/>
                    </a:cubicBezTo>
                    <a:cubicBezTo>
                      <a:pt x="35" y="44"/>
                      <a:pt x="44" y="34"/>
                      <a:pt x="44" y="22"/>
                    </a:cubicBezTo>
                    <a:cubicBezTo>
                      <a:pt x="44" y="10"/>
                      <a:pt x="35"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0" name="Freeform 676"/>
              <p:cNvSpPr>
                <a:spLocks/>
              </p:cNvSpPr>
              <p:nvPr userDrawn="1"/>
            </p:nvSpPr>
            <p:spPr bwMode="auto">
              <a:xfrm>
                <a:off x="6528" y="1724"/>
                <a:ext cx="100" cy="102"/>
              </a:xfrm>
              <a:custGeom>
                <a:avLst/>
                <a:gdLst>
                  <a:gd name="T0" fmla="*/ 100 w 50"/>
                  <a:gd name="T1" fmla="*/ 0 h 51"/>
                  <a:gd name="T2" fmla="*/ 0 w 50"/>
                  <a:gd name="T3" fmla="*/ 100 h 51"/>
                  <a:gd name="T4" fmla="*/ 100 w 50"/>
                  <a:gd name="T5" fmla="*/ 204 h 51"/>
                  <a:gd name="T6" fmla="*/ 100 w 50"/>
                  <a:gd name="T7" fmla="*/ 204 h 51"/>
                  <a:gd name="T8" fmla="*/ 200 w 50"/>
                  <a:gd name="T9" fmla="*/ 104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2"/>
                      <a:pt x="0" y="25"/>
                    </a:cubicBezTo>
                    <a:cubicBezTo>
                      <a:pt x="0" y="39"/>
                      <a:pt x="11" y="51"/>
                      <a:pt x="25" y="51"/>
                    </a:cubicBezTo>
                    <a:cubicBezTo>
                      <a:pt x="25" y="51"/>
                      <a:pt x="25" y="51"/>
                      <a:pt x="25" y="51"/>
                    </a:cubicBezTo>
                    <a:cubicBezTo>
                      <a:pt x="39" y="51"/>
                      <a:pt x="50" y="40"/>
                      <a:pt x="50" y="26"/>
                    </a:cubicBezTo>
                    <a:cubicBezTo>
                      <a:pt x="50"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1" name="Freeform 677"/>
              <p:cNvSpPr>
                <a:spLocks/>
              </p:cNvSpPr>
              <p:nvPr userDrawn="1"/>
            </p:nvSpPr>
            <p:spPr bwMode="auto">
              <a:xfrm>
                <a:off x="6618" y="1804"/>
                <a:ext cx="114" cy="115"/>
              </a:xfrm>
              <a:custGeom>
                <a:avLst/>
                <a:gdLst>
                  <a:gd name="T0" fmla="*/ 112 w 57"/>
                  <a:gd name="T1" fmla="*/ 0 h 57"/>
                  <a:gd name="T2" fmla="*/ 0 w 57"/>
                  <a:gd name="T3" fmla="*/ 119 h 57"/>
                  <a:gd name="T4" fmla="*/ 112 w 57"/>
                  <a:gd name="T5" fmla="*/ 232 h 57"/>
                  <a:gd name="T6" fmla="*/ 112 w 57"/>
                  <a:gd name="T7" fmla="*/ 232 h 57"/>
                  <a:gd name="T8" fmla="*/ 228 w 57"/>
                  <a:gd name="T9" fmla="*/ 119 h 57"/>
                  <a:gd name="T10" fmla="*/ 112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4"/>
                      <a:pt x="57" y="29"/>
                    </a:cubicBezTo>
                    <a:cubicBezTo>
                      <a:pt x="57"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2" name="Freeform 678"/>
              <p:cNvSpPr>
                <a:spLocks/>
              </p:cNvSpPr>
              <p:nvPr userDrawn="1"/>
            </p:nvSpPr>
            <p:spPr bwMode="auto">
              <a:xfrm>
                <a:off x="6696" y="1894"/>
                <a:ext cx="128" cy="129"/>
              </a:xfrm>
              <a:custGeom>
                <a:avLst/>
                <a:gdLst>
                  <a:gd name="T0" fmla="*/ 128 w 64"/>
                  <a:gd name="T1" fmla="*/ 0 h 64"/>
                  <a:gd name="T2" fmla="*/ 0 w 64"/>
                  <a:gd name="T3" fmla="*/ 131 h 64"/>
                  <a:gd name="T4" fmla="*/ 20 w 64"/>
                  <a:gd name="T5" fmla="*/ 191 h 64"/>
                  <a:gd name="T6" fmla="*/ 68 w 64"/>
                  <a:gd name="T7" fmla="*/ 244 h 64"/>
                  <a:gd name="T8" fmla="*/ 128 w 64"/>
                  <a:gd name="T9" fmla="*/ 260 h 64"/>
                  <a:gd name="T10" fmla="*/ 128 w 64"/>
                  <a:gd name="T11" fmla="*/ 260 h 64"/>
                  <a:gd name="T12" fmla="*/ 200 w 64"/>
                  <a:gd name="T13" fmla="*/ 236 h 64"/>
                  <a:gd name="T14" fmla="*/ 240 w 64"/>
                  <a:gd name="T15" fmla="*/ 191 h 64"/>
                  <a:gd name="T16" fmla="*/ 256 w 64"/>
                  <a:gd name="T17" fmla="*/ 131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1" y="15"/>
                      <a:pt x="0" y="32"/>
                    </a:cubicBezTo>
                    <a:cubicBezTo>
                      <a:pt x="0" y="38"/>
                      <a:pt x="2" y="43"/>
                      <a:pt x="5" y="47"/>
                    </a:cubicBezTo>
                    <a:cubicBezTo>
                      <a:pt x="10" y="50"/>
                      <a:pt x="14" y="55"/>
                      <a:pt x="17" y="60"/>
                    </a:cubicBezTo>
                    <a:cubicBezTo>
                      <a:pt x="21" y="62"/>
                      <a:pt x="27" y="64"/>
                      <a:pt x="32" y="64"/>
                    </a:cubicBezTo>
                    <a:cubicBezTo>
                      <a:pt x="32" y="64"/>
                      <a:pt x="32" y="64"/>
                      <a:pt x="32" y="64"/>
                    </a:cubicBezTo>
                    <a:cubicBezTo>
                      <a:pt x="39" y="64"/>
                      <a:pt x="45" y="62"/>
                      <a:pt x="50" y="58"/>
                    </a:cubicBezTo>
                    <a:cubicBezTo>
                      <a:pt x="52" y="54"/>
                      <a:pt x="56" y="50"/>
                      <a:pt x="60" y="47"/>
                    </a:cubicBezTo>
                    <a:cubicBezTo>
                      <a:pt x="63" y="42"/>
                      <a:pt x="64" y="37"/>
                      <a:pt x="64" y="32"/>
                    </a:cubicBezTo>
                    <a:cubicBezTo>
                      <a:pt x="64" y="15"/>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3" name="Freeform 679"/>
              <p:cNvSpPr>
                <a:spLocks/>
              </p:cNvSpPr>
              <p:nvPr userDrawn="1"/>
            </p:nvSpPr>
            <p:spPr bwMode="auto">
              <a:xfrm>
                <a:off x="6788" y="1975"/>
                <a:ext cx="138" cy="140"/>
              </a:xfrm>
              <a:custGeom>
                <a:avLst/>
                <a:gdLst>
                  <a:gd name="T0" fmla="*/ 136 w 69"/>
                  <a:gd name="T1" fmla="*/ 0 h 70"/>
                  <a:gd name="T2" fmla="*/ 56 w 69"/>
                  <a:gd name="T3" fmla="*/ 28 h 70"/>
                  <a:gd name="T4" fmla="*/ 16 w 69"/>
                  <a:gd name="T5" fmla="*/ 72 h 70"/>
                  <a:gd name="T6" fmla="*/ 0 w 69"/>
                  <a:gd name="T7" fmla="*/ 140 h 70"/>
                  <a:gd name="T8" fmla="*/ 20 w 69"/>
                  <a:gd name="T9" fmla="*/ 216 h 70"/>
                  <a:gd name="T10" fmla="*/ 60 w 69"/>
                  <a:gd name="T11" fmla="*/ 256 h 70"/>
                  <a:gd name="T12" fmla="*/ 136 w 69"/>
                  <a:gd name="T13" fmla="*/ 280 h 70"/>
                  <a:gd name="T14" fmla="*/ 136 w 69"/>
                  <a:gd name="T15" fmla="*/ 280 h 70"/>
                  <a:gd name="T16" fmla="*/ 168 w 69"/>
                  <a:gd name="T17" fmla="*/ 276 h 70"/>
                  <a:gd name="T18" fmla="*/ 268 w 69"/>
                  <a:gd name="T19" fmla="*/ 188 h 70"/>
                  <a:gd name="T20" fmla="*/ 276 w 69"/>
                  <a:gd name="T21" fmla="*/ 140 h 70"/>
                  <a:gd name="T22" fmla="*/ 272 w 69"/>
                  <a:gd name="T23" fmla="*/ 104 h 70"/>
                  <a:gd name="T24" fmla="*/ 176 w 69"/>
                  <a:gd name="T25" fmla="*/ 8 h 70"/>
                  <a:gd name="T26" fmla="*/ 140 w 69"/>
                  <a:gd name="T27" fmla="*/ 0 h 70"/>
                  <a:gd name="T28" fmla="*/ 136 w 69"/>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70">
                    <a:moveTo>
                      <a:pt x="34" y="0"/>
                    </a:moveTo>
                    <a:cubicBezTo>
                      <a:pt x="27" y="0"/>
                      <a:pt x="20" y="3"/>
                      <a:pt x="14" y="7"/>
                    </a:cubicBezTo>
                    <a:cubicBezTo>
                      <a:pt x="10" y="10"/>
                      <a:pt x="6" y="14"/>
                      <a:pt x="4" y="18"/>
                    </a:cubicBezTo>
                    <a:cubicBezTo>
                      <a:pt x="1" y="23"/>
                      <a:pt x="0" y="29"/>
                      <a:pt x="0" y="35"/>
                    </a:cubicBezTo>
                    <a:cubicBezTo>
                      <a:pt x="0" y="42"/>
                      <a:pt x="2" y="49"/>
                      <a:pt x="5" y="54"/>
                    </a:cubicBezTo>
                    <a:cubicBezTo>
                      <a:pt x="9" y="57"/>
                      <a:pt x="13" y="60"/>
                      <a:pt x="15" y="64"/>
                    </a:cubicBezTo>
                    <a:cubicBezTo>
                      <a:pt x="21" y="68"/>
                      <a:pt x="27" y="70"/>
                      <a:pt x="34" y="70"/>
                    </a:cubicBezTo>
                    <a:cubicBezTo>
                      <a:pt x="34" y="70"/>
                      <a:pt x="34" y="70"/>
                      <a:pt x="34" y="70"/>
                    </a:cubicBezTo>
                    <a:cubicBezTo>
                      <a:pt x="37" y="70"/>
                      <a:pt x="40" y="70"/>
                      <a:pt x="42" y="69"/>
                    </a:cubicBezTo>
                    <a:cubicBezTo>
                      <a:pt x="46" y="58"/>
                      <a:pt x="56" y="50"/>
                      <a:pt x="67" y="47"/>
                    </a:cubicBezTo>
                    <a:cubicBezTo>
                      <a:pt x="69" y="43"/>
                      <a:pt x="69" y="39"/>
                      <a:pt x="69" y="35"/>
                    </a:cubicBezTo>
                    <a:cubicBezTo>
                      <a:pt x="69" y="32"/>
                      <a:pt x="69" y="29"/>
                      <a:pt x="68" y="26"/>
                    </a:cubicBezTo>
                    <a:cubicBezTo>
                      <a:pt x="65" y="14"/>
                      <a:pt x="56" y="5"/>
                      <a:pt x="44" y="2"/>
                    </a:cubicBezTo>
                    <a:cubicBezTo>
                      <a:pt x="41" y="1"/>
                      <a:pt x="38" y="0"/>
                      <a:pt x="35" y="0"/>
                    </a:cubicBezTo>
                    <a:cubicBezTo>
                      <a:pt x="35"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4" name="Freeform 680"/>
              <p:cNvSpPr>
                <a:spLocks/>
              </p:cNvSpPr>
              <p:nvPr userDrawn="1"/>
            </p:nvSpPr>
            <p:spPr bwMode="auto">
              <a:xfrm>
                <a:off x="6866" y="2067"/>
                <a:ext cx="152" cy="152"/>
              </a:xfrm>
              <a:custGeom>
                <a:avLst/>
                <a:gdLst>
                  <a:gd name="T0" fmla="*/ 152 w 76"/>
                  <a:gd name="T1" fmla="*/ 0 h 76"/>
                  <a:gd name="T2" fmla="*/ 112 w 76"/>
                  <a:gd name="T3" fmla="*/ 4 h 76"/>
                  <a:gd name="T4" fmla="*/ 12 w 76"/>
                  <a:gd name="T5" fmla="*/ 92 h 76"/>
                  <a:gd name="T6" fmla="*/ 0 w 76"/>
                  <a:gd name="T7" fmla="*/ 152 h 76"/>
                  <a:gd name="T8" fmla="*/ 4 w 76"/>
                  <a:gd name="T9" fmla="*/ 172 h 76"/>
                  <a:gd name="T10" fmla="*/ 132 w 76"/>
                  <a:gd name="T11" fmla="*/ 300 h 76"/>
                  <a:gd name="T12" fmla="*/ 152 w 76"/>
                  <a:gd name="T13" fmla="*/ 304 h 76"/>
                  <a:gd name="T14" fmla="*/ 152 w 76"/>
                  <a:gd name="T15" fmla="*/ 304 h 76"/>
                  <a:gd name="T16" fmla="*/ 184 w 76"/>
                  <a:gd name="T17" fmla="*/ 300 h 76"/>
                  <a:gd name="T18" fmla="*/ 304 w 76"/>
                  <a:gd name="T19" fmla="*/ 164 h 76"/>
                  <a:gd name="T20" fmla="*/ 304 w 76"/>
                  <a:gd name="T21" fmla="*/ 152 h 76"/>
                  <a:gd name="T22" fmla="*/ 296 w 76"/>
                  <a:gd name="T23" fmla="*/ 104 h 76"/>
                  <a:gd name="T24" fmla="*/ 204 w 76"/>
                  <a:gd name="T25" fmla="*/ 8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5" y="0"/>
                      <a:pt x="32" y="0"/>
                      <a:pt x="28" y="1"/>
                    </a:cubicBezTo>
                    <a:cubicBezTo>
                      <a:pt x="17" y="4"/>
                      <a:pt x="7" y="12"/>
                      <a:pt x="3" y="23"/>
                    </a:cubicBezTo>
                    <a:cubicBezTo>
                      <a:pt x="1" y="28"/>
                      <a:pt x="0" y="33"/>
                      <a:pt x="0" y="38"/>
                    </a:cubicBezTo>
                    <a:cubicBezTo>
                      <a:pt x="0" y="39"/>
                      <a:pt x="0" y="41"/>
                      <a:pt x="1" y="43"/>
                    </a:cubicBezTo>
                    <a:cubicBezTo>
                      <a:pt x="17" y="45"/>
                      <a:pt x="31" y="59"/>
                      <a:pt x="33" y="75"/>
                    </a:cubicBezTo>
                    <a:cubicBezTo>
                      <a:pt x="35" y="76"/>
                      <a:pt x="36" y="76"/>
                      <a:pt x="38" y="76"/>
                    </a:cubicBezTo>
                    <a:cubicBezTo>
                      <a:pt x="38" y="76"/>
                      <a:pt x="38" y="76"/>
                      <a:pt x="38" y="76"/>
                    </a:cubicBezTo>
                    <a:cubicBezTo>
                      <a:pt x="41" y="76"/>
                      <a:pt x="43" y="76"/>
                      <a:pt x="46" y="75"/>
                    </a:cubicBezTo>
                    <a:cubicBezTo>
                      <a:pt x="48" y="59"/>
                      <a:pt x="60" y="45"/>
                      <a:pt x="76" y="41"/>
                    </a:cubicBezTo>
                    <a:cubicBezTo>
                      <a:pt x="76" y="40"/>
                      <a:pt x="76" y="39"/>
                      <a:pt x="76" y="38"/>
                    </a:cubicBezTo>
                    <a:cubicBezTo>
                      <a:pt x="76" y="34"/>
                      <a:pt x="76" y="29"/>
                      <a:pt x="74" y="26"/>
                    </a:cubicBezTo>
                    <a:cubicBezTo>
                      <a:pt x="71" y="14"/>
                      <a:pt x="62" y="5"/>
                      <a:pt x="51" y="2"/>
                    </a:cubicBezTo>
                    <a:cubicBezTo>
                      <a:pt x="47" y="0"/>
                      <a:pt x="43"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5" name="Freeform 681"/>
              <p:cNvSpPr>
                <a:spLocks/>
              </p:cNvSpPr>
              <p:nvPr userDrawn="1"/>
            </p:nvSpPr>
            <p:spPr bwMode="auto">
              <a:xfrm>
                <a:off x="6956" y="2145"/>
                <a:ext cx="166" cy="166"/>
              </a:xfrm>
              <a:custGeom>
                <a:avLst/>
                <a:gdLst>
                  <a:gd name="T0" fmla="*/ 168 w 83"/>
                  <a:gd name="T1" fmla="*/ 0 h 83"/>
                  <a:gd name="T2" fmla="*/ 124 w 83"/>
                  <a:gd name="T3" fmla="*/ 8 h 83"/>
                  <a:gd name="T4" fmla="*/ 4 w 83"/>
                  <a:gd name="T5" fmla="*/ 144 h 83"/>
                  <a:gd name="T6" fmla="*/ 0 w 83"/>
                  <a:gd name="T7" fmla="*/ 168 h 83"/>
                  <a:gd name="T8" fmla="*/ 0 w 83"/>
                  <a:gd name="T9" fmla="*/ 176 h 83"/>
                  <a:gd name="T10" fmla="*/ 136 w 83"/>
                  <a:gd name="T11" fmla="*/ 332 h 83"/>
                  <a:gd name="T12" fmla="*/ 160 w 83"/>
                  <a:gd name="T13" fmla="*/ 332 h 83"/>
                  <a:gd name="T14" fmla="*/ 332 w 83"/>
                  <a:gd name="T15" fmla="*/ 160 h 83"/>
                  <a:gd name="T16" fmla="*/ 332 w 83"/>
                  <a:gd name="T17" fmla="*/ 160 h 83"/>
                  <a:gd name="T18" fmla="*/ 172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5" y="1"/>
                      <a:pt x="31" y="2"/>
                    </a:cubicBezTo>
                    <a:cubicBezTo>
                      <a:pt x="15" y="6"/>
                      <a:pt x="3" y="20"/>
                      <a:pt x="1" y="36"/>
                    </a:cubicBezTo>
                    <a:cubicBezTo>
                      <a:pt x="0" y="38"/>
                      <a:pt x="0" y="40"/>
                      <a:pt x="0" y="42"/>
                    </a:cubicBezTo>
                    <a:cubicBezTo>
                      <a:pt x="0" y="42"/>
                      <a:pt x="0" y="43"/>
                      <a:pt x="0" y="44"/>
                    </a:cubicBezTo>
                    <a:cubicBezTo>
                      <a:pt x="19" y="47"/>
                      <a:pt x="33" y="63"/>
                      <a:pt x="34" y="83"/>
                    </a:cubicBezTo>
                    <a:cubicBezTo>
                      <a:pt x="36" y="83"/>
                      <a:pt x="38" y="83"/>
                      <a:pt x="40" y="83"/>
                    </a:cubicBezTo>
                    <a:cubicBezTo>
                      <a:pt x="41" y="60"/>
                      <a:pt x="60" y="41"/>
                      <a:pt x="83" y="40"/>
                    </a:cubicBezTo>
                    <a:cubicBezTo>
                      <a:pt x="83" y="40"/>
                      <a:pt x="83" y="40"/>
                      <a:pt x="83" y="40"/>
                    </a:cubicBezTo>
                    <a:cubicBezTo>
                      <a:pt x="82" y="19"/>
                      <a:pt x="65" y="1"/>
                      <a:pt x="43" y="0"/>
                    </a:cubicBezTo>
                    <a:cubicBezTo>
                      <a:pt x="43" y="0"/>
                      <a:pt x="42" y="0"/>
                      <a:pt x="42" y="0"/>
                    </a:cubicBezTo>
                    <a:cubicBezTo>
                      <a:pt x="42" y="0"/>
                      <a:pt x="42" y="0"/>
                      <a:pt x="4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6" name="Freeform 682"/>
              <p:cNvSpPr>
                <a:spLocks/>
              </p:cNvSpPr>
              <p:nvPr userDrawn="1"/>
            </p:nvSpPr>
            <p:spPr bwMode="auto">
              <a:xfrm>
                <a:off x="7036" y="2225"/>
                <a:ext cx="116" cy="178"/>
              </a:xfrm>
              <a:custGeom>
                <a:avLst/>
                <a:gdLst>
                  <a:gd name="T0" fmla="*/ 176 w 58"/>
                  <a:gd name="T1" fmla="*/ 0 h 89"/>
                  <a:gd name="T2" fmla="*/ 172 w 58"/>
                  <a:gd name="T3" fmla="*/ 0 h 89"/>
                  <a:gd name="T4" fmla="*/ 0 w 58"/>
                  <a:gd name="T5" fmla="*/ 172 h 89"/>
                  <a:gd name="T6" fmla="*/ 0 w 58"/>
                  <a:gd name="T7" fmla="*/ 180 h 89"/>
                  <a:gd name="T8" fmla="*/ 0 w 58"/>
                  <a:gd name="T9" fmla="*/ 196 h 89"/>
                  <a:gd name="T10" fmla="*/ 4 w 58"/>
                  <a:gd name="T11" fmla="*/ 196 h 89"/>
                  <a:gd name="T12" fmla="*/ 4 w 58"/>
                  <a:gd name="T13" fmla="*/ 196 h 89"/>
                  <a:gd name="T14" fmla="*/ 184 w 58"/>
                  <a:gd name="T15" fmla="*/ 356 h 89"/>
                  <a:gd name="T16" fmla="*/ 196 w 58"/>
                  <a:gd name="T17" fmla="*/ 356 h 89"/>
                  <a:gd name="T18" fmla="*/ 228 w 58"/>
                  <a:gd name="T19" fmla="*/ 352 h 89"/>
                  <a:gd name="T20" fmla="*/ 232 w 58"/>
                  <a:gd name="T21" fmla="*/ 8 h 89"/>
                  <a:gd name="T22" fmla="*/ 180 w 58"/>
                  <a:gd name="T23" fmla="*/ 0 h 89"/>
                  <a:gd name="T24" fmla="*/ 180 w 58"/>
                  <a:gd name="T25" fmla="*/ 0 h 89"/>
                  <a:gd name="T26" fmla="*/ 180 w 58"/>
                  <a:gd name="T27" fmla="*/ 0 h 89"/>
                  <a:gd name="T28" fmla="*/ 176 w 58"/>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89">
                    <a:moveTo>
                      <a:pt x="44" y="0"/>
                    </a:moveTo>
                    <a:cubicBezTo>
                      <a:pt x="44" y="0"/>
                      <a:pt x="43" y="0"/>
                      <a:pt x="43" y="0"/>
                    </a:cubicBezTo>
                    <a:cubicBezTo>
                      <a:pt x="20" y="1"/>
                      <a:pt x="1" y="20"/>
                      <a:pt x="0" y="43"/>
                    </a:cubicBezTo>
                    <a:cubicBezTo>
                      <a:pt x="0" y="44"/>
                      <a:pt x="0" y="44"/>
                      <a:pt x="0" y="45"/>
                    </a:cubicBezTo>
                    <a:cubicBezTo>
                      <a:pt x="0" y="46"/>
                      <a:pt x="0" y="47"/>
                      <a:pt x="0" y="49"/>
                    </a:cubicBezTo>
                    <a:cubicBezTo>
                      <a:pt x="0" y="49"/>
                      <a:pt x="1" y="49"/>
                      <a:pt x="1" y="49"/>
                    </a:cubicBezTo>
                    <a:cubicBezTo>
                      <a:pt x="1" y="49"/>
                      <a:pt x="1" y="49"/>
                      <a:pt x="1" y="49"/>
                    </a:cubicBezTo>
                    <a:cubicBezTo>
                      <a:pt x="25" y="49"/>
                      <a:pt x="44" y="66"/>
                      <a:pt x="46" y="89"/>
                    </a:cubicBezTo>
                    <a:cubicBezTo>
                      <a:pt x="47" y="89"/>
                      <a:pt x="48" y="89"/>
                      <a:pt x="49" y="89"/>
                    </a:cubicBezTo>
                    <a:cubicBezTo>
                      <a:pt x="52" y="89"/>
                      <a:pt x="55" y="88"/>
                      <a:pt x="57" y="88"/>
                    </a:cubicBezTo>
                    <a:cubicBezTo>
                      <a:pt x="58" y="2"/>
                      <a:pt x="58" y="2"/>
                      <a:pt x="58" y="2"/>
                    </a:cubicBezTo>
                    <a:cubicBezTo>
                      <a:pt x="54" y="1"/>
                      <a:pt x="49" y="0"/>
                      <a:pt x="45" y="0"/>
                    </a:cubicBezTo>
                    <a:cubicBezTo>
                      <a:pt x="45" y="0"/>
                      <a:pt x="45" y="0"/>
                      <a:pt x="45" y="0"/>
                    </a:cubicBezTo>
                    <a:cubicBezTo>
                      <a:pt x="45" y="0"/>
                      <a:pt x="45" y="0"/>
                      <a:pt x="45" y="0"/>
                    </a:cubicBezTo>
                    <a:cubicBezTo>
                      <a:pt x="45"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7" name="Freeform 683"/>
              <p:cNvSpPr>
                <a:spLocks/>
              </p:cNvSpPr>
              <p:nvPr userDrawn="1"/>
            </p:nvSpPr>
            <p:spPr bwMode="auto">
              <a:xfrm>
                <a:off x="5664" y="1037"/>
                <a:ext cx="6" cy="8"/>
              </a:xfrm>
              <a:custGeom>
                <a:avLst/>
                <a:gdLst>
                  <a:gd name="T0" fmla="*/ 4 w 3"/>
                  <a:gd name="T1" fmla="*/ 0 h 4"/>
                  <a:gd name="T2" fmla="*/ 0 w 3"/>
                  <a:gd name="T3" fmla="*/ 8 h 4"/>
                  <a:gd name="T4" fmla="*/ 4 w 3"/>
                  <a:gd name="T5" fmla="*/ 16 h 4"/>
                  <a:gd name="T6" fmla="*/ 4 w 3"/>
                  <a:gd name="T7" fmla="*/ 16 h 4"/>
                  <a:gd name="T8" fmla="*/ 12 w 3"/>
                  <a:gd name="T9" fmla="*/ 8 h 4"/>
                  <a:gd name="T10" fmla="*/ 4 w 3"/>
                  <a:gd name="T11" fmla="*/ 0 h 4"/>
                  <a:gd name="T12" fmla="*/ 4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1" y="0"/>
                    </a:moveTo>
                    <a:cubicBezTo>
                      <a:pt x="0" y="0"/>
                      <a:pt x="0" y="1"/>
                      <a:pt x="0" y="2"/>
                    </a:cubicBezTo>
                    <a:cubicBezTo>
                      <a:pt x="0" y="3"/>
                      <a:pt x="0" y="4"/>
                      <a:pt x="1" y="4"/>
                    </a:cubicBezTo>
                    <a:cubicBezTo>
                      <a:pt x="1" y="4"/>
                      <a:pt x="1" y="4"/>
                      <a:pt x="1" y="4"/>
                    </a:cubicBezTo>
                    <a:cubicBezTo>
                      <a:pt x="2" y="4"/>
                      <a:pt x="3" y="3"/>
                      <a:pt x="3" y="2"/>
                    </a:cubicBezTo>
                    <a:cubicBezTo>
                      <a:pt x="3"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8" name="Freeform 684"/>
              <p:cNvSpPr>
                <a:spLocks/>
              </p:cNvSpPr>
              <p:nvPr userDrawn="1"/>
            </p:nvSpPr>
            <p:spPr bwMode="auto">
              <a:xfrm>
                <a:off x="5756" y="1119"/>
                <a:ext cx="14" cy="16"/>
              </a:xfrm>
              <a:custGeom>
                <a:avLst/>
                <a:gdLst>
                  <a:gd name="T0" fmla="*/ 16 w 7"/>
                  <a:gd name="T1" fmla="*/ 0 h 8"/>
                  <a:gd name="T2" fmla="*/ 0 w 7"/>
                  <a:gd name="T3" fmla="*/ 16 h 8"/>
                  <a:gd name="T4" fmla="*/ 12 w 7"/>
                  <a:gd name="T5" fmla="*/ 32 h 8"/>
                  <a:gd name="T6" fmla="*/ 16 w 7"/>
                  <a:gd name="T7" fmla="*/ 32 h 8"/>
                  <a:gd name="T8" fmla="*/ 28 w 7"/>
                  <a:gd name="T9" fmla="*/ 16 h 8"/>
                  <a:gd name="T10" fmla="*/ 16 w 7"/>
                  <a:gd name="T11" fmla="*/ 0 h 8"/>
                  <a:gd name="T12" fmla="*/ 16 w 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8">
                    <a:moveTo>
                      <a:pt x="4" y="0"/>
                    </a:moveTo>
                    <a:cubicBezTo>
                      <a:pt x="1" y="0"/>
                      <a:pt x="0" y="2"/>
                      <a:pt x="0" y="4"/>
                    </a:cubicBezTo>
                    <a:cubicBezTo>
                      <a:pt x="0" y="6"/>
                      <a:pt x="1" y="8"/>
                      <a:pt x="3" y="8"/>
                    </a:cubicBezTo>
                    <a:cubicBezTo>
                      <a:pt x="3" y="8"/>
                      <a:pt x="3" y="8"/>
                      <a:pt x="4" y="8"/>
                    </a:cubicBezTo>
                    <a:cubicBezTo>
                      <a:pt x="6" y="8"/>
                      <a:pt x="7" y="6"/>
                      <a:pt x="7" y="4"/>
                    </a:cubicBezTo>
                    <a:cubicBezTo>
                      <a:pt x="7" y="2"/>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29" name="Freeform 685"/>
              <p:cNvSpPr>
                <a:spLocks/>
              </p:cNvSpPr>
              <p:nvPr userDrawn="1"/>
            </p:nvSpPr>
            <p:spPr bwMode="auto">
              <a:xfrm>
                <a:off x="5838" y="1213"/>
                <a:ext cx="22" cy="22"/>
              </a:xfrm>
              <a:custGeom>
                <a:avLst/>
                <a:gdLst>
                  <a:gd name="T0" fmla="*/ 20 w 11"/>
                  <a:gd name="T1" fmla="*/ 0 h 11"/>
                  <a:gd name="T2" fmla="*/ 0 w 11"/>
                  <a:gd name="T3" fmla="*/ 24 h 11"/>
                  <a:gd name="T4" fmla="*/ 20 w 11"/>
                  <a:gd name="T5" fmla="*/ 44 h 11"/>
                  <a:gd name="T6" fmla="*/ 20 w 11"/>
                  <a:gd name="T7" fmla="*/ 44 h 11"/>
                  <a:gd name="T8" fmla="*/ 44 w 11"/>
                  <a:gd name="T9" fmla="*/ 24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6"/>
                    </a:cubicBezTo>
                    <a:cubicBezTo>
                      <a:pt x="0" y="9"/>
                      <a:pt x="2" y="11"/>
                      <a:pt x="5" y="11"/>
                    </a:cubicBezTo>
                    <a:cubicBezTo>
                      <a:pt x="5" y="11"/>
                      <a:pt x="5" y="11"/>
                      <a:pt x="5" y="11"/>
                    </a:cubicBezTo>
                    <a:cubicBezTo>
                      <a:pt x="9" y="11"/>
                      <a:pt x="11" y="9"/>
                      <a:pt x="11" y="6"/>
                    </a:cubicBezTo>
                    <a:cubicBezTo>
                      <a:pt x="11" y="2"/>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0" name="Freeform 686"/>
              <p:cNvSpPr>
                <a:spLocks/>
              </p:cNvSpPr>
              <p:nvPr userDrawn="1"/>
            </p:nvSpPr>
            <p:spPr bwMode="auto">
              <a:xfrm>
                <a:off x="5930" y="129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3" y="0"/>
                      <a:pt x="0" y="3"/>
                      <a:pt x="0" y="8"/>
                    </a:cubicBezTo>
                    <a:cubicBezTo>
                      <a:pt x="0" y="12"/>
                      <a:pt x="3" y="16"/>
                      <a:pt x="8" y="16"/>
                    </a:cubicBezTo>
                    <a:cubicBezTo>
                      <a:pt x="8" y="16"/>
                      <a:pt x="8" y="16"/>
                      <a:pt x="8" y="16"/>
                    </a:cubicBezTo>
                    <a:cubicBezTo>
                      <a:pt x="12" y="16"/>
                      <a:pt x="16" y="12"/>
                      <a:pt x="16" y="8"/>
                    </a:cubicBezTo>
                    <a:cubicBezTo>
                      <a:pt x="16"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1" name="Freeform 687"/>
              <p:cNvSpPr>
                <a:spLocks/>
              </p:cNvSpPr>
              <p:nvPr userDrawn="1"/>
            </p:nvSpPr>
            <p:spPr bwMode="auto">
              <a:xfrm>
                <a:off x="6010" y="1388"/>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4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5"/>
                      <a:pt x="0" y="10"/>
                    </a:cubicBezTo>
                    <a:cubicBezTo>
                      <a:pt x="0" y="15"/>
                      <a:pt x="5" y="20"/>
                      <a:pt x="10" y="20"/>
                    </a:cubicBezTo>
                    <a:cubicBezTo>
                      <a:pt x="10" y="20"/>
                      <a:pt x="10" y="20"/>
                      <a:pt x="10" y="20"/>
                    </a:cubicBezTo>
                    <a:cubicBezTo>
                      <a:pt x="16" y="20"/>
                      <a:pt x="21" y="16"/>
                      <a:pt x="21" y="10"/>
                    </a:cubicBezTo>
                    <a:cubicBezTo>
                      <a:pt x="21" y="5"/>
                      <a:pt x="16" y="0"/>
                      <a:pt x="11" y="0"/>
                    </a:cubicBezTo>
                    <a:cubicBezTo>
                      <a:pt x="11" y="0"/>
                      <a:pt x="11"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2" name="Freeform 688"/>
              <p:cNvSpPr>
                <a:spLocks/>
              </p:cNvSpPr>
              <p:nvPr userDrawn="1"/>
            </p:nvSpPr>
            <p:spPr bwMode="auto">
              <a:xfrm>
                <a:off x="6102" y="146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3" name="Freeform 689"/>
              <p:cNvSpPr>
                <a:spLocks/>
              </p:cNvSpPr>
              <p:nvPr userDrawn="1"/>
            </p:nvSpPr>
            <p:spPr bwMode="auto">
              <a:xfrm>
                <a:off x="6180" y="1560"/>
                <a:ext cx="66" cy="64"/>
              </a:xfrm>
              <a:custGeom>
                <a:avLst/>
                <a:gdLst>
                  <a:gd name="T0" fmla="*/ 68 w 33"/>
                  <a:gd name="T1" fmla="*/ 0 h 32"/>
                  <a:gd name="T2" fmla="*/ 0 w 33"/>
                  <a:gd name="T3" fmla="*/ 64 h 32"/>
                  <a:gd name="T4" fmla="*/ 68 w 33"/>
                  <a:gd name="T5" fmla="*/ 128 h 32"/>
                  <a:gd name="T6" fmla="*/ 68 w 33"/>
                  <a:gd name="T7" fmla="*/ 128 h 32"/>
                  <a:gd name="T8" fmla="*/ 132 w 33"/>
                  <a:gd name="T9" fmla="*/ 64 h 32"/>
                  <a:gd name="T10" fmla="*/ 68 w 33"/>
                  <a:gd name="T11" fmla="*/ 0 h 32"/>
                  <a:gd name="T12" fmla="*/ 68 w 33"/>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2">
                    <a:moveTo>
                      <a:pt x="17" y="0"/>
                    </a:moveTo>
                    <a:cubicBezTo>
                      <a:pt x="7" y="0"/>
                      <a:pt x="1" y="7"/>
                      <a:pt x="0" y="16"/>
                    </a:cubicBezTo>
                    <a:cubicBezTo>
                      <a:pt x="0" y="25"/>
                      <a:pt x="7" y="32"/>
                      <a:pt x="17" y="32"/>
                    </a:cubicBezTo>
                    <a:cubicBezTo>
                      <a:pt x="17" y="32"/>
                      <a:pt x="17" y="32"/>
                      <a:pt x="17" y="32"/>
                    </a:cubicBezTo>
                    <a:cubicBezTo>
                      <a:pt x="26" y="32"/>
                      <a:pt x="33" y="25"/>
                      <a:pt x="33" y="16"/>
                    </a:cubicBezTo>
                    <a:cubicBezTo>
                      <a:pt x="33" y="7"/>
                      <a:pt x="26" y="0"/>
                      <a:pt x="17" y="0"/>
                    </a:cubicBezTo>
                    <a:cubicBezTo>
                      <a:pt x="17" y="0"/>
                      <a:pt x="17" y="0"/>
                      <a:pt x="1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4" name="Freeform 690"/>
              <p:cNvSpPr>
                <a:spLocks/>
              </p:cNvSpPr>
              <p:nvPr userDrawn="1"/>
            </p:nvSpPr>
            <p:spPr bwMode="auto">
              <a:xfrm>
                <a:off x="6272" y="1640"/>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5" name="Freeform 691"/>
              <p:cNvSpPr>
                <a:spLocks/>
              </p:cNvSpPr>
              <p:nvPr userDrawn="1"/>
            </p:nvSpPr>
            <p:spPr bwMode="auto">
              <a:xfrm>
                <a:off x="6352" y="1730"/>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5"/>
                      <a:pt x="9"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6" name="Freeform 692"/>
              <p:cNvSpPr>
                <a:spLocks/>
              </p:cNvSpPr>
              <p:nvPr userDrawn="1"/>
            </p:nvSpPr>
            <p:spPr bwMode="auto">
              <a:xfrm>
                <a:off x="6442" y="1810"/>
                <a:ext cx="100" cy="102"/>
              </a:xfrm>
              <a:custGeom>
                <a:avLst/>
                <a:gdLst>
                  <a:gd name="T0" fmla="*/ 100 w 50"/>
                  <a:gd name="T1" fmla="*/ 0 h 51"/>
                  <a:gd name="T2" fmla="*/ 0 w 50"/>
                  <a:gd name="T3" fmla="*/ 100 h 51"/>
                  <a:gd name="T4" fmla="*/ 100 w 50"/>
                  <a:gd name="T5" fmla="*/ 204 h 51"/>
                  <a:gd name="T6" fmla="*/ 100 w 50"/>
                  <a:gd name="T7" fmla="*/ 204 h 51"/>
                  <a:gd name="T8" fmla="*/ 200 w 50"/>
                  <a:gd name="T9" fmla="*/ 100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1"/>
                      <a:pt x="0" y="25"/>
                    </a:cubicBezTo>
                    <a:cubicBezTo>
                      <a:pt x="0" y="39"/>
                      <a:pt x="11" y="51"/>
                      <a:pt x="25" y="51"/>
                    </a:cubicBezTo>
                    <a:cubicBezTo>
                      <a:pt x="25" y="51"/>
                      <a:pt x="25" y="51"/>
                      <a:pt x="25" y="51"/>
                    </a:cubicBezTo>
                    <a:cubicBezTo>
                      <a:pt x="39" y="51"/>
                      <a:pt x="50" y="39"/>
                      <a:pt x="50" y="25"/>
                    </a:cubicBezTo>
                    <a:cubicBezTo>
                      <a:pt x="50"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7" name="Freeform 693"/>
              <p:cNvSpPr>
                <a:spLocks/>
              </p:cNvSpPr>
              <p:nvPr userDrawn="1"/>
            </p:nvSpPr>
            <p:spPr bwMode="auto">
              <a:xfrm>
                <a:off x="6520" y="1900"/>
                <a:ext cx="114" cy="115"/>
              </a:xfrm>
              <a:custGeom>
                <a:avLst/>
                <a:gdLst>
                  <a:gd name="T0" fmla="*/ 116 w 57"/>
                  <a:gd name="T1" fmla="*/ 0 h 57"/>
                  <a:gd name="T2" fmla="*/ 0 w 57"/>
                  <a:gd name="T3" fmla="*/ 119 h 57"/>
                  <a:gd name="T4" fmla="*/ 116 w 57"/>
                  <a:gd name="T5" fmla="*/ 232 h 57"/>
                  <a:gd name="T6" fmla="*/ 116 w 57"/>
                  <a:gd name="T7" fmla="*/ 232 h 57"/>
                  <a:gd name="T8" fmla="*/ 228 w 57"/>
                  <a:gd name="T9" fmla="*/ 119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9"/>
                    </a:cubicBezTo>
                    <a:cubicBezTo>
                      <a:pt x="0" y="44"/>
                      <a:pt x="13" y="57"/>
                      <a:pt x="29" y="57"/>
                    </a:cubicBezTo>
                    <a:cubicBezTo>
                      <a:pt x="29" y="57"/>
                      <a:pt x="29" y="57"/>
                      <a:pt x="29" y="57"/>
                    </a:cubicBezTo>
                    <a:cubicBezTo>
                      <a:pt x="44" y="57"/>
                      <a:pt x="57" y="45"/>
                      <a:pt x="57" y="29"/>
                    </a:cubicBezTo>
                    <a:cubicBezTo>
                      <a:pt x="57" y="13"/>
                      <a:pt x="45"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8" name="Freeform 694"/>
              <p:cNvSpPr>
                <a:spLocks/>
              </p:cNvSpPr>
              <p:nvPr userDrawn="1"/>
            </p:nvSpPr>
            <p:spPr bwMode="auto">
              <a:xfrm>
                <a:off x="6610" y="1981"/>
                <a:ext cx="128" cy="128"/>
              </a:xfrm>
              <a:custGeom>
                <a:avLst/>
                <a:gdLst>
                  <a:gd name="T0" fmla="*/ 128 w 64"/>
                  <a:gd name="T1" fmla="*/ 0 h 64"/>
                  <a:gd name="T2" fmla="*/ 0 w 64"/>
                  <a:gd name="T3" fmla="*/ 128 h 64"/>
                  <a:gd name="T4" fmla="*/ 128 w 64"/>
                  <a:gd name="T5" fmla="*/ 256 h 64"/>
                  <a:gd name="T6" fmla="*/ 128 w 64"/>
                  <a:gd name="T7" fmla="*/ 256 h 64"/>
                  <a:gd name="T8" fmla="*/ 188 w 64"/>
                  <a:gd name="T9" fmla="*/ 240 h 64"/>
                  <a:gd name="T10" fmla="*/ 232 w 64"/>
                  <a:gd name="T11" fmla="*/ 200 h 64"/>
                  <a:gd name="T12" fmla="*/ 256 w 64"/>
                  <a:gd name="T13" fmla="*/ 128 h 64"/>
                  <a:gd name="T14" fmla="*/ 240 w 64"/>
                  <a:gd name="T15" fmla="*/ 68 h 64"/>
                  <a:gd name="T16" fmla="*/ 192 w 64"/>
                  <a:gd name="T17" fmla="*/ 16 h 64"/>
                  <a:gd name="T18" fmla="*/ 128 w 64"/>
                  <a:gd name="T19" fmla="*/ 0 h 64"/>
                  <a:gd name="T20" fmla="*/ 128 w 6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64">
                    <a:moveTo>
                      <a:pt x="32" y="0"/>
                    </a:moveTo>
                    <a:cubicBezTo>
                      <a:pt x="15" y="0"/>
                      <a:pt x="0" y="15"/>
                      <a:pt x="0" y="32"/>
                    </a:cubicBezTo>
                    <a:cubicBezTo>
                      <a:pt x="0" y="49"/>
                      <a:pt x="15" y="64"/>
                      <a:pt x="32" y="64"/>
                    </a:cubicBezTo>
                    <a:cubicBezTo>
                      <a:pt x="32" y="64"/>
                      <a:pt x="32" y="64"/>
                      <a:pt x="32" y="64"/>
                    </a:cubicBezTo>
                    <a:cubicBezTo>
                      <a:pt x="37" y="64"/>
                      <a:pt x="42" y="62"/>
                      <a:pt x="47" y="60"/>
                    </a:cubicBezTo>
                    <a:cubicBezTo>
                      <a:pt x="50" y="56"/>
                      <a:pt x="54" y="52"/>
                      <a:pt x="58" y="50"/>
                    </a:cubicBezTo>
                    <a:cubicBezTo>
                      <a:pt x="62" y="45"/>
                      <a:pt x="64" y="39"/>
                      <a:pt x="64" y="32"/>
                    </a:cubicBezTo>
                    <a:cubicBezTo>
                      <a:pt x="64" y="27"/>
                      <a:pt x="62" y="21"/>
                      <a:pt x="60" y="17"/>
                    </a:cubicBezTo>
                    <a:cubicBezTo>
                      <a:pt x="57" y="12"/>
                      <a:pt x="53" y="7"/>
                      <a:pt x="48" y="4"/>
                    </a:cubicBezTo>
                    <a:cubicBezTo>
                      <a:pt x="43" y="2"/>
                      <a:pt x="38"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39" name="Freeform 695"/>
              <p:cNvSpPr>
                <a:spLocks/>
              </p:cNvSpPr>
              <p:nvPr userDrawn="1"/>
            </p:nvSpPr>
            <p:spPr bwMode="auto">
              <a:xfrm>
                <a:off x="6690" y="2073"/>
                <a:ext cx="140" cy="138"/>
              </a:xfrm>
              <a:custGeom>
                <a:avLst/>
                <a:gdLst>
                  <a:gd name="T0" fmla="*/ 140 w 70"/>
                  <a:gd name="T1" fmla="*/ 0 h 69"/>
                  <a:gd name="T2" fmla="*/ 72 w 70"/>
                  <a:gd name="T3" fmla="*/ 16 h 69"/>
                  <a:gd name="T4" fmla="*/ 28 w 70"/>
                  <a:gd name="T5" fmla="*/ 56 h 69"/>
                  <a:gd name="T6" fmla="*/ 0 w 70"/>
                  <a:gd name="T7" fmla="*/ 136 h 69"/>
                  <a:gd name="T8" fmla="*/ 4 w 70"/>
                  <a:gd name="T9" fmla="*/ 176 h 69"/>
                  <a:gd name="T10" fmla="*/ 104 w 70"/>
                  <a:gd name="T11" fmla="*/ 272 h 69"/>
                  <a:gd name="T12" fmla="*/ 140 w 70"/>
                  <a:gd name="T13" fmla="*/ 276 h 69"/>
                  <a:gd name="T14" fmla="*/ 140 w 70"/>
                  <a:gd name="T15" fmla="*/ 276 h 69"/>
                  <a:gd name="T16" fmla="*/ 184 w 70"/>
                  <a:gd name="T17" fmla="*/ 268 h 69"/>
                  <a:gd name="T18" fmla="*/ 276 w 70"/>
                  <a:gd name="T19" fmla="*/ 168 h 69"/>
                  <a:gd name="T20" fmla="*/ 280 w 70"/>
                  <a:gd name="T21" fmla="*/ 140 h 69"/>
                  <a:gd name="T22" fmla="*/ 256 w 70"/>
                  <a:gd name="T23" fmla="*/ 60 h 69"/>
                  <a:gd name="T24" fmla="*/ 216 w 70"/>
                  <a:gd name="T25" fmla="*/ 20 h 69"/>
                  <a:gd name="T26" fmla="*/ 140 w 70"/>
                  <a:gd name="T27" fmla="*/ 0 h 69"/>
                  <a:gd name="T28" fmla="*/ 140 w 70"/>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69">
                    <a:moveTo>
                      <a:pt x="35" y="0"/>
                    </a:moveTo>
                    <a:cubicBezTo>
                      <a:pt x="29" y="0"/>
                      <a:pt x="23" y="1"/>
                      <a:pt x="18" y="4"/>
                    </a:cubicBezTo>
                    <a:cubicBezTo>
                      <a:pt x="14" y="6"/>
                      <a:pt x="10" y="10"/>
                      <a:pt x="7" y="14"/>
                    </a:cubicBezTo>
                    <a:cubicBezTo>
                      <a:pt x="2" y="20"/>
                      <a:pt x="0" y="27"/>
                      <a:pt x="0" y="34"/>
                    </a:cubicBezTo>
                    <a:cubicBezTo>
                      <a:pt x="0" y="38"/>
                      <a:pt x="0" y="41"/>
                      <a:pt x="1" y="44"/>
                    </a:cubicBezTo>
                    <a:cubicBezTo>
                      <a:pt x="13" y="47"/>
                      <a:pt x="22" y="56"/>
                      <a:pt x="26" y="68"/>
                    </a:cubicBezTo>
                    <a:cubicBezTo>
                      <a:pt x="29" y="69"/>
                      <a:pt x="32" y="69"/>
                      <a:pt x="35" y="69"/>
                    </a:cubicBezTo>
                    <a:cubicBezTo>
                      <a:pt x="35" y="69"/>
                      <a:pt x="35" y="69"/>
                      <a:pt x="35" y="69"/>
                    </a:cubicBezTo>
                    <a:cubicBezTo>
                      <a:pt x="39" y="69"/>
                      <a:pt x="43" y="69"/>
                      <a:pt x="46" y="67"/>
                    </a:cubicBezTo>
                    <a:cubicBezTo>
                      <a:pt x="50" y="56"/>
                      <a:pt x="58" y="47"/>
                      <a:pt x="69" y="42"/>
                    </a:cubicBezTo>
                    <a:cubicBezTo>
                      <a:pt x="70" y="40"/>
                      <a:pt x="70" y="37"/>
                      <a:pt x="70" y="35"/>
                    </a:cubicBezTo>
                    <a:cubicBezTo>
                      <a:pt x="70" y="28"/>
                      <a:pt x="68" y="21"/>
                      <a:pt x="64" y="15"/>
                    </a:cubicBezTo>
                    <a:cubicBezTo>
                      <a:pt x="62" y="11"/>
                      <a:pt x="58" y="8"/>
                      <a:pt x="54" y="5"/>
                    </a:cubicBezTo>
                    <a:cubicBezTo>
                      <a:pt x="49" y="2"/>
                      <a:pt x="42"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0" name="Freeform 696"/>
              <p:cNvSpPr>
                <a:spLocks/>
              </p:cNvSpPr>
              <p:nvPr userDrawn="1"/>
            </p:nvSpPr>
            <p:spPr bwMode="auto">
              <a:xfrm>
                <a:off x="6780" y="2151"/>
                <a:ext cx="152" cy="154"/>
              </a:xfrm>
              <a:custGeom>
                <a:avLst/>
                <a:gdLst>
                  <a:gd name="T0" fmla="*/ 152 w 76"/>
                  <a:gd name="T1" fmla="*/ 0 h 77"/>
                  <a:gd name="T2" fmla="*/ 96 w 76"/>
                  <a:gd name="T3" fmla="*/ 12 h 77"/>
                  <a:gd name="T4" fmla="*/ 4 w 76"/>
                  <a:gd name="T5" fmla="*/ 112 h 77"/>
                  <a:gd name="T6" fmla="*/ 0 w 76"/>
                  <a:gd name="T7" fmla="*/ 152 h 77"/>
                  <a:gd name="T8" fmla="*/ 4 w 76"/>
                  <a:gd name="T9" fmla="*/ 180 h 77"/>
                  <a:gd name="T10" fmla="*/ 108 w 76"/>
                  <a:gd name="T11" fmla="*/ 300 h 77"/>
                  <a:gd name="T12" fmla="*/ 152 w 76"/>
                  <a:gd name="T13" fmla="*/ 308 h 77"/>
                  <a:gd name="T14" fmla="*/ 152 w 76"/>
                  <a:gd name="T15" fmla="*/ 308 h 77"/>
                  <a:gd name="T16" fmla="*/ 160 w 76"/>
                  <a:gd name="T17" fmla="*/ 308 h 77"/>
                  <a:gd name="T18" fmla="*/ 304 w 76"/>
                  <a:gd name="T19" fmla="*/ 164 h 77"/>
                  <a:gd name="T20" fmla="*/ 304 w 76"/>
                  <a:gd name="T21" fmla="*/ 156 h 77"/>
                  <a:gd name="T22" fmla="*/ 304 w 76"/>
                  <a:gd name="T23" fmla="*/ 132 h 77"/>
                  <a:gd name="T24" fmla="*/ 176 w 76"/>
                  <a:gd name="T25" fmla="*/ 4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3" y="0"/>
                      <a:pt x="28" y="1"/>
                      <a:pt x="24" y="3"/>
                    </a:cubicBezTo>
                    <a:cubicBezTo>
                      <a:pt x="13" y="8"/>
                      <a:pt x="5" y="17"/>
                      <a:pt x="1" y="28"/>
                    </a:cubicBezTo>
                    <a:cubicBezTo>
                      <a:pt x="1" y="32"/>
                      <a:pt x="0" y="35"/>
                      <a:pt x="0" y="38"/>
                    </a:cubicBezTo>
                    <a:cubicBezTo>
                      <a:pt x="0" y="41"/>
                      <a:pt x="0" y="43"/>
                      <a:pt x="1" y="45"/>
                    </a:cubicBezTo>
                    <a:cubicBezTo>
                      <a:pt x="14" y="49"/>
                      <a:pt x="25" y="61"/>
                      <a:pt x="27" y="75"/>
                    </a:cubicBezTo>
                    <a:cubicBezTo>
                      <a:pt x="31" y="76"/>
                      <a:pt x="34" y="77"/>
                      <a:pt x="38" y="77"/>
                    </a:cubicBezTo>
                    <a:cubicBezTo>
                      <a:pt x="38" y="77"/>
                      <a:pt x="38" y="77"/>
                      <a:pt x="38" y="77"/>
                    </a:cubicBezTo>
                    <a:cubicBezTo>
                      <a:pt x="39" y="77"/>
                      <a:pt x="39" y="77"/>
                      <a:pt x="40" y="77"/>
                    </a:cubicBezTo>
                    <a:cubicBezTo>
                      <a:pt x="42" y="58"/>
                      <a:pt x="58" y="43"/>
                      <a:pt x="76" y="41"/>
                    </a:cubicBezTo>
                    <a:cubicBezTo>
                      <a:pt x="76" y="40"/>
                      <a:pt x="76" y="39"/>
                      <a:pt x="76" y="39"/>
                    </a:cubicBezTo>
                    <a:cubicBezTo>
                      <a:pt x="76" y="37"/>
                      <a:pt x="76" y="35"/>
                      <a:pt x="76" y="33"/>
                    </a:cubicBezTo>
                    <a:cubicBezTo>
                      <a:pt x="74" y="17"/>
                      <a:pt x="60" y="3"/>
                      <a:pt x="44" y="1"/>
                    </a:cubicBezTo>
                    <a:cubicBezTo>
                      <a:pt x="42" y="1"/>
                      <a:pt x="40"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1" name="Freeform 697"/>
              <p:cNvSpPr>
                <a:spLocks/>
              </p:cNvSpPr>
              <p:nvPr userDrawn="1"/>
            </p:nvSpPr>
            <p:spPr bwMode="auto">
              <a:xfrm>
                <a:off x="6860" y="2231"/>
                <a:ext cx="164" cy="166"/>
              </a:xfrm>
              <a:custGeom>
                <a:avLst/>
                <a:gdLst>
                  <a:gd name="T0" fmla="*/ 164 w 82"/>
                  <a:gd name="T1" fmla="*/ 0 h 83"/>
                  <a:gd name="T2" fmla="*/ 144 w 82"/>
                  <a:gd name="T3" fmla="*/ 4 h 83"/>
                  <a:gd name="T4" fmla="*/ 0 w 82"/>
                  <a:gd name="T5" fmla="*/ 148 h 83"/>
                  <a:gd name="T6" fmla="*/ 0 w 82"/>
                  <a:gd name="T7" fmla="*/ 168 h 83"/>
                  <a:gd name="T8" fmla="*/ 0 w 82"/>
                  <a:gd name="T9" fmla="*/ 196 h 83"/>
                  <a:gd name="T10" fmla="*/ 156 w 82"/>
                  <a:gd name="T11" fmla="*/ 332 h 83"/>
                  <a:gd name="T12" fmla="*/ 164 w 82"/>
                  <a:gd name="T13" fmla="*/ 332 h 83"/>
                  <a:gd name="T14" fmla="*/ 164 w 82"/>
                  <a:gd name="T15" fmla="*/ 332 h 83"/>
                  <a:gd name="T16" fmla="*/ 180 w 82"/>
                  <a:gd name="T17" fmla="*/ 332 h 83"/>
                  <a:gd name="T18" fmla="*/ 328 w 82"/>
                  <a:gd name="T19" fmla="*/ 184 h 83"/>
                  <a:gd name="T20" fmla="*/ 328 w 82"/>
                  <a:gd name="T21" fmla="*/ 168 h 83"/>
                  <a:gd name="T22" fmla="*/ 328 w 82"/>
                  <a:gd name="T23" fmla="*/ 160 h 83"/>
                  <a:gd name="T24" fmla="*/ 192 w 82"/>
                  <a:gd name="T25" fmla="*/ 4 h 83"/>
                  <a:gd name="T26" fmla="*/ 164 w 82"/>
                  <a:gd name="T27" fmla="*/ 0 h 83"/>
                  <a:gd name="T28" fmla="*/ 164 w 82"/>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3">
                    <a:moveTo>
                      <a:pt x="41" y="0"/>
                    </a:moveTo>
                    <a:cubicBezTo>
                      <a:pt x="39" y="0"/>
                      <a:pt x="38" y="0"/>
                      <a:pt x="36" y="1"/>
                    </a:cubicBezTo>
                    <a:cubicBezTo>
                      <a:pt x="18" y="3"/>
                      <a:pt x="2" y="18"/>
                      <a:pt x="0" y="37"/>
                    </a:cubicBezTo>
                    <a:cubicBezTo>
                      <a:pt x="0" y="38"/>
                      <a:pt x="0" y="40"/>
                      <a:pt x="0" y="42"/>
                    </a:cubicBezTo>
                    <a:cubicBezTo>
                      <a:pt x="0" y="44"/>
                      <a:pt x="0" y="46"/>
                      <a:pt x="0" y="49"/>
                    </a:cubicBezTo>
                    <a:cubicBezTo>
                      <a:pt x="20" y="50"/>
                      <a:pt x="36" y="64"/>
                      <a:pt x="39" y="83"/>
                    </a:cubicBezTo>
                    <a:cubicBezTo>
                      <a:pt x="39" y="83"/>
                      <a:pt x="40" y="83"/>
                      <a:pt x="41" y="83"/>
                    </a:cubicBezTo>
                    <a:cubicBezTo>
                      <a:pt x="41" y="83"/>
                      <a:pt x="41" y="83"/>
                      <a:pt x="41" y="83"/>
                    </a:cubicBezTo>
                    <a:cubicBezTo>
                      <a:pt x="43" y="83"/>
                      <a:pt x="44" y="83"/>
                      <a:pt x="45" y="83"/>
                    </a:cubicBezTo>
                    <a:cubicBezTo>
                      <a:pt x="48" y="64"/>
                      <a:pt x="63" y="49"/>
                      <a:pt x="82" y="46"/>
                    </a:cubicBezTo>
                    <a:cubicBezTo>
                      <a:pt x="82" y="45"/>
                      <a:pt x="82" y="43"/>
                      <a:pt x="82" y="42"/>
                    </a:cubicBezTo>
                    <a:cubicBezTo>
                      <a:pt x="82" y="41"/>
                      <a:pt x="82" y="40"/>
                      <a:pt x="82" y="40"/>
                    </a:cubicBezTo>
                    <a:cubicBezTo>
                      <a:pt x="81" y="20"/>
                      <a:pt x="67" y="4"/>
                      <a:pt x="48" y="1"/>
                    </a:cubicBezTo>
                    <a:cubicBezTo>
                      <a:pt x="46" y="1"/>
                      <a:pt x="44"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2" name="Freeform 698"/>
              <p:cNvSpPr>
                <a:spLocks/>
              </p:cNvSpPr>
              <p:nvPr userDrawn="1"/>
            </p:nvSpPr>
            <p:spPr bwMode="auto">
              <a:xfrm>
                <a:off x="6950" y="2323"/>
                <a:ext cx="178" cy="176"/>
              </a:xfrm>
              <a:custGeom>
                <a:avLst/>
                <a:gdLst>
                  <a:gd name="T0" fmla="*/ 176 w 89"/>
                  <a:gd name="T1" fmla="*/ 0 h 88"/>
                  <a:gd name="T2" fmla="*/ 172 w 89"/>
                  <a:gd name="T3" fmla="*/ 0 h 88"/>
                  <a:gd name="T4" fmla="*/ 148 w 89"/>
                  <a:gd name="T5" fmla="*/ 0 h 88"/>
                  <a:gd name="T6" fmla="*/ 0 w 89"/>
                  <a:gd name="T7" fmla="*/ 148 h 88"/>
                  <a:gd name="T8" fmla="*/ 0 w 89"/>
                  <a:gd name="T9" fmla="*/ 172 h 88"/>
                  <a:gd name="T10" fmla="*/ 160 w 89"/>
                  <a:gd name="T11" fmla="*/ 348 h 88"/>
                  <a:gd name="T12" fmla="*/ 160 w 89"/>
                  <a:gd name="T13" fmla="*/ 352 h 88"/>
                  <a:gd name="T14" fmla="*/ 160 w 89"/>
                  <a:gd name="T15" fmla="*/ 352 h 88"/>
                  <a:gd name="T16" fmla="*/ 160 w 89"/>
                  <a:gd name="T17" fmla="*/ 348 h 88"/>
                  <a:gd name="T18" fmla="*/ 348 w 89"/>
                  <a:gd name="T19" fmla="*/ 160 h 88"/>
                  <a:gd name="T20" fmla="*/ 348 w 89"/>
                  <a:gd name="T21" fmla="*/ 160 h 88"/>
                  <a:gd name="T22" fmla="*/ 356 w 89"/>
                  <a:gd name="T23" fmla="*/ 160 h 88"/>
                  <a:gd name="T24" fmla="*/ 176 w 89"/>
                  <a:gd name="T25" fmla="*/ 0 h 88"/>
                  <a:gd name="T26" fmla="*/ 176 w 89"/>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88">
                    <a:moveTo>
                      <a:pt x="44" y="0"/>
                    </a:moveTo>
                    <a:cubicBezTo>
                      <a:pt x="44" y="0"/>
                      <a:pt x="43" y="0"/>
                      <a:pt x="43" y="0"/>
                    </a:cubicBezTo>
                    <a:cubicBezTo>
                      <a:pt x="41" y="0"/>
                      <a:pt x="39" y="0"/>
                      <a:pt x="37" y="0"/>
                    </a:cubicBezTo>
                    <a:cubicBezTo>
                      <a:pt x="18" y="3"/>
                      <a:pt x="3" y="18"/>
                      <a:pt x="0" y="37"/>
                    </a:cubicBezTo>
                    <a:cubicBezTo>
                      <a:pt x="0" y="39"/>
                      <a:pt x="0" y="41"/>
                      <a:pt x="0" y="43"/>
                    </a:cubicBezTo>
                    <a:cubicBezTo>
                      <a:pt x="22" y="45"/>
                      <a:pt x="40" y="64"/>
                      <a:pt x="40" y="87"/>
                    </a:cubicBezTo>
                    <a:cubicBezTo>
                      <a:pt x="40" y="88"/>
                      <a:pt x="40" y="88"/>
                      <a:pt x="40" y="88"/>
                    </a:cubicBezTo>
                    <a:cubicBezTo>
                      <a:pt x="40" y="88"/>
                      <a:pt x="40" y="88"/>
                      <a:pt x="40" y="88"/>
                    </a:cubicBezTo>
                    <a:cubicBezTo>
                      <a:pt x="40" y="88"/>
                      <a:pt x="40" y="88"/>
                      <a:pt x="40" y="87"/>
                    </a:cubicBezTo>
                    <a:cubicBezTo>
                      <a:pt x="40" y="61"/>
                      <a:pt x="61" y="40"/>
                      <a:pt x="87" y="40"/>
                    </a:cubicBezTo>
                    <a:cubicBezTo>
                      <a:pt x="87" y="40"/>
                      <a:pt x="87" y="40"/>
                      <a:pt x="87" y="40"/>
                    </a:cubicBezTo>
                    <a:cubicBezTo>
                      <a:pt x="88" y="40"/>
                      <a:pt x="88" y="40"/>
                      <a:pt x="89" y="40"/>
                    </a:cubicBezTo>
                    <a:cubicBezTo>
                      <a:pt x="87" y="17"/>
                      <a:pt x="68"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3" name="Freeform 699"/>
              <p:cNvSpPr>
                <a:spLocks/>
              </p:cNvSpPr>
              <p:nvPr userDrawn="1"/>
            </p:nvSpPr>
            <p:spPr bwMode="auto">
              <a:xfrm>
                <a:off x="7030" y="2403"/>
                <a:ext cx="120" cy="181"/>
              </a:xfrm>
              <a:custGeom>
                <a:avLst/>
                <a:gdLst>
                  <a:gd name="T0" fmla="*/ 188 w 60"/>
                  <a:gd name="T1" fmla="*/ 0 h 90"/>
                  <a:gd name="T2" fmla="*/ 0 w 60"/>
                  <a:gd name="T3" fmla="*/ 191 h 90"/>
                  <a:gd name="T4" fmla="*/ 0 w 60"/>
                  <a:gd name="T5" fmla="*/ 195 h 90"/>
                  <a:gd name="T6" fmla="*/ 16 w 60"/>
                  <a:gd name="T7" fmla="*/ 195 h 90"/>
                  <a:gd name="T8" fmla="*/ 16 w 60"/>
                  <a:gd name="T9" fmla="*/ 195 h 90"/>
                  <a:gd name="T10" fmla="*/ 204 w 60"/>
                  <a:gd name="T11" fmla="*/ 356 h 90"/>
                  <a:gd name="T12" fmla="*/ 240 w 60"/>
                  <a:gd name="T13" fmla="*/ 364 h 90"/>
                  <a:gd name="T14" fmla="*/ 240 w 60"/>
                  <a:gd name="T15" fmla="*/ 8 h 90"/>
                  <a:gd name="T16" fmla="*/ 208 w 60"/>
                  <a:gd name="T17" fmla="*/ 0 h 90"/>
                  <a:gd name="T18" fmla="*/ 196 w 60"/>
                  <a:gd name="T19" fmla="*/ 0 h 90"/>
                  <a:gd name="T20" fmla="*/ 188 w 60"/>
                  <a:gd name="T21" fmla="*/ 0 h 90"/>
                  <a:gd name="T22" fmla="*/ 188 w 60"/>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90">
                    <a:moveTo>
                      <a:pt x="47" y="0"/>
                    </a:moveTo>
                    <a:cubicBezTo>
                      <a:pt x="21" y="0"/>
                      <a:pt x="0" y="21"/>
                      <a:pt x="0" y="47"/>
                    </a:cubicBezTo>
                    <a:cubicBezTo>
                      <a:pt x="0" y="48"/>
                      <a:pt x="0" y="48"/>
                      <a:pt x="0" y="48"/>
                    </a:cubicBezTo>
                    <a:cubicBezTo>
                      <a:pt x="1" y="48"/>
                      <a:pt x="3" y="48"/>
                      <a:pt x="4" y="48"/>
                    </a:cubicBezTo>
                    <a:cubicBezTo>
                      <a:pt x="4" y="48"/>
                      <a:pt x="4" y="48"/>
                      <a:pt x="4" y="48"/>
                    </a:cubicBezTo>
                    <a:cubicBezTo>
                      <a:pt x="28" y="48"/>
                      <a:pt x="47" y="66"/>
                      <a:pt x="51" y="88"/>
                    </a:cubicBezTo>
                    <a:cubicBezTo>
                      <a:pt x="54" y="88"/>
                      <a:pt x="57" y="89"/>
                      <a:pt x="60" y="90"/>
                    </a:cubicBezTo>
                    <a:cubicBezTo>
                      <a:pt x="60" y="2"/>
                      <a:pt x="60" y="2"/>
                      <a:pt x="60" y="2"/>
                    </a:cubicBezTo>
                    <a:cubicBezTo>
                      <a:pt x="58" y="1"/>
                      <a:pt x="55" y="1"/>
                      <a:pt x="52" y="0"/>
                    </a:cubicBezTo>
                    <a:cubicBezTo>
                      <a:pt x="51" y="0"/>
                      <a:pt x="50" y="0"/>
                      <a:pt x="49" y="0"/>
                    </a:cubicBezTo>
                    <a:cubicBezTo>
                      <a:pt x="48"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4" name="Freeform 700"/>
              <p:cNvSpPr>
                <a:spLocks/>
              </p:cNvSpPr>
              <p:nvPr userDrawn="1"/>
            </p:nvSpPr>
            <p:spPr bwMode="auto">
              <a:xfrm>
                <a:off x="5578" y="1123"/>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5" name="Freeform 701"/>
              <p:cNvSpPr>
                <a:spLocks/>
              </p:cNvSpPr>
              <p:nvPr userDrawn="1"/>
            </p:nvSpPr>
            <p:spPr bwMode="auto">
              <a:xfrm>
                <a:off x="5658" y="1217"/>
                <a:ext cx="16" cy="14"/>
              </a:xfrm>
              <a:custGeom>
                <a:avLst/>
                <a:gdLst>
                  <a:gd name="T0" fmla="*/ 16 w 8"/>
                  <a:gd name="T1" fmla="*/ 0 h 7"/>
                  <a:gd name="T2" fmla="*/ 0 w 8"/>
                  <a:gd name="T3" fmla="*/ 12 h 7"/>
                  <a:gd name="T4" fmla="*/ 16 w 8"/>
                  <a:gd name="T5" fmla="*/ 28 h 7"/>
                  <a:gd name="T6" fmla="*/ 16 w 8"/>
                  <a:gd name="T7" fmla="*/ 28 h 7"/>
                  <a:gd name="T8" fmla="*/ 32 w 8"/>
                  <a:gd name="T9" fmla="*/ 12 h 7"/>
                  <a:gd name="T10" fmla="*/ 16 w 8"/>
                  <a:gd name="T11" fmla="*/ 0 h 7"/>
                  <a:gd name="T12" fmla="*/ 16 w 8"/>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
                    <a:moveTo>
                      <a:pt x="4" y="0"/>
                    </a:moveTo>
                    <a:cubicBezTo>
                      <a:pt x="2" y="0"/>
                      <a:pt x="0" y="1"/>
                      <a:pt x="0" y="3"/>
                    </a:cubicBezTo>
                    <a:cubicBezTo>
                      <a:pt x="0" y="5"/>
                      <a:pt x="2" y="7"/>
                      <a:pt x="4" y="7"/>
                    </a:cubicBezTo>
                    <a:cubicBezTo>
                      <a:pt x="4" y="7"/>
                      <a:pt x="4" y="7"/>
                      <a:pt x="4" y="7"/>
                    </a:cubicBezTo>
                    <a:cubicBezTo>
                      <a:pt x="6" y="7"/>
                      <a:pt x="8" y="5"/>
                      <a:pt x="8" y="3"/>
                    </a:cubicBezTo>
                    <a:cubicBezTo>
                      <a:pt x="8" y="1"/>
                      <a:pt x="6"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6" name="Freeform 702"/>
              <p:cNvSpPr>
                <a:spLocks/>
              </p:cNvSpPr>
              <p:nvPr userDrawn="1"/>
            </p:nvSpPr>
            <p:spPr bwMode="auto">
              <a:xfrm>
                <a:off x="5752" y="1300"/>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9"/>
                      <a:pt x="2" y="11"/>
                      <a:pt x="5" y="11"/>
                    </a:cubicBezTo>
                    <a:cubicBezTo>
                      <a:pt x="5" y="11"/>
                      <a:pt x="5" y="11"/>
                      <a:pt x="5" y="11"/>
                    </a:cubicBezTo>
                    <a:cubicBezTo>
                      <a:pt x="8" y="11"/>
                      <a:pt x="11" y="9"/>
                      <a:pt x="11" y="5"/>
                    </a:cubicBezTo>
                    <a:cubicBezTo>
                      <a:pt x="11" y="2"/>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7" name="Freeform 703"/>
              <p:cNvSpPr>
                <a:spLocks/>
              </p:cNvSpPr>
              <p:nvPr userDrawn="1"/>
            </p:nvSpPr>
            <p:spPr bwMode="auto">
              <a:xfrm>
                <a:off x="5834" y="1392"/>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1" y="15"/>
                      <a:pt x="15" y="12"/>
                      <a:pt x="15" y="8"/>
                    </a:cubicBezTo>
                    <a:cubicBezTo>
                      <a:pt x="15" y="4"/>
                      <a:pt x="11"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8" name="Freeform 704"/>
              <p:cNvSpPr>
                <a:spLocks/>
              </p:cNvSpPr>
              <p:nvPr userDrawn="1"/>
            </p:nvSpPr>
            <p:spPr bwMode="auto">
              <a:xfrm>
                <a:off x="5924" y="1474"/>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0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5"/>
                      <a:pt x="0" y="10"/>
                    </a:cubicBezTo>
                    <a:cubicBezTo>
                      <a:pt x="0" y="15"/>
                      <a:pt x="5" y="20"/>
                      <a:pt x="10" y="20"/>
                    </a:cubicBezTo>
                    <a:cubicBezTo>
                      <a:pt x="10" y="20"/>
                      <a:pt x="10" y="20"/>
                      <a:pt x="10" y="20"/>
                    </a:cubicBezTo>
                    <a:cubicBezTo>
                      <a:pt x="16" y="20"/>
                      <a:pt x="21" y="15"/>
                      <a:pt x="21" y="10"/>
                    </a:cubicBezTo>
                    <a:cubicBezTo>
                      <a:pt x="21"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49" name="Freeform 705"/>
              <p:cNvSpPr>
                <a:spLocks/>
              </p:cNvSpPr>
              <p:nvPr userDrawn="1"/>
            </p:nvSpPr>
            <p:spPr bwMode="auto">
              <a:xfrm>
                <a:off x="6004" y="1566"/>
                <a:ext cx="52" cy="50"/>
              </a:xfrm>
              <a:custGeom>
                <a:avLst/>
                <a:gdLst>
                  <a:gd name="T0" fmla="*/ 52 w 26"/>
                  <a:gd name="T1" fmla="*/ 0 h 25"/>
                  <a:gd name="T2" fmla="*/ 0 w 26"/>
                  <a:gd name="T3" fmla="*/ 48 h 25"/>
                  <a:gd name="T4" fmla="*/ 52 w 26"/>
                  <a:gd name="T5" fmla="*/ 100 h 25"/>
                  <a:gd name="T6" fmla="*/ 52 w 26"/>
                  <a:gd name="T7" fmla="*/ 100 h 25"/>
                  <a:gd name="T8" fmla="*/ 104 w 26"/>
                  <a:gd name="T9" fmla="*/ 52 h 25"/>
                  <a:gd name="T10" fmla="*/ 52 w 26"/>
                  <a:gd name="T11" fmla="*/ 0 h 25"/>
                  <a:gd name="T12" fmla="*/ 52 w 2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5">
                    <a:moveTo>
                      <a:pt x="13" y="0"/>
                    </a:moveTo>
                    <a:cubicBezTo>
                      <a:pt x="6" y="0"/>
                      <a:pt x="0" y="5"/>
                      <a:pt x="0" y="12"/>
                    </a:cubicBezTo>
                    <a:cubicBezTo>
                      <a:pt x="0" y="19"/>
                      <a:pt x="6" y="25"/>
                      <a:pt x="13" y="25"/>
                    </a:cubicBezTo>
                    <a:cubicBezTo>
                      <a:pt x="13" y="25"/>
                      <a:pt x="13" y="25"/>
                      <a:pt x="13" y="25"/>
                    </a:cubicBezTo>
                    <a:cubicBezTo>
                      <a:pt x="20" y="25"/>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0" name="Freeform 706"/>
              <p:cNvSpPr>
                <a:spLocks/>
              </p:cNvSpPr>
              <p:nvPr userDrawn="1"/>
            </p:nvSpPr>
            <p:spPr bwMode="auto">
              <a:xfrm>
                <a:off x="6094" y="1644"/>
                <a:ext cx="66" cy="66"/>
              </a:xfrm>
              <a:custGeom>
                <a:avLst/>
                <a:gdLst>
                  <a:gd name="T0" fmla="*/ 68 w 33"/>
                  <a:gd name="T1" fmla="*/ 0 h 33"/>
                  <a:gd name="T2" fmla="*/ 0 w 33"/>
                  <a:gd name="T3" fmla="*/ 68 h 33"/>
                  <a:gd name="T4" fmla="*/ 64 w 33"/>
                  <a:gd name="T5" fmla="*/ 132 h 33"/>
                  <a:gd name="T6" fmla="*/ 68 w 33"/>
                  <a:gd name="T7" fmla="*/ 132 h 33"/>
                  <a:gd name="T8" fmla="*/ 132 w 33"/>
                  <a:gd name="T9" fmla="*/ 68 h 33"/>
                  <a:gd name="T10" fmla="*/ 68 w 33"/>
                  <a:gd name="T11" fmla="*/ 0 h 33"/>
                  <a:gd name="T12" fmla="*/ 68 w 33"/>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33">
                    <a:moveTo>
                      <a:pt x="17" y="0"/>
                    </a:moveTo>
                    <a:cubicBezTo>
                      <a:pt x="7" y="0"/>
                      <a:pt x="0" y="7"/>
                      <a:pt x="0" y="17"/>
                    </a:cubicBezTo>
                    <a:cubicBezTo>
                      <a:pt x="0" y="26"/>
                      <a:pt x="7" y="33"/>
                      <a:pt x="16" y="33"/>
                    </a:cubicBezTo>
                    <a:cubicBezTo>
                      <a:pt x="16" y="33"/>
                      <a:pt x="17" y="33"/>
                      <a:pt x="17" y="33"/>
                    </a:cubicBezTo>
                    <a:cubicBezTo>
                      <a:pt x="26" y="33"/>
                      <a:pt x="33" y="26"/>
                      <a:pt x="33" y="17"/>
                    </a:cubicBezTo>
                    <a:cubicBezTo>
                      <a:pt x="33" y="8"/>
                      <a:pt x="26" y="1"/>
                      <a:pt x="17" y="0"/>
                    </a:cubicBezTo>
                    <a:cubicBezTo>
                      <a:pt x="17" y="0"/>
                      <a:pt x="17" y="0"/>
                      <a:pt x="1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1" name="Freeform 707"/>
              <p:cNvSpPr>
                <a:spLocks/>
              </p:cNvSpPr>
              <p:nvPr userDrawn="1"/>
            </p:nvSpPr>
            <p:spPr bwMode="auto">
              <a:xfrm>
                <a:off x="6176" y="1736"/>
                <a:ext cx="74" cy="76"/>
              </a:xfrm>
              <a:custGeom>
                <a:avLst/>
                <a:gdLst>
                  <a:gd name="T0" fmla="*/ 72 w 37"/>
                  <a:gd name="T1" fmla="*/ 0 h 38"/>
                  <a:gd name="T2" fmla="*/ 0 w 37"/>
                  <a:gd name="T3" fmla="*/ 76 h 38"/>
                  <a:gd name="T4" fmla="*/ 72 w 37"/>
                  <a:gd name="T5" fmla="*/ 152 h 38"/>
                  <a:gd name="T6" fmla="*/ 72 w 37"/>
                  <a:gd name="T7" fmla="*/ 152 h 38"/>
                  <a:gd name="T8" fmla="*/ 148 w 37"/>
                  <a:gd name="T9" fmla="*/ 76 h 38"/>
                  <a:gd name="T10" fmla="*/ 72 w 37"/>
                  <a:gd name="T11" fmla="*/ 0 h 38"/>
                  <a:gd name="T12" fmla="*/ 72 w 3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18" y="0"/>
                    </a:moveTo>
                    <a:cubicBezTo>
                      <a:pt x="8" y="0"/>
                      <a:pt x="0" y="9"/>
                      <a:pt x="0" y="19"/>
                    </a:cubicBezTo>
                    <a:cubicBezTo>
                      <a:pt x="0" y="29"/>
                      <a:pt x="8" y="38"/>
                      <a:pt x="18" y="38"/>
                    </a:cubicBezTo>
                    <a:cubicBezTo>
                      <a:pt x="18" y="38"/>
                      <a:pt x="18" y="38"/>
                      <a:pt x="18" y="38"/>
                    </a:cubicBezTo>
                    <a:cubicBezTo>
                      <a:pt x="29" y="38"/>
                      <a:pt x="37" y="29"/>
                      <a:pt x="37" y="19"/>
                    </a:cubicBezTo>
                    <a:cubicBezTo>
                      <a:pt x="37" y="9"/>
                      <a:pt x="29"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2" name="Freeform 708"/>
              <p:cNvSpPr>
                <a:spLocks/>
              </p:cNvSpPr>
              <p:nvPr userDrawn="1"/>
            </p:nvSpPr>
            <p:spPr bwMode="auto">
              <a:xfrm>
                <a:off x="6266" y="1816"/>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9" y="0"/>
                      <a:pt x="0" y="10"/>
                      <a:pt x="0" y="22"/>
                    </a:cubicBezTo>
                    <a:cubicBezTo>
                      <a:pt x="0" y="34"/>
                      <a:pt x="9"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3" name="Freeform 709"/>
              <p:cNvSpPr>
                <a:spLocks/>
              </p:cNvSpPr>
              <p:nvPr userDrawn="1"/>
            </p:nvSpPr>
            <p:spPr bwMode="auto">
              <a:xfrm>
                <a:off x="6344" y="1906"/>
                <a:ext cx="102" cy="103"/>
              </a:xfrm>
              <a:custGeom>
                <a:avLst/>
                <a:gdLst>
                  <a:gd name="T0" fmla="*/ 100 w 51"/>
                  <a:gd name="T1" fmla="*/ 0 h 51"/>
                  <a:gd name="T2" fmla="*/ 0 w 51"/>
                  <a:gd name="T3" fmla="*/ 107 h 51"/>
                  <a:gd name="T4" fmla="*/ 100 w 51"/>
                  <a:gd name="T5" fmla="*/ 208 h 51"/>
                  <a:gd name="T6" fmla="*/ 100 w 51"/>
                  <a:gd name="T7" fmla="*/ 208 h 51"/>
                  <a:gd name="T8" fmla="*/ 204 w 51"/>
                  <a:gd name="T9" fmla="*/ 107 h 51"/>
                  <a:gd name="T10" fmla="*/ 104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2" y="0"/>
                      <a:pt x="0" y="12"/>
                      <a:pt x="0" y="26"/>
                    </a:cubicBezTo>
                    <a:cubicBezTo>
                      <a:pt x="0" y="40"/>
                      <a:pt x="11" y="51"/>
                      <a:pt x="25" y="51"/>
                    </a:cubicBezTo>
                    <a:cubicBezTo>
                      <a:pt x="25" y="51"/>
                      <a:pt x="25" y="51"/>
                      <a:pt x="25" y="51"/>
                    </a:cubicBezTo>
                    <a:cubicBezTo>
                      <a:pt x="39" y="51"/>
                      <a:pt x="51" y="40"/>
                      <a:pt x="51" y="26"/>
                    </a:cubicBezTo>
                    <a:cubicBezTo>
                      <a:pt x="51" y="12"/>
                      <a:pt x="40" y="0"/>
                      <a:pt x="26" y="0"/>
                    </a:cubicBezTo>
                    <a:cubicBezTo>
                      <a:pt x="26" y="0"/>
                      <a:pt x="26"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4" name="Freeform 710"/>
              <p:cNvSpPr>
                <a:spLocks/>
              </p:cNvSpPr>
              <p:nvPr userDrawn="1"/>
            </p:nvSpPr>
            <p:spPr bwMode="auto">
              <a:xfrm>
                <a:off x="6434" y="1987"/>
                <a:ext cx="114" cy="114"/>
              </a:xfrm>
              <a:custGeom>
                <a:avLst/>
                <a:gdLst>
                  <a:gd name="T0" fmla="*/ 116 w 57"/>
                  <a:gd name="T1" fmla="*/ 0 h 57"/>
                  <a:gd name="T2" fmla="*/ 0 w 57"/>
                  <a:gd name="T3" fmla="*/ 116 h 57"/>
                  <a:gd name="T4" fmla="*/ 116 w 57"/>
                  <a:gd name="T5" fmla="*/ 228 h 57"/>
                  <a:gd name="T6" fmla="*/ 116 w 57"/>
                  <a:gd name="T7" fmla="*/ 228 h 57"/>
                  <a:gd name="T8" fmla="*/ 228 w 57"/>
                  <a:gd name="T9" fmla="*/ 116 h 57"/>
                  <a:gd name="T10" fmla="*/ 116 w 57"/>
                  <a:gd name="T11" fmla="*/ 0 h 57"/>
                  <a:gd name="T12" fmla="*/ 116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9" y="0"/>
                    </a:moveTo>
                    <a:cubicBezTo>
                      <a:pt x="13" y="0"/>
                      <a:pt x="0" y="13"/>
                      <a:pt x="0" y="29"/>
                    </a:cubicBezTo>
                    <a:cubicBezTo>
                      <a:pt x="0" y="44"/>
                      <a:pt x="13" y="57"/>
                      <a:pt x="29" y="57"/>
                    </a:cubicBezTo>
                    <a:cubicBezTo>
                      <a:pt x="29" y="57"/>
                      <a:pt x="29" y="57"/>
                      <a:pt x="29" y="57"/>
                    </a:cubicBezTo>
                    <a:cubicBezTo>
                      <a:pt x="44" y="57"/>
                      <a:pt x="57" y="44"/>
                      <a:pt x="57" y="29"/>
                    </a:cubicBezTo>
                    <a:cubicBezTo>
                      <a:pt x="57" y="13"/>
                      <a:pt x="44" y="0"/>
                      <a:pt x="29" y="0"/>
                    </a:cubicBezTo>
                    <a:cubicBezTo>
                      <a:pt x="29" y="0"/>
                      <a:pt x="29" y="0"/>
                      <a:pt x="2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5" name="Freeform 711"/>
              <p:cNvSpPr>
                <a:spLocks/>
              </p:cNvSpPr>
              <p:nvPr userDrawn="1"/>
            </p:nvSpPr>
            <p:spPr bwMode="auto">
              <a:xfrm>
                <a:off x="6514" y="2079"/>
                <a:ext cx="126" cy="126"/>
              </a:xfrm>
              <a:custGeom>
                <a:avLst/>
                <a:gdLst>
                  <a:gd name="T0" fmla="*/ 128 w 63"/>
                  <a:gd name="T1" fmla="*/ 0 h 63"/>
                  <a:gd name="T2" fmla="*/ 0 w 63"/>
                  <a:gd name="T3" fmla="*/ 124 h 63"/>
                  <a:gd name="T4" fmla="*/ 16 w 63"/>
                  <a:gd name="T5" fmla="*/ 188 h 63"/>
                  <a:gd name="T6" fmla="*/ 64 w 63"/>
                  <a:gd name="T7" fmla="*/ 236 h 63"/>
                  <a:gd name="T8" fmla="*/ 128 w 63"/>
                  <a:gd name="T9" fmla="*/ 252 h 63"/>
                  <a:gd name="T10" fmla="*/ 128 w 63"/>
                  <a:gd name="T11" fmla="*/ 252 h 63"/>
                  <a:gd name="T12" fmla="*/ 196 w 63"/>
                  <a:gd name="T13" fmla="*/ 228 h 63"/>
                  <a:gd name="T14" fmla="*/ 240 w 63"/>
                  <a:gd name="T15" fmla="*/ 184 h 63"/>
                  <a:gd name="T16" fmla="*/ 252 w 63"/>
                  <a:gd name="T17" fmla="*/ 124 h 63"/>
                  <a:gd name="T18" fmla="*/ 128 w 63"/>
                  <a:gd name="T19" fmla="*/ 0 h 63"/>
                  <a:gd name="T20" fmla="*/ 128 w 63"/>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3">
                    <a:moveTo>
                      <a:pt x="32" y="0"/>
                    </a:moveTo>
                    <a:cubicBezTo>
                      <a:pt x="14" y="0"/>
                      <a:pt x="0" y="14"/>
                      <a:pt x="0" y="31"/>
                    </a:cubicBezTo>
                    <a:cubicBezTo>
                      <a:pt x="0" y="37"/>
                      <a:pt x="1" y="42"/>
                      <a:pt x="4" y="47"/>
                    </a:cubicBezTo>
                    <a:cubicBezTo>
                      <a:pt x="9" y="50"/>
                      <a:pt x="13" y="54"/>
                      <a:pt x="16" y="59"/>
                    </a:cubicBezTo>
                    <a:cubicBezTo>
                      <a:pt x="21" y="61"/>
                      <a:pt x="26" y="63"/>
                      <a:pt x="32" y="63"/>
                    </a:cubicBezTo>
                    <a:cubicBezTo>
                      <a:pt x="32" y="63"/>
                      <a:pt x="32" y="63"/>
                      <a:pt x="32" y="63"/>
                    </a:cubicBezTo>
                    <a:cubicBezTo>
                      <a:pt x="38" y="63"/>
                      <a:pt x="44" y="61"/>
                      <a:pt x="49" y="57"/>
                    </a:cubicBezTo>
                    <a:cubicBezTo>
                      <a:pt x="52" y="53"/>
                      <a:pt x="55" y="49"/>
                      <a:pt x="60" y="46"/>
                    </a:cubicBezTo>
                    <a:cubicBezTo>
                      <a:pt x="62" y="41"/>
                      <a:pt x="63" y="37"/>
                      <a:pt x="63" y="31"/>
                    </a:cubicBezTo>
                    <a:cubicBezTo>
                      <a:pt x="63" y="14"/>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6" name="Freeform 712"/>
              <p:cNvSpPr>
                <a:spLocks/>
              </p:cNvSpPr>
              <p:nvPr userDrawn="1"/>
            </p:nvSpPr>
            <p:spPr bwMode="auto">
              <a:xfrm>
                <a:off x="6604" y="2157"/>
                <a:ext cx="140" cy="140"/>
              </a:xfrm>
              <a:custGeom>
                <a:avLst/>
                <a:gdLst>
                  <a:gd name="T0" fmla="*/ 140 w 70"/>
                  <a:gd name="T1" fmla="*/ 0 h 70"/>
                  <a:gd name="T2" fmla="*/ 60 w 70"/>
                  <a:gd name="T3" fmla="*/ 28 h 70"/>
                  <a:gd name="T4" fmla="*/ 16 w 70"/>
                  <a:gd name="T5" fmla="*/ 72 h 70"/>
                  <a:gd name="T6" fmla="*/ 0 w 70"/>
                  <a:gd name="T7" fmla="*/ 140 h 70"/>
                  <a:gd name="T8" fmla="*/ 8 w 70"/>
                  <a:gd name="T9" fmla="*/ 192 h 70"/>
                  <a:gd name="T10" fmla="*/ 76 w 70"/>
                  <a:gd name="T11" fmla="*/ 264 h 70"/>
                  <a:gd name="T12" fmla="*/ 140 w 70"/>
                  <a:gd name="T13" fmla="*/ 280 h 70"/>
                  <a:gd name="T14" fmla="*/ 140 w 70"/>
                  <a:gd name="T15" fmla="*/ 280 h 70"/>
                  <a:gd name="T16" fmla="*/ 164 w 70"/>
                  <a:gd name="T17" fmla="*/ 280 h 70"/>
                  <a:gd name="T18" fmla="*/ 276 w 70"/>
                  <a:gd name="T19" fmla="*/ 164 h 70"/>
                  <a:gd name="T20" fmla="*/ 280 w 70"/>
                  <a:gd name="T21" fmla="*/ 140 h 70"/>
                  <a:gd name="T22" fmla="*/ 276 w 70"/>
                  <a:gd name="T23" fmla="*/ 104 h 70"/>
                  <a:gd name="T24" fmla="*/ 176 w 70"/>
                  <a:gd name="T25" fmla="*/ 8 h 70"/>
                  <a:gd name="T26" fmla="*/ 140 w 70"/>
                  <a:gd name="T27" fmla="*/ 0 h 70"/>
                  <a:gd name="T28" fmla="*/ 140 w 70"/>
                  <a:gd name="T29" fmla="*/ 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0">
                    <a:moveTo>
                      <a:pt x="35" y="0"/>
                    </a:moveTo>
                    <a:cubicBezTo>
                      <a:pt x="27" y="0"/>
                      <a:pt x="20" y="3"/>
                      <a:pt x="15" y="7"/>
                    </a:cubicBezTo>
                    <a:cubicBezTo>
                      <a:pt x="10" y="10"/>
                      <a:pt x="7" y="14"/>
                      <a:pt x="4" y="18"/>
                    </a:cubicBezTo>
                    <a:cubicBezTo>
                      <a:pt x="2" y="23"/>
                      <a:pt x="0" y="29"/>
                      <a:pt x="0" y="35"/>
                    </a:cubicBezTo>
                    <a:cubicBezTo>
                      <a:pt x="0" y="40"/>
                      <a:pt x="1" y="44"/>
                      <a:pt x="2" y="48"/>
                    </a:cubicBezTo>
                    <a:cubicBezTo>
                      <a:pt x="10" y="52"/>
                      <a:pt x="16" y="58"/>
                      <a:pt x="19" y="66"/>
                    </a:cubicBezTo>
                    <a:cubicBezTo>
                      <a:pt x="23" y="69"/>
                      <a:pt x="29" y="70"/>
                      <a:pt x="35" y="70"/>
                    </a:cubicBezTo>
                    <a:cubicBezTo>
                      <a:pt x="35" y="70"/>
                      <a:pt x="35" y="70"/>
                      <a:pt x="35" y="70"/>
                    </a:cubicBezTo>
                    <a:cubicBezTo>
                      <a:pt x="37" y="70"/>
                      <a:pt x="39" y="70"/>
                      <a:pt x="41" y="70"/>
                    </a:cubicBezTo>
                    <a:cubicBezTo>
                      <a:pt x="44" y="56"/>
                      <a:pt x="55" y="44"/>
                      <a:pt x="69" y="41"/>
                    </a:cubicBezTo>
                    <a:cubicBezTo>
                      <a:pt x="70" y="39"/>
                      <a:pt x="70" y="37"/>
                      <a:pt x="70" y="35"/>
                    </a:cubicBezTo>
                    <a:cubicBezTo>
                      <a:pt x="70" y="32"/>
                      <a:pt x="69" y="29"/>
                      <a:pt x="69" y="26"/>
                    </a:cubicBezTo>
                    <a:cubicBezTo>
                      <a:pt x="65" y="14"/>
                      <a:pt x="56" y="5"/>
                      <a:pt x="44" y="2"/>
                    </a:cubicBezTo>
                    <a:cubicBezTo>
                      <a:pt x="41" y="1"/>
                      <a:pt x="38"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7" name="Freeform 713"/>
              <p:cNvSpPr>
                <a:spLocks/>
              </p:cNvSpPr>
              <p:nvPr userDrawn="1"/>
            </p:nvSpPr>
            <p:spPr bwMode="auto">
              <a:xfrm>
                <a:off x="6684" y="2237"/>
                <a:ext cx="152" cy="154"/>
              </a:xfrm>
              <a:custGeom>
                <a:avLst/>
                <a:gdLst>
                  <a:gd name="T0" fmla="*/ 152 w 76"/>
                  <a:gd name="T1" fmla="*/ 0 h 77"/>
                  <a:gd name="T2" fmla="*/ 116 w 76"/>
                  <a:gd name="T3" fmla="*/ 4 h 77"/>
                  <a:gd name="T4" fmla="*/ 4 w 76"/>
                  <a:gd name="T5" fmla="*/ 120 h 77"/>
                  <a:gd name="T6" fmla="*/ 0 w 76"/>
                  <a:gd name="T7" fmla="*/ 152 h 77"/>
                  <a:gd name="T8" fmla="*/ 4 w 76"/>
                  <a:gd name="T9" fmla="*/ 196 h 77"/>
                  <a:gd name="T10" fmla="*/ 124 w 76"/>
                  <a:gd name="T11" fmla="*/ 304 h 77"/>
                  <a:gd name="T12" fmla="*/ 152 w 76"/>
                  <a:gd name="T13" fmla="*/ 308 h 77"/>
                  <a:gd name="T14" fmla="*/ 152 w 76"/>
                  <a:gd name="T15" fmla="*/ 308 h 77"/>
                  <a:gd name="T16" fmla="*/ 184 w 76"/>
                  <a:gd name="T17" fmla="*/ 304 h 77"/>
                  <a:gd name="T18" fmla="*/ 300 w 76"/>
                  <a:gd name="T19" fmla="*/ 188 h 77"/>
                  <a:gd name="T20" fmla="*/ 304 w 76"/>
                  <a:gd name="T21" fmla="*/ 156 h 77"/>
                  <a:gd name="T22" fmla="*/ 300 w 76"/>
                  <a:gd name="T23" fmla="*/ 128 h 77"/>
                  <a:gd name="T24" fmla="*/ 196 w 76"/>
                  <a:gd name="T25" fmla="*/ 8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5" y="0"/>
                      <a:pt x="32" y="1"/>
                      <a:pt x="29" y="1"/>
                    </a:cubicBezTo>
                    <a:cubicBezTo>
                      <a:pt x="15" y="4"/>
                      <a:pt x="4" y="16"/>
                      <a:pt x="1" y="30"/>
                    </a:cubicBezTo>
                    <a:cubicBezTo>
                      <a:pt x="0" y="33"/>
                      <a:pt x="0" y="35"/>
                      <a:pt x="0" y="38"/>
                    </a:cubicBezTo>
                    <a:cubicBezTo>
                      <a:pt x="0" y="42"/>
                      <a:pt x="0" y="46"/>
                      <a:pt x="1" y="49"/>
                    </a:cubicBezTo>
                    <a:cubicBezTo>
                      <a:pt x="16" y="52"/>
                      <a:pt x="27" y="62"/>
                      <a:pt x="31" y="76"/>
                    </a:cubicBezTo>
                    <a:cubicBezTo>
                      <a:pt x="33" y="76"/>
                      <a:pt x="35" y="77"/>
                      <a:pt x="38" y="77"/>
                    </a:cubicBezTo>
                    <a:cubicBezTo>
                      <a:pt x="38" y="77"/>
                      <a:pt x="38" y="77"/>
                      <a:pt x="38" y="77"/>
                    </a:cubicBezTo>
                    <a:cubicBezTo>
                      <a:pt x="41" y="77"/>
                      <a:pt x="43" y="76"/>
                      <a:pt x="46" y="76"/>
                    </a:cubicBezTo>
                    <a:cubicBezTo>
                      <a:pt x="50" y="62"/>
                      <a:pt x="61" y="51"/>
                      <a:pt x="75" y="47"/>
                    </a:cubicBezTo>
                    <a:cubicBezTo>
                      <a:pt x="76" y="44"/>
                      <a:pt x="76" y="41"/>
                      <a:pt x="76" y="39"/>
                    </a:cubicBezTo>
                    <a:cubicBezTo>
                      <a:pt x="76" y="36"/>
                      <a:pt x="76" y="34"/>
                      <a:pt x="75" y="32"/>
                    </a:cubicBezTo>
                    <a:cubicBezTo>
                      <a:pt x="73" y="18"/>
                      <a:pt x="62" y="6"/>
                      <a:pt x="49" y="2"/>
                    </a:cubicBezTo>
                    <a:cubicBezTo>
                      <a:pt x="45" y="1"/>
                      <a:pt x="42"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8" name="Freeform 714"/>
              <p:cNvSpPr>
                <a:spLocks/>
              </p:cNvSpPr>
              <p:nvPr userDrawn="1"/>
            </p:nvSpPr>
            <p:spPr bwMode="auto">
              <a:xfrm>
                <a:off x="6774" y="2329"/>
                <a:ext cx="164" cy="164"/>
              </a:xfrm>
              <a:custGeom>
                <a:avLst/>
                <a:gdLst>
                  <a:gd name="T0" fmla="*/ 164 w 82"/>
                  <a:gd name="T1" fmla="*/ 0 h 82"/>
                  <a:gd name="T2" fmla="*/ 120 w 82"/>
                  <a:gd name="T3" fmla="*/ 4 h 82"/>
                  <a:gd name="T4" fmla="*/ 4 w 82"/>
                  <a:gd name="T5" fmla="*/ 120 h 82"/>
                  <a:gd name="T6" fmla="*/ 0 w 82"/>
                  <a:gd name="T7" fmla="*/ 164 h 82"/>
                  <a:gd name="T8" fmla="*/ 0 w 82"/>
                  <a:gd name="T9" fmla="*/ 172 h 82"/>
                  <a:gd name="T10" fmla="*/ 136 w 82"/>
                  <a:gd name="T11" fmla="*/ 328 h 82"/>
                  <a:gd name="T12" fmla="*/ 160 w 82"/>
                  <a:gd name="T13" fmla="*/ 328 h 82"/>
                  <a:gd name="T14" fmla="*/ 328 w 82"/>
                  <a:gd name="T15" fmla="*/ 160 h 82"/>
                  <a:gd name="T16" fmla="*/ 328 w 82"/>
                  <a:gd name="T17" fmla="*/ 136 h 82"/>
                  <a:gd name="T18" fmla="*/ 172 w 82"/>
                  <a:gd name="T19" fmla="*/ 0 h 82"/>
                  <a:gd name="T20" fmla="*/ 164 w 82"/>
                  <a:gd name="T21" fmla="*/ 0 h 82"/>
                  <a:gd name="T22" fmla="*/ 164 w 82"/>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82">
                    <a:moveTo>
                      <a:pt x="41" y="0"/>
                    </a:moveTo>
                    <a:cubicBezTo>
                      <a:pt x="37" y="0"/>
                      <a:pt x="33" y="0"/>
                      <a:pt x="30" y="1"/>
                    </a:cubicBezTo>
                    <a:cubicBezTo>
                      <a:pt x="16" y="5"/>
                      <a:pt x="5" y="16"/>
                      <a:pt x="1" y="30"/>
                    </a:cubicBezTo>
                    <a:cubicBezTo>
                      <a:pt x="0" y="33"/>
                      <a:pt x="0" y="37"/>
                      <a:pt x="0" y="41"/>
                    </a:cubicBezTo>
                    <a:cubicBezTo>
                      <a:pt x="0" y="42"/>
                      <a:pt x="0" y="42"/>
                      <a:pt x="0" y="43"/>
                    </a:cubicBezTo>
                    <a:cubicBezTo>
                      <a:pt x="18" y="46"/>
                      <a:pt x="33" y="62"/>
                      <a:pt x="34" y="82"/>
                    </a:cubicBezTo>
                    <a:cubicBezTo>
                      <a:pt x="36" y="82"/>
                      <a:pt x="38" y="82"/>
                      <a:pt x="40" y="82"/>
                    </a:cubicBezTo>
                    <a:cubicBezTo>
                      <a:pt x="41" y="59"/>
                      <a:pt x="59" y="41"/>
                      <a:pt x="82" y="40"/>
                    </a:cubicBezTo>
                    <a:cubicBezTo>
                      <a:pt x="82" y="38"/>
                      <a:pt x="82" y="36"/>
                      <a:pt x="82" y="34"/>
                    </a:cubicBezTo>
                    <a:cubicBezTo>
                      <a:pt x="79" y="15"/>
                      <a:pt x="63" y="1"/>
                      <a:pt x="43" y="0"/>
                    </a:cubicBezTo>
                    <a:cubicBezTo>
                      <a:pt x="43" y="0"/>
                      <a:pt x="42"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59" name="Freeform 715"/>
              <p:cNvSpPr>
                <a:spLocks/>
              </p:cNvSpPr>
              <p:nvPr userDrawn="1"/>
            </p:nvSpPr>
            <p:spPr bwMode="auto">
              <a:xfrm>
                <a:off x="6854" y="2409"/>
                <a:ext cx="176" cy="175"/>
              </a:xfrm>
              <a:custGeom>
                <a:avLst/>
                <a:gdLst>
                  <a:gd name="T0" fmla="*/ 176 w 88"/>
                  <a:gd name="T1" fmla="*/ 0 h 87"/>
                  <a:gd name="T2" fmla="*/ 168 w 88"/>
                  <a:gd name="T3" fmla="*/ 0 h 87"/>
                  <a:gd name="T4" fmla="*/ 0 w 88"/>
                  <a:gd name="T5" fmla="*/ 169 h 87"/>
                  <a:gd name="T6" fmla="*/ 0 w 88"/>
                  <a:gd name="T7" fmla="*/ 179 h 87"/>
                  <a:gd name="T8" fmla="*/ 0 w 88"/>
                  <a:gd name="T9" fmla="*/ 195 h 87"/>
                  <a:gd name="T10" fmla="*/ 4 w 88"/>
                  <a:gd name="T11" fmla="*/ 195 h 87"/>
                  <a:gd name="T12" fmla="*/ 4 w 88"/>
                  <a:gd name="T13" fmla="*/ 195 h 87"/>
                  <a:gd name="T14" fmla="*/ 180 w 88"/>
                  <a:gd name="T15" fmla="*/ 352 h 87"/>
                  <a:gd name="T16" fmla="*/ 352 w 88"/>
                  <a:gd name="T17" fmla="*/ 183 h 87"/>
                  <a:gd name="T18" fmla="*/ 352 w 88"/>
                  <a:gd name="T19" fmla="*/ 179 h 87"/>
                  <a:gd name="T20" fmla="*/ 192 w 88"/>
                  <a:gd name="T21" fmla="*/ 0 h 87"/>
                  <a:gd name="T22" fmla="*/ 176 w 88"/>
                  <a:gd name="T23" fmla="*/ 0 h 87"/>
                  <a:gd name="T24" fmla="*/ 176 w 88"/>
                  <a:gd name="T25" fmla="*/ 0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7">
                    <a:moveTo>
                      <a:pt x="44" y="0"/>
                    </a:moveTo>
                    <a:cubicBezTo>
                      <a:pt x="43" y="0"/>
                      <a:pt x="43" y="0"/>
                      <a:pt x="42" y="0"/>
                    </a:cubicBezTo>
                    <a:cubicBezTo>
                      <a:pt x="19" y="1"/>
                      <a:pt x="1" y="19"/>
                      <a:pt x="0" y="42"/>
                    </a:cubicBezTo>
                    <a:cubicBezTo>
                      <a:pt x="0" y="43"/>
                      <a:pt x="0" y="43"/>
                      <a:pt x="0" y="44"/>
                    </a:cubicBezTo>
                    <a:cubicBezTo>
                      <a:pt x="0" y="45"/>
                      <a:pt x="0" y="46"/>
                      <a:pt x="0" y="48"/>
                    </a:cubicBezTo>
                    <a:cubicBezTo>
                      <a:pt x="0" y="48"/>
                      <a:pt x="0" y="48"/>
                      <a:pt x="1" y="48"/>
                    </a:cubicBezTo>
                    <a:cubicBezTo>
                      <a:pt x="1" y="48"/>
                      <a:pt x="1" y="48"/>
                      <a:pt x="1" y="48"/>
                    </a:cubicBezTo>
                    <a:cubicBezTo>
                      <a:pt x="24" y="48"/>
                      <a:pt x="43" y="65"/>
                      <a:pt x="45" y="87"/>
                    </a:cubicBezTo>
                    <a:cubicBezTo>
                      <a:pt x="48" y="65"/>
                      <a:pt x="66" y="47"/>
                      <a:pt x="88" y="45"/>
                    </a:cubicBezTo>
                    <a:cubicBezTo>
                      <a:pt x="88" y="45"/>
                      <a:pt x="88" y="45"/>
                      <a:pt x="88" y="44"/>
                    </a:cubicBezTo>
                    <a:cubicBezTo>
                      <a:pt x="88" y="21"/>
                      <a:pt x="70" y="2"/>
                      <a:pt x="48" y="0"/>
                    </a:cubicBezTo>
                    <a:cubicBezTo>
                      <a:pt x="47" y="0"/>
                      <a:pt x="45"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0" name="Freeform 716"/>
              <p:cNvSpPr>
                <a:spLocks/>
              </p:cNvSpPr>
              <p:nvPr userDrawn="1"/>
            </p:nvSpPr>
            <p:spPr bwMode="auto">
              <a:xfrm>
                <a:off x="6944" y="2499"/>
                <a:ext cx="188" cy="147"/>
              </a:xfrm>
              <a:custGeom>
                <a:avLst/>
                <a:gdLst>
                  <a:gd name="T0" fmla="*/ 188 w 94"/>
                  <a:gd name="T1" fmla="*/ 0 h 73"/>
                  <a:gd name="T2" fmla="*/ 172 w 94"/>
                  <a:gd name="T3" fmla="*/ 0 h 73"/>
                  <a:gd name="T4" fmla="*/ 172 w 94"/>
                  <a:gd name="T5" fmla="*/ 0 h 73"/>
                  <a:gd name="T6" fmla="*/ 0 w 94"/>
                  <a:gd name="T7" fmla="*/ 171 h 73"/>
                  <a:gd name="T8" fmla="*/ 0 w 94"/>
                  <a:gd name="T9" fmla="*/ 175 h 73"/>
                  <a:gd name="T10" fmla="*/ 172 w 94"/>
                  <a:gd name="T11" fmla="*/ 296 h 73"/>
                  <a:gd name="T12" fmla="*/ 360 w 94"/>
                  <a:gd name="T13" fmla="*/ 163 h 73"/>
                  <a:gd name="T14" fmla="*/ 360 w 94"/>
                  <a:gd name="T15" fmla="*/ 163 h 73"/>
                  <a:gd name="T16" fmla="*/ 376 w 94"/>
                  <a:gd name="T17" fmla="*/ 163 h 73"/>
                  <a:gd name="T18" fmla="*/ 188 w 94"/>
                  <a:gd name="T19" fmla="*/ 0 h 73"/>
                  <a:gd name="T20" fmla="*/ 188 w 94"/>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73">
                    <a:moveTo>
                      <a:pt x="47" y="0"/>
                    </a:moveTo>
                    <a:cubicBezTo>
                      <a:pt x="46" y="0"/>
                      <a:pt x="44" y="0"/>
                      <a:pt x="43" y="0"/>
                    </a:cubicBezTo>
                    <a:cubicBezTo>
                      <a:pt x="43" y="0"/>
                      <a:pt x="43" y="0"/>
                      <a:pt x="43" y="0"/>
                    </a:cubicBezTo>
                    <a:cubicBezTo>
                      <a:pt x="21" y="2"/>
                      <a:pt x="3" y="20"/>
                      <a:pt x="0" y="42"/>
                    </a:cubicBezTo>
                    <a:cubicBezTo>
                      <a:pt x="0" y="43"/>
                      <a:pt x="0" y="43"/>
                      <a:pt x="0" y="43"/>
                    </a:cubicBezTo>
                    <a:cubicBezTo>
                      <a:pt x="19" y="44"/>
                      <a:pt x="36" y="56"/>
                      <a:pt x="43" y="73"/>
                    </a:cubicBezTo>
                    <a:cubicBezTo>
                      <a:pt x="50" y="54"/>
                      <a:pt x="68" y="40"/>
                      <a:pt x="90" y="40"/>
                    </a:cubicBezTo>
                    <a:cubicBezTo>
                      <a:pt x="90" y="40"/>
                      <a:pt x="90" y="40"/>
                      <a:pt x="90" y="40"/>
                    </a:cubicBezTo>
                    <a:cubicBezTo>
                      <a:pt x="91" y="40"/>
                      <a:pt x="93" y="40"/>
                      <a:pt x="94" y="40"/>
                    </a:cubicBezTo>
                    <a:cubicBezTo>
                      <a:pt x="90" y="18"/>
                      <a:pt x="71"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1" name="Freeform 717"/>
              <p:cNvSpPr>
                <a:spLocks/>
              </p:cNvSpPr>
              <p:nvPr userDrawn="1"/>
            </p:nvSpPr>
            <p:spPr bwMode="auto">
              <a:xfrm>
                <a:off x="7030" y="2579"/>
                <a:ext cx="120" cy="181"/>
              </a:xfrm>
              <a:custGeom>
                <a:avLst/>
                <a:gdLst>
                  <a:gd name="T0" fmla="*/ 188 w 60"/>
                  <a:gd name="T1" fmla="*/ 0 h 90"/>
                  <a:gd name="T2" fmla="*/ 0 w 60"/>
                  <a:gd name="T3" fmla="*/ 133 h 90"/>
                  <a:gd name="T4" fmla="*/ 12 w 60"/>
                  <a:gd name="T5" fmla="*/ 195 h 90"/>
                  <a:gd name="T6" fmla="*/ 16 w 60"/>
                  <a:gd name="T7" fmla="*/ 195 h 90"/>
                  <a:gd name="T8" fmla="*/ 16 w 60"/>
                  <a:gd name="T9" fmla="*/ 195 h 90"/>
                  <a:gd name="T10" fmla="*/ 212 w 60"/>
                  <a:gd name="T11" fmla="*/ 360 h 90"/>
                  <a:gd name="T12" fmla="*/ 240 w 60"/>
                  <a:gd name="T13" fmla="*/ 364 h 90"/>
                  <a:gd name="T14" fmla="*/ 240 w 60"/>
                  <a:gd name="T15" fmla="*/ 8 h 90"/>
                  <a:gd name="T16" fmla="*/ 240 w 60"/>
                  <a:gd name="T17" fmla="*/ 8 h 90"/>
                  <a:gd name="T18" fmla="*/ 204 w 60"/>
                  <a:gd name="T19" fmla="*/ 0 h 90"/>
                  <a:gd name="T20" fmla="*/ 188 w 60"/>
                  <a:gd name="T21" fmla="*/ 0 h 90"/>
                  <a:gd name="T22" fmla="*/ 188 w 60"/>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90">
                    <a:moveTo>
                      <a:pt x="47" y="0"/>
                    </a:moveTo>
                    <a:cubicBezTo>
                      <a:pt x="25" y="0"/>
                      <a:pt x="7" y="14"/>
                      <a:pt x="0" y="33"/>
                    </a:cubicBezTo>
                    <a:cubicBezTo>
                      <a:pt x="1" y="38"/>
                      <a:pt x="3" y="43"/>
                      <a:pt x="3" y="48"/>
                    </a:cubicBezTo>
                    <a:cubicBezTo>
                      <a:pt x="3" y="48"/>
                      <a:pt x="4" y="48"/>
                      <a:pt x="4" y="48"/>
                    </a:cubicBezTo>
                    <a:cubicBezTo>
                      <a:pt x="4" y="48"/>
                      <a:pt x="4" y="48"/>
                      <a:pt x="4" y="48"/>
                    </a:cubicBezTo>
                    <a:cubicBezTo>
                      <a:pt x="29" y="48"/>
                      <a:pt x="49" y="66"/>
                      <a:pt x="53" y="89"/>
                    </a:cubicBezTo>
                    <a:cubicBezTo>
                      <a:pt x="56" y="89"/>
                      <a:pt x="58" y="90"/>
                      <a:pt x="60" y="90"/>
                    </a:cubicBezTo>
                    <a:cubicBezTo>
                      <a:pt x="60" y="2"/>
                      <a:pt x="60" y="2"/>
                      <a:pt x="60" y="2"/>
                    </a:cubicBezTo>
                    <a:cubicBezTo>
                      <a:pt x="60" y="2"/>
                      <a:pt x="60" y="2"/>
                      <a:pt x="60" y="2"/>
                    </a:cubicBezTo>
                    <a:cubicBezTo>
                      <a:pt x="57" y="1"/>
                      <a:pt x="54" y="0"/>
                      <a:pt x="51" y="0"/>
                    </a:cubicBezTo>
                    <a:cubicBezTo>
                      <a:pt x="50"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2" name="Freeform 718"/>
              <p:cNvSpPr>
                <a:spLocks/>
              </p:cNvSpPr>
              <p:nvPr userDrawn="1"/>
            </p:nvSpPr>
            <p:spPr bwMode="auto">
              <a:xfrm>
                <a:off x="5480" y="1219"/>
                <a:ext cx="6" cy="8"/>
              </a:xfrm>
              <a:custGeom>
                <a:avLst/>
                <a:gdLst>
                  <a:gd name="T0" fmla="*/ 8 w 3"/>
                  <a:gd name="T1" fmla="*/ 0 h 4"/>
                  <a:gd name="T2" fmla="*/ 0 w 3"/>
                  <a:gd name="T3" fmla="*/ 8 h 4"/>
                  <a:gd name="T4" fmla="*/ 8 w 3"/>
                  <a:gd name="T5" fmla="*/ 16 h 4"/>
                  <a:gd name="T6" fmla="*/ 8 w 3"/>
                  <a:gd name="T7" fmla="*/ 16 h 4"/>
                  <a:gd name="T8" fmla="*/ 12 w 3"/>
                  <a:gd name="T9" fmla="*/ 8 h 4"/>
                  <a:gd name="T10" fmla="*/ 8 w 3"/>
                  <a:gd name="T11" fmla="*/ 0 h 4"/>
                  <a:gd name="T12" fmla="*/ 8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2" y="0"/>
                    </a:moveTo>
                    <a:cubicBezTo>
                      <a:pt x="1" y="0"/>
                      <a:pt x="0" y="1"/>
                      <a:pt x="0" y="2"/>
                    </a:cubicBezTo>
                    <a:cubicBezTo>
                      <a:pt x="0" y="3"/>
                      <a:pt x="1" y="4"/>
                      <a:pt x="2" y="4"/>
                    </a:cubicBezTo>
                    <a:cubicBezTo>
                      <a:pt x="2" y="4"/>
                      <a:pt x="2" y="4"/>
                      <a:pt x="2" y="4"/>
                    </a:cubicBezTo>
                    <a:cubicBezTo>
                      <a:pt x="3" y="4"/>
                      <a:pt x="3" y="3"/>
                      <a:pt x="3" y="2"/>
                    </a:cubicBezTo>
                    <a:cubicBezTo>
                      <a:pt x="3" y="1"/>
                      <a:pt x="3" y="1"/>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3" name="Freeform 719"/>
              <p:cNvSpPr>
                <a:spLocks/>
              </p:cNvSpPr>
              <p:nvPr userDrawn="1"/>
            </p:nvSpPr>
            <p:spPr bwMode="auto">
              <a:xfrm>
                <a:off x="5574" y="1304"/>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2"/>
                      <a:pt x="0" y="3"/>
                    </a:cubicBezTo>
                    <a:cubicBezTo>
                      <a:pt x="0" y="5"/>
                      <a:pt x="1" y="6"/>
                      <a:pt x="3" y="6"/>
                    </a:cubicBezTo>
                    <a:cubicBezTo>
                      <a:pt x="3" y="6"/>
                      <a:pt x="3" y="6"/>
                      <a:pt x="3" y="6"/>
                    </a:cubicBezTo>
                    <a:cubicBezTo>
                      <a:pt x="5" y="6"/>
                      <a:pt x="6" y="5"/>
                      <a:pt x="6" y="3"/>
                    </a:cubicBezTo>
                    <a:cubicBezTo>
                      <a:pt x="6"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4" name="Freeform 720"/>
              <p:cNvSpPr>
                <a:spLocks/>
              </p:cNvSpPr>
              <p:nvPr userDrawn="1"/>
            </p:nvSpPr>
            <p:spPr bwMode="auto">
              <a:xfrm>
                <a:off x="5654" y="1396"/>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6"/>
                    </a:cubicBezTo>
                    <a:cubicBezTo>
                      <a:pt x="0" y="9"/>
                      <a:pt x="3" y="11"/>
                      <a:pt x="6" y="11"/>
                    </a:cubicBezTo>
                    <a:cubicBezTo>
                      <a:pt x="6" y="11"/>
                      <a:pt x="6" y="11"/>
                      <a:pt x="6" y="11"/>
                    </a:cubicBezTo>
                    <a:cubicBezTo>
                      <a:pt x="9" y="11"/>
                      <a:pt x="11" y="9"/>
                      <a:pt x="11" y="6"/>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5" name="Freeform 721"/>
              <p:cNvSpPr>
                <a:spLocks/>
              </p:cNvSpPr>
              <p:nvPr userDrawn="1"/>
            </p:nvSpPr>
            <p:spPr bwMode="auto">
              <a:xfrm>
                <a:off x="5746" y="1478"/>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3"/>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6" name="Freeform 722"/>
              <p:cNvSpPr>
                <a:spLocks/>
              </p:cNvSpPr>
              <p:nvPr userDrawn="1"/>
            </p:nvSpPr>
            <p:spPr bwMode="auto">
              <a:xfrm>
                <a:off x="5828" y="1570"/>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6"/>
                      <a:pt x="5" y="20"/>
                      <a:pt x="10" y="20"/>
                    </a:cubicBezTo>
                    <a:cubicBezTo>
                      <a:pt x="10" y="20"/>
                      <a:pt x="10" y="20"/>
                      <a:pt x="10" y="20"/>
                    </a:cubicBezTo>
                    <a:cubicBezTo>
                      <a:pt x="15" y="20"/>
                      <a:pt x="20" y="16"/>
                      <a:pt x="20" y="10"/>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7" name="Freeform 723"/>
              <p:cNvSpPr>
                <a:spLocks/>
              </p:cNvSpPr>
              <p:nvPr userDrawn="1"/>
            </p:nvSpPr>
            <p:spPr bwMode="auto">
              <a:xfrm>
                <a:off x="5918" y="1650"/>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1"/>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8" name="Freeform 724"/>
              <p:cNvSpPr>
                <a:spLocks/>
              </p:cNvSpPr>
              <p:nvPr userDrawn="1"/>
            </p:nvSpPr>
            <p:spPr bwMode="auto">
              <a:xfrm>
                <a:off x="5998" y="1742"/>
                <a:ext cx="64" cy="62"/>
              </a:xfrm>
              <a:custGeom>
                <a:avLst/>
                <a:gdLst>
                  <a:gd name="T0" fmla="*/ 64 w 32"/>
                  <a:gd name="T1" fmla="*/ 0 h 31"/>
                  <a:gd name="T2" fmla="*/ 0 w 32"/>
                  <a:gd name="T3" fmla="*/ 64 h 31"/>
                  <a:gd name="T4" fmla="*/ 64 w 32"/>
                  <a:gd name="T5" fmla="*/ 124 h 31"/>
                  <a:gd name="T6" fmla="*/ 64 w 32"/>
                  <a:gd name="T7" fmla="*/ 124 h 31"/>
                  <a:gd name="T8" fmla="*/ 128 w 32"/>
                  <a:gd name="T9" fmla="*/ 64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6"/>
                    </a:cubicBezTo>
                    <a:cubicBezTo>
                      <a:pt x="0" y="24"/>
                      <a:pt x="7" y="31"/>
                      <a:pt x="16" y="31"/>
                    </a:cubicBezTo>
                    <a:cubicBezTo>
                      <a:pt x="16" y="31"/>
                      <a:pt x="16" y="31"/>
                      <a:pt x="16" y="31"/>
                    </a:cubicBezTo>
                    <a:cubicBezTo>
                      <a:pt x="25" y="31"/>
                      <a:pt x="32" y="24"/>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69" name="Freeform 725"/>
              <p:cNvSpPr>
                <a:spLocks/>
              </p:cNvSpPr>
              <p:nvPr userDrawn="1"/>
            </p:nvSpPr>
            <p:spPr bwMode="auto">
              <a:xfrm>
                <a:off x="6088" y="1822"/>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1" y="9"/>
                      <a:pt x="0" y="19"/>
                    </a:cubicBezTo>
                    <a:cubicBezTo>
                      <a:pt x="0" y="29"/>
                      <a:pt x="9" y="38"/>
                      <a:pt x="19" y="38"/>
                    </a:cubicBezTo>
                    <a:cubicBezTo>
                      <a:pt x="19" y="38"/>
                      <a:pt x="19" y="38"/>
                      <a:pt x="19" y="38"/>
                    </a:cubicBezTo>
                    <a:cubicBezTo>
                      <a:pt x="29" y="38"/>
                      <a:pt x="38" y="29"/>
                      <a:pt x="38" y="19"/>
                    </a:cubicBezTo>
                    <a:cubicBezTo>
                      <a:pt x="38" y="9"/>
                      <a:pt x="30"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0" name="Freeform 726"/>
              <p:cNvSpPr>
                <a:spLocks/>
              </p:cNvSpPr>
              <p:nvPr userDrawn="1"/>
            </p:nvSpPr>
            <p:spPr bwMode="auto">
              <a:xfrm>
                <a:off x="6168" y="1912"/>
                <a:ext cx="88" cy="89"/>
              </a:xfrm>
              <a:custGeom>
                <a:avLst/>
                <a:gdLst>
                  <a:gd name="T0" fmla="*/ 88 w 44"/>
                  <a:gd name="T1" fmla="*/ 0 h 44"/>
                  <a:gd name="T2" fmla="*/ 0 w 44"/>
                  <a:gd name="T3" fmla="*/ 91 h 44"/>
                  <a:gd name="T4" fmla="*/ 88 w 44"/>
                  <a:gd name="T5" fmla="*/ 180 h 44"/>
                  <a:gd name="T6" fmla="*/ 88 w 44"/>
                  <a:gd name="T7" fmla="*/ 180 h 44"/>
                  <a:gd name="T8" fmla="*/ 176 w 44"/>
                  <a:gd name="T9" fmla="*/ 91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5"/>
                      <a:pt x="10" y="44"/>
                      <a:pt x="22" y="44"/>
                    </a:cubicBezTo>
                    <a:cubicBezTo>
                      <a:pt x="22" y="44"/>
                      <a:pt x="22" y="44"/>
                      <a:pt x="22" y="44"/>
                    </a:cubicBezTo>
                    <a:cubicBezTo>
                      <a:pt x="34" y="44"/>
                      <a:pt x="44" y="35"/>
                      <a:pt x="44" y="22"/>
                    </a:cubicBezTo>
                    <a:cubicBezTo>
                      <a:pt x="44" y="10"/>
                      <a:pt x="35"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1" name="Freeform 727"/>
              <p:cNvSpPr>
                <a:spLocks/>
              </p:cNvSpPr>
              <p:nvPr userDrawn="1"/>
            </p:nvSpPr>
            <p:spPr bwMode="auto">
              <a:xfrm>
                <a:off x="6258" y="1993"/>
                <a:ext cx="102" cy="102"/>
              </a:xfrm>
              <a:custGeom>
                <a:avLst/>
                <a:gdLst>
                  <a:gd name="T0" fmla="*/ 100 w 51"/>
                  <a:gd name="T1" fmla="*/ 0 h 51"/>
                  <a:gd name="T2" fmla="*/ 0 w 51"/>
                  <a:gd name="T3" fmla="*/ 100 h 51"/>
                  <a:gd name="T4" fmla="*/ 100 w 51"/>
                  <a:gd name="T5" fmla="*/ 204 h 51"/>
                  <a:gd name="T6" fmla="*/ 100 w 51"/>
                  <a:gd name="T7" fmla="*/ 204 h 51"/>
                  <a:gd name="T8" fmla="*/ 204 w 51"/>
                  <a:gd name="T9" fmla="*/ 104 h 51"/>
                  <a:gd name="T10" fmla="*/ 100 w 51"/>
                  <a:gd name="T11" fmla="*/ 0 h 51"/>
                  <a:gd name="T12" fmla="*/ 10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5" y="0"/>
                    </a:moveTo>
                    <a:cubicBezTo>
                      <a:pt x="11" y="0"/>
                      <a:pt x="0" y="12"/>
                      <a:pt x="0" y="25"/>
                    </a:cubicBezTo>
                    <a:cubicBezTo>
                      <a:pt x="0" y="39"/>
                      <a:pt x="11" y="51"/>
                      <a:pt x="25" y="51"/>
                    </a:cubicBezTo>
                    <a:cubicBezTo>
                      <a:pt x="25" y="51"/>
                      <a:pt x="25" y="51"/>
                      <a:pt x="25" y="51"/>
                    </a:cubicBezTo>
                    <a:cubicBezTo>
                      <a:pt x="39" y="51"/>
                      <a:pt x="51" y="40"/>
                      <a:pt x="51" y="26"/>
                    </a:cubicBezTo>
                    <a:cubicBezTo>
                      <a:pt x="51"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2" name="Freeform 728"/>
              <p:cNvSpPr>
                <a:spLocks/>
              </p:cNvSpPr>
              <p:nvPr userDrawn="1"/>
            </p:nvSpPr>
            <p:spPr bwMode="auto">
              <a:xfrm>
                <a:off x="6338" y="2085"/>
                <a:ext cx="114" cy="112"/>
              </a:xfrm>
              <a:custGeom>
                <a:avLst/>
                <a:gdLst>
                  <a:gd name="T0" fmla="*/ 112 w 57"/>
                  <a:gd name="T1" fmla="*/ 0 h 56"/>
                  <a:gd name="T2" fmla="*/ 0 w 57"/>
                  <a:gd name="T3" fmla="*/ 112 h 56"/>
                  <a:gd name="T4" fmla="*/ 112 w 57"/>
                  <a:gd name="T5" fmla="*/ 224 h 56"/>
                  <a:gd name="T6" fmla="*/ 112 w 57"/>
                  <a:gd name="T7" fmla="*/ 224 h 56"/>
                  <a:gd name="T8" fmla="*/ 228 w 57"/>
                  <a:gd name="T9" fmla="*/ 112 h 56"/>
                  <a:gd name="T10" fmla="*/ 112 w 57"/>
                  <a:gd name="T11" fmla="*/ 0 h 56"/>
                  <a:gd name="T12" fmla="*/ 112 w 57"/>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6">
                    <a:moveTo>
                      <a:pt x="28" y="0"/>
                    </a:moveTo>
                    <a:cubicBezTo>
                      <a:pt x="13" y="0"/>
                      <a:pt x="0" y="12"/>
                      <a:pt x="0" y="28"/>
                    </a:cubicBezTo>
                    <a:cubicBezTo>
                      <a:pt x="0" y="44"/>
                      <a:pt x="13" y="56"/>
                      <a:pt x="28" y="56"/>
                    </a:cubicBezTo>
                    <a:cubicBezTo>
                      <a:pt x="28" y="56"/>
                      <a:pt x="28" y="56"/>
                      <a:pt x="28" y="56"/>
                    </a:cubicBezTo>
                    <a:cubicBezTo>
                      <a:pt x="44" y="56"/>
                      <a:pt x="57" y="44"/>
                      <a:pt x="57" y="28"/>
                    </a:cubicBezTo>
                    <a:cubicBezTo>
                      <a:pt x="57"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3" name="Freeform 729"/>
              <p:cNvSpPr>
                <a:spLocks/>
              </p:cNvSpPr>
              <p:nvPr userDrawn="1"/>
            </p:nvSpPr>
            <p:spPr bwMode="auto">
              <a:xfrm>
                <a:off x="6428" y="2163"/>
                <a:ext cx="126" cy="128"/>
              </a:xfrm>
              <a:custGeom>
                <a:avLst/>
                <a:gdLst>
                  <a:gd name="T0" fmla="*/ 128 w 63"/>
                  <a:gd name="T1" fmla="*/ 0 h 64"/>
                  <a:gd name="T2" fmla="*/ 0 w 63"/>
                  <a:gd name="T3" fmla="*/ 128 h 64"/>
                  <a:gd name="T4" fmla="*/ 124 w 63"/>
                  <a:gd name="T5" fmla="*/ 256 h 64"/>
                  <a:gd name="T6" fmla="*/ 128 w 63"/>
                  <a:gd name="T7" fmla="*/ 256 h 64"/>
                  <a:gd name="T8" fmla="*/ 172 w 63"/>
                  <a:gd name="T9" fmla="*/ 248 h 64"/>
                  <a:gd name="T10" fmla="*/ 244 w 63"/>
                  <a:gd name="T11" fmla="*/ 176 h 64"/>
                  <a:gd name="T12" fmla="*/ 252 w 63"/>
                  <a:gd name="T13" fmla="*/ 128 h 64"/>
                  <a:gd name="T14" fmla="*/ 236 w 63"/>
                  <a:gd name="T15" fmla="*/ 68 h 64"/>
                  <a:gd name="T16" fmla="*/ 188 w 63"/>
                  <a:gd name="T17" fmla="*/ 20 h 64"/>
                  <a:gd name="T18" fmla="*/ 128 w 63"/>
                  <a:gd name="T19" fmla="*/ 0 h 64"/>
                  <a:gd name="T20" fmla="*/ 128 w 63"/>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64">
                    <a:moveTo>
                      <a:pt x="32" y="0"/>
                    </a:moveTo>
                    <a:cubicBezTo>
                      <a:pt x="14" y="0"/>
                      <a:pt x="0" y="15"/>
                      <a:pt x="0" y="32"/>
                    </a:cubicBezTo>
                    <a:cubicBezTo>
                      <a:pt x="0" y="49"/>
                      <a:pt x="14" y="64"/>
                      <a:pt x="31" y="64"/>
                    </a:cubicBezTo>
                    <a:cubicBezTo>
                      <a:pt x="31" y="64"/>
                      <a:pt x="31" y="64"/>
                      <a:pt x="32" y="64"/>
                    </a:cubicBezTo>
                    <a:cubicBezTo>
                      <a:pt x="35" y="64"/>
                      <a:pt x="39" y="63"/>
                      <a:pt x="43" y="62"/>
                    </a:cubicBezTo>
                    <a:cubicBezTo>
                      <a:pt x="46" y="54"/>
                      <a:pt x="53" y="47"/>
                      <a:pt x="61" y="44"/>
                    </a:cubicBezTo>
                    <a:cubicBezTo>
                      <a:pt x="62" y="40"/>
                      <a:pt x="63" y="36"/>
                      <a:pt x="63" y="32"/>
                    </a:cubicBezTo>
                    <a:cubicBezTo>
                      <a:pt x="63" y="27"/>
                      <a:pt x="62" y="21"/>
                      <a:pt x="59" y="17"/>
                    </a:cubicBezTo>
                    <a:cubicBezTo>
                      <a:pt x="56" y="12"/>
                      <a:pt x="52" y="8"/>
                      <a:pt x="47" y="5"/>
                    </a:cubicBezTo>
                    <a:cubicBezTo>
                      <a:pt x="42" y="2"/>
                      <a:pt x="37"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4" name="Freeform 730"/>
              <p:cNvSpPr>
                <a:spLocks/>
              </p:cNvSpPr>
              <p:nvPr userDrawn="1"/>
            </p:nvSpPr>
            <p:spPr bwMode="auto">
              <a:xfrm>
                <a:off x="6508" y="2245"/>
                <a:ext cx="138" cy="138"/>
              </a:xfrm>
              <a:custGeom>
                <a:avLst/>
                <a:gdLst>
                  <a:gd name="T0" fmla="*/ 136 w 69"/>
                  <a:gd name="T1" fmla="*/ 0 h 69"/>
                  <a:gd name="T2" fmla="*/ 84 w 69"/>
                  <a:gd name="T3" fmla="*/ 12 h 69"/>
                  <a:gd name="T4" fmla="*/ 12 w 69"/>
                  <a:gd name="T5" fmla="*/ 84 h 69"/>
                  <a:gd name="T6" fmla="*/ 0 w 69"/>
                  <a:gd name="T7" fmla="*/ 136 h 69"/>
                  <a:gd name="T8" fmla="*/ 16 w 69"/>
                  <a:gd name="T9" fmla="*/ 200 h 69"/>
                  <a:gd name="T10" fmla="*/ 88 w 69"/>
                  <a:gd name="T11" fmla="*/ 264 h 69"/>
                  <a:gd name="T12" fmla="*/ 136 w 69"/>
                  <a:gd name="T13" fmla="*/ 276 h 69"/>
                  <a:gd name="T14" fmla="*/ 136 w 69"/>
                  <a:gd name="T15" fmla="*/ 276 h 69"/>
                  <a:gd name="T16" fmla="*/ 196 w 69"/>
                  <a:gd name="T17" fmla="*/ 260 h 69"/>
                  <a:gd name="T18" fmla="*/ 264 w 69"/>
                  <a:gd name="T19" fmla="*/ 196 h 69"/>
                  <a:gd name="T20" fmla="*/ 276 w 69"/>
                  <a:gd name="T21" fmla="*/ 136 h 69"/>
                  <a:gd name="T22" fmla="*/ 268 w 69"/>
                  <a:gd name="T23" fmla="*/ 88 h 69"/>
                  <a:gd name="T24" fmla="*/ 200 w 69"/>
                  <a:gd name="T25" fmla="*/ 16 h 69"/>
                  <a:gd name="T26" fmla="*/ 136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30" y="0"/>
                      <a:pt x="25" y="1"/>
                      <a:pt x="21" y="3"/>
                    </a:cubicBezTo>
                    <a:cubicBezTo>
                      <a:pt x="13" y="6"/>
                      <a:pt x="6" y="13"/>
                      <a:pt x="3" y="21"/>
                    </a:cubicBezTo>
                    <a:cubicBezTo>
                      <a:pt x="1" y="25"/>
                      <a:pt x="0" y="29"/>
                      <a:pt x="0" y="34"/>
                    </a:cubicBezTo>
                    <a:cubicBezTo>
                      <a:pt x="0" y="40"/>
                      <a:pt x="1" y="45"/>
                      <a:pt x="4" y="50"/>
                    </a:cubicBezTo>
                    <a:cubicBezTo>
                      <a:pt x="12" y="53"/>
                      <a:pt x="18" y="59"/>
                      <a:pt x="22" y="66"/>
                    </a:cubicBezTo>
                    <a:cubicBezTo>
                      <a:pt x="26" y="68"/>
                      <a:pt x="30" y="69"/>
                      <a:pt x="34" y="69"/>
                    </a:cubicBezTo>
                    <a:cubicBezTo>
                      <a:pt x="34" y="69"/>
                      <a:pt x="34" y="69"/>
                      <a:pt x="34" y="69"/>
                    </a:cubicBezTo>
                    <a:cubicBezTo>
                      <a:pt x="39" y="69"/>
                      <a:pt x="44" y="67"/>
                      <a:pt x="49" y="65"/>
                    </a:cubicBezTo>
                    <a:cubicBezTo>
                      <a:pt x="52" y="58"/>
                      <a:pt x="58" y="52"/>
                      <a:pt x="66" y="49"/>
                    </a:cubicBezTo>
                    <a:cubicBezTo>
                      <a:pt x="68" y="44"/>
                      <a:pt x="69" y="39"/>
                      <a:pt x="69" y="34"/>
                    </a:cubicBezTo>
                    <a:cubicBezTo>
                      <a:pt x="69" y="30"/>
                      <a:pt x="68" y="26"/>
                      <a:pt x="67" y="22"/>
                    </a:cubicBezTo>
                    <a:cubicBezTo>
                      <a:pt x="64" y="14"/>
                      <a:pt x="58" y="8"/>
                      <a:pt x="50" y="4"/>
                    </a:cubicBezTo>
                    <a:cubicBezTo>
                      <a:pt x="45" y="1"/>
                      <a:pt x="40"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5" name="Freeform 731"/>
              <p:cNvSpPr>
                <a:spLocks/>
              </p:cNvSpPr>
              <p:nvPr userDrawn="1"/>
            </p:nvSpPr>
            <p:spPr bwMode="auto">
              <a:xfrm>
                <a:off x="6596" y="2335"/>
                <a:ext cx="154" cy="152"/>
              </a:xfrm>
              <a:custGeom>
                <a:avLst/>
                <a:gdLst>
                  <a:gd name="T0" fmla="*/ 156 w 77"/>
                  <a:gd name="T1" fmla="*/ 0 h 76"/>
                  <a:gd name="T2" fmla="*/ 88 w 77"/>
                  <a:gd name="T3" fmla="*/ 16 h 76"/>
                  <a:gd name="T4" fmla="*/ 20 w 77"/>
                  <a:gd name="T5" fmla="*/ 80 h 76"/>
                  <a:gd name="T6" fmla="*/ 0 w 77"/>
                  <a:gd name="T7" fmla="*/ 152 h 76"/>
                  <a:gd name="T8" fmla="*/ 4 w 77"/>
                  <a:gd name="T9" fmla="*/ 176 h 76"/>
                  <a:gd name="T10" fmla="*/ 112 w 77"/>
                  <a:gd name="T11" fmla="*/ 296 h 76"/>
                  <a:gd name="T12" fmla="*/ 156 w 77"/>
                  <a:gd name="T13" fmla="*/ 304 h 76"/>
                  <a:gd name="T14" fmla="*/ 156 w 77"/>
                  <a:gd name="T15" fmla="*/ 304 h 76"/>
                  <a:gd name="T16" fmla="*/ 160 w 77"/>
                  <a:gd name="T17" fmla="*/ 304 h 76"/>
                  <a:gd name="T18" fmla="*/ 308 w 77"/>
                  <a:gd name="T19" fmla="*/ 160 h 76"/>
                  <a:gd name="T20" fmla="*/ 308 w 77"/>
                  <a:gd name="T21" fmla="*/ 152 h 76"/>
                  <a:gd name="T22" fmla="*/ 300 w 77"/>
                  <a:gd name="T23" fmla="*/ 108 h 76"/>
                  <a:gd name="T24" fmla="*/ 180 w 77"/>
                  <a:gd name="T25" fmla="*/ 0 h 76"/>
                  <a:gd name="T26" fmla="*/ 156 w 77"/>
                  <a:gd name="T27" fmla="*/ 0 h 76"/>
                  <a:gd name="T28" fmla="*/ 156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9" y="0"/>
                    </a:moveTo>
                    <a:cubicBezTo>
                      <a:pt x="33" y="0"/>
                      <a:pt x="27" y="1"/>
                      <a:pt x="22" y="4"/>
                    </a:cubicBezTo>
                    <a:cubicBezTo>
                      <a:pt x="14" y="7"/>
                      <a:pt x="8" y="13"/>
                      <a:pt x="5" y="20"/>
                    </a:cubicBezTo>
                    <a:cubicBezTo>
                      <a:pt x="2" y="26"/>
                      <a:pt x="0" y="31"/>
                      <a:pt x="0" y="38"/>
                    </a:cubicBezTo>
                    <a:cubicBezTo>
                      <a:pt x="0" y="40"/>
                      <a:pt x="1" y="42"/>
                      <a:pt x="1" y="44"/>
                    </a:cubicBezTo>
                    <a:cubicBezTo>
                      <a:pt x="15" y="48"/>
                      <a:pt x="25" y="60"/>
                      <a:pt x="28" y="74"/>
                    </a:cubicBezTo>
                    <a:cubicBezTo>
                      <a:pt x="31" y="75"/>
                      <a:pt x="35" y="76"/>
                      <a:pt x="39" y="76"/>
                    </a:cubicBezTo>
                    <a:cubicBezTo>
                      <a:pt x="39" y="76"/>
                      <a:pt x="39" y="76"/>
                      <a:pt x="39" y="76"/>
                    </a:cubicBezTo>
                    <a:cubicBezTo>
                      <a:pt x="39" y="76"/>
                      <a:pt x="40" y="76"/>
                      <a:pt x="40" y="76"/>
                    </a:cubicBezTo>
                    <a:cubicBezTo>
                      <a:pt x="43" y="57"/>
                      <a:pt x="58" y="42"/>
                      <a:pt x="77" y="40"/>
                    </a:cubicBezTo>
                    <a:cubicBezTo>
                      <a:pt x="77" y="39"/>
                      <a:pt x="77" y="38"/>
                      <a:pt x="77" y="38"/>
                    </a:cubicBezTo>
                    <a:cubicBezTo>
                      <a:pt x="77" y="34"/>
                      <a:pt x="76" y="30"/>
                      <a:pt x="75" y="27"/>
                    </a:cubicBezTo>
                    <a:cubicBezTo>
                      <a:pt x="71" y="13"/>
                      <a:pt x="60" y="3"/>
                      <a:pt x="45" y="0"/>
                    </a:cubicBezTo>
                    <a:cubicBezTo>
                      <a:pt x="43" y="0"/>
                      <a:pt x="41" y="0"/>
                      <a:pt x="39" y="0"/>
                    </a:cubicBezTo>
                    <a:cubicBezTo>
                      <a:pt x="39" y="0"/>
                      <a:pt x="39" y="0"/>
                      <a:pt x="3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6" name="Freeform 732"/>
              <p:cNvSpPr>
                <a:spLocks/>
              </p:cNvSpPr>
              <p:nvPr userDrawn="1"/>
            </p:nvSpPr>
            <p:spPr bwMode="auto">
              <a:xfrm>
                <a:off x="6676" y="2413"/>
                <a:ext cx="166" cy="166"/>
              </a:xfrm>
              <a:custGeom>
                <a:avLst/>
                <a:gdLst>
                  <a:gd name="T0" fmla="*/ 168 w 83"/>
                  <a:gd name="T1" fmla="*/ 0 h 83"/>
                  <a:gd name="T2" fmla="*/ 148 w 83"/>
                  <a:gd name="T3" fmla="*/ 4 h 83"/>
                  <a:gd name="T4" fmla="*/ 0 w 83"/>
                  <a:gd name="T5" fmla="*/ 148 h 83"/>
                  <a:gd name="T6" fmla="*/ 0 w 83"/>
                  <a:gd name="T7" fmla="*/ 168 h 83"/>
                  <a:gd name="T8" fmla="*/ 4 w 83"/>
                  <a:gd name="T9" fmla="*/ 196 h 83"/>
                  <a:gd name="T10" fmla="*/ 156 w 83"/>
                  <a:gd name="T11" fmla="*/ 332 h 83"/>
                  <a:gd name="T12" fmla="*/ 164 w 83"/>
                  <a:gd name="T13" fmla="*/ 332 h 83"/>
                  <a:gd name="T14" fmla="*/ 168 w 83"/>
                  <a:gd name="T15" fmla="*/ 332 h 83"/>
                  <a:gd name="T16" fmla="*/ 184 w 83"/>
                  <a:gd name="T17" fmla="*/ 332 h 83"/>
                  <a:gd name="T18" fmla="*/ 332 w 83"/>
                  <a:gd name="T19" fmla="*/ 184 h 83"/>
                  <a:gd name="T20" fmla="*/ 332 w 83"/>
                  <a:gd name="T21" fmla="*/ 168 h 83"/>
                  <a:gd name="T22" fmla="*/ 332 w 83"/>
                  <a:gd name="T23" fmla="*/ 160 h 83"/>
                  <a:gd name="T24" fmla="*/ 196 w 83"/>
                  <a:gd name="T25" fmla="*/ 4 h 83"/>
                  <a:gd name="T26" fmla="*/ 168 w 83"/>
                  <a:gd name="T27" fmla="*/ 0 h 83"/>
                  <a:gd name="T28" fmla="*/ 168 w 83"/>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83">
                    <a:moveTo>
                      <a:pt x="42" y="0"/>
                    </a:moveTo>
                    <a:cubicBezTo>
                      <a:pt x="40" y="0"/>
                      <a:pt x="38" y="1"/>
                      <a:pt x="37" y="1"/>
                    </a:cubicBezTo>
                    <a:cubicBezTo>
                      <a:pt x="18" y="3"/>
                      <a:pt x="3" y="18"/>
                      <a:pt x="0" y="37"/>
                    </a:cubicBezTo>
                    <a:cubicBezTo>
                      <a:pt x="0" y="38"/>
                      <a:pt x="0" y="40"/>
                      <a:pt x="0" y="42"/>
                    </a:cubicBezTo>
                    <a:cubicBezTo>
                      <a:pt x="0" y="44"/>
                      <a:pt x="0" y="46"/>
                      <a:pt x="1" y="49"/>
                    </a:cubicBezTo>
                    <a:cubicBezTo>
                      <a:pt x="20" y="50"/>
                      <a:pt x="36" y="65"/>
                      <a:pt x="39" y="83"/>
                    </a:cubicBezTo>
                    <a:cubicBezTo>
                      <a:pt x="40" y="83"/>
                      <a:pt x="41" y="83"/>
                      <a:pt x="41" y="83"/>
                    </a:cubicBezTo>
                    <a:cubicBezTo>
                      <a:pt x="41" y="83"/>
                      <a:pt x="41" y="83"/>
                      <a:pt x="42" y="83"/>
                    </a:cubicBezTo>
                    <a:cubicBezTo>
                      <a:pt x="43" y="83"/>
                      <a:pt x="44" y="83"/>
                      <a:pt x="46" y="83"/>
                    </a:cubicBezTo>
                    <a:cubicBezTo>
                      <a:pt x="49" y="64"/>
                      <a:pt x="64" y="49"/>
                      <a:pt x="83" y="46"/>
                    </a:cubicBezTo>
                    <a:cubicBezTo>
                      <a:pt x="83" y="45"/>
                      <a:pt x="83" y="43"/>
                      <a:pt x="83" y="42"/>
                    </a:cubicBezTo>
                    <a:cubicBezTo>
                      <a:pt x="83" y="41"/>
                      <a:pt x="83" y="40"/>
                      <a:pt x="83" y="40"/>
                    </a:cubicBezTo>
                    <a:cubicBezTo>
                      <a:pt x="82" y="20"/>
                      <a:pt x="67" y="4"/>
                      <a:pt x="49" y="1"/>
                    </a:cubicBezTo>
                    <a:cubicBezTo>
                      <a:pt x="46" y="1"/>
                      <a:pt x="44" y="0"/>
                      <a:pt x="42" y="0"/>
                    </a:cubicBezTo>
                    <a:cubicBezTo>
                      <a:pt x="42" y="0"/>
                      <a:pt x="42" y="0"/>
                      <a:pt x="4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7" name="Freeform 733"/>
              <p:cNvSpPr>
                <a:spLocks/>
              </p:cNvSpPr>
              <p:nvPr userDrawn="1"/>
            </p:nvSpPr>
            <p:spPr bwMode="auto">
              <a:xfrm>
                <a:off x="6766" y="2505"/>
                <a:ext cx="178" cy="179"/>
              </a:xfrm>
              <a:custGeom>
                <a:avLst/>
                <a:gdLst>
                  <a:gd name="T0" fmla="*/ 180 w 89"/>
                  <a:gd name="T1" fmla="*/ 0 h 89"/>
                  <a:gd name="T2" fmla="*/ 176 w 89"/>
                  <a:gd name="T3" fmla="*/ 0 h 89"/>
                  <a:gd name="T4" fmla="*/ 152 w 89"/>
                  <a:gd name="T5" fmla="*/ 0 h 89"/>
                  <a:gd name="T6" fmla="*/ 4 w 89"/>
                  <a:gd name="T7" fmla="*/ 149 h 89"/>
                  <a:gd name="T8" fmla="*/ 0 w 89"/>
                  <a:gd name="T9" fmla="*/ 173 h 89"/>
                  <a:gd name="T10" fmla="*/ 160 w 89"/>
                  <a:gd name="T11" fmla="*/ 352 h 89"/>
                  <a:gd name="T12" fmla="*/ 160 w 89"/>
                  <a:gd name="T13" fmla="*/ 360 h 89"/>
                  <a:gd name="T14" fmla="*/ 160 w 89"/>
                  <a:gd name="T15" fmla="*/ 360 h 89"/>
                  <a:gd name="T16" fmla="*/ 160 w 89"/>
                  <a:gd name="T17" fmla="*/ 352 h 89"/>
                  <a:gd name="T18" fmla="*/ 352 w 89"/>
                  <a:gd name="T19" fmla="*/ 161 h 89"/>
                  <a:gd name="T20" fmla="*/ 352 w 89"/>
                  <a:gd name="T21" fmla="*/ 161 h 89"/>
                  <a:gd name="T22" fmla="*/ 356 w 89"/>
                  <a:gd name="T23" fmla="*/ 161 h 89"/>
                  <a:gd name="T24" fmla="*/ 356 w 89"/>
                  <a:gd name="T25" fmla="*/ 157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4" y="0"/>
                    </a:cubicBezTo>
                    <a:cubicBezTo>
                      <a:pt x="42" y="0"/>
                      <a:pt x="40" y="0"/>
                      <a:pt x="38" y="0"/>
                    </a:cubicBezTo>
                    <a:cubicBezTo>
                      <a:pt x="19" y="3"/>
                      <a:pt x="4" y="18"/>
                      <a:pt x="1" y="37"/>
                    </a:cubicBezTo>
                    <a:cubicBezTo>
                      <a:pt x="0" y="39"/>
                      <a:pt x="0" y="41"/>
                      <a:pt x="0" y="43"/>
                    </a:cubicBezTo>
                    <a:cubicBezTo>
                      <a:pt x="23" y="45"/>
                      <a:pt x="40" y="64"/>
                      <a:pt x="40" y="87"/>
                    </a:cubicBezTo>
                    <a:cubicBezTo>
                      <a:pt x="40" y="88"/>
                      <a:pt x="40" y="88"/>
                      <a:pt x="40" y="89"/>
                    </a:cubicBezTo>
                    <a:cubicBezTo>
                      <a:pt x="40" y="89"/>
                      <a:pt x="40" y="89"/>
                      <a:pt x="40" y="89"/>
                    </a:cubicBezTo>
                    <a:cubicBezTo>
                      <a:pt x="40" y="88"/>
                      <a:pt x="40" y="88"/>
                      <a:pt x="40" y="87"/>
                    </a:cubicBezTo>
                    <a:cubicBezTo>
                      <a:pt x="40" y="62"/>
                      <a:pt x="62" y="40"/>
                      <a:pt x="88" y="40"/>
                    </a:cubicBezTo>
                    <a:cubicBezTo>
                      <a:pt x="88" y="40"/>
                      <a:pt x="88" y="40"/>
                      <a:pt x="88" y="40"/>
                    </a:cubicBezTo>
                    <a:cubicBezTo>
                      <a:pt x="88" y="40"/>
                      <a:pt x="89" y="40"/>
                      <a:pt x="89" y="40"/>
                    </a:cubicBezTo>
                    <a:cubicBezTo>
                      <a:pt x="89" y="40"/>
                      <a:pt x="89" y="40"/>
                      <a:pt x="89" y="39"/>
                    </a:cubicBezTo>
                    <a:cubicBezTo>
                      <a:pt x="87" y="17"/>
                      <a:pt x="68" y="0"/>
                      <a:pt x="45" y="0"/>
                    </a:cubicBezTo>
                    <a:cubicBezTo>
                      <a:pt x="45" y="0"/>
                      <a:pt x="45" y="0"/>
                      <a:pt x="4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8" name="Freeform 734"/>
              <p:cNvSpPr>
                <a:spLocks/>
              </p:cNvSpPr>
              <p:nvPr userDrawn="1"/>
            </p:nvSpPr>
            <p:spPr bwMode="auto">
              <a:xfrm>
                <a:off x="6846" y="2586"/>
                <a:ext cx="190" cy="156"/>
              </a:xfrm>
              <a:custGeom>
                <a:avLst/>
                <a:gdLst>
                  <a:gd name="T0" fmla="*/ 192 w 95"/>
                  <a:gd name="T1" fmla="*/ 0 h 78"/>
                  <a:gd name="T2" fmla="*/ 0 w 95"/>
                  <a:gd name="T3" fmla="*/ 188 h 78"/>
                  <a:gd name="T4" fmla="*/ 0 w 95"/>
                  <a:gd name="T5" fmla="*/ 196 h 78"/>
                  <a:gd name="T6" fmla="*/ 20 w 95"/>
                  <a:gd name="T7" fmla="*/ 192 h 78"/>
                  <a:gd name="T8" fmla="*/ 20 w 95"/>
                  <a:gd name="T9" fmla="*/ 192 h 78"/>
                  <a:gd name="T10" fmla="*/ 192 w 95"/>
                  <a:gd name="T11" fmla="*/ 312 h 78"/>
                  <a:gd name="T12" fmla="*/ 380 w 95"/>
                  <a:gd name="T13" fmla="*/ 180 h 78"/>
                  <a:gd name="T14" fmla="*/ 368 w 95"/>
                  <a:gd name="T15" fmla="*/ 120 h 78"/>
                  <a:gd name="T16" fmla="*/ 196 w 95"/>
                  <a:gd name="T17" fmla="*/ 0 h 78"/>
                  <a:gd name="T18" fmla="*/ 192 w 95"/>
                  <a:gd name="T19" fmla="*/ 0 h 78"/>
                  <a:gd name="T20" fmla="*/ 192 w 9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78">
                    <a:moveTo>
                      <a:pt x="48" y="0"/>
                    </a:moveTo>
                    <a:cubicBezTo>
                      <a:pt x="22" y="0"/>
                      <a:pt x="0" y="22"/>
                      <a:pt x="0" y="47"/>
                    </a:cubicBezTo>
                    <a:cubicBezTo>
                      <a:pt x="0" y="48"/>
                      <a:pt x="0" y="48"/>
                      <a:pt x="0" y="49"/>
                    </a:cubicBezTo>
                    <a:cubicBezTo>
                      <a:pt x="2" y="48"/>
                      <a:pt x="3" y="48"/>
                      <a:pt x="5" y="48"/>
                    </a:cubicBezTo>
                    <a:cubicBezTo>
                      <a:pt x="5" y="48"/>
                      <a:pt x="5" y="48"/>
                      <a:pt x="5" y="48"/>
                    </a:cubicBezTo>
                    <a:cubicBezTo>
                      <a:pt x="24" y="48"/>
                      <a:pt x="41" y="61"/>
                      <a:pt x="48" y="78"/>
                    </a:cubicBezTo>
                    <a:cubicBezTo>
                      <a:pt x="55" y="59"/>
                      <a:pt x="74" y="46"/>
                      <a:pt x="95" y="45"/>
                    </a:cubicBezTo>
                    <a:cubicBezTo>
                      <a:pt x="95" y="40"/>
                      <a:pt x="93" y="35"/>
                      <a:pt x="92" y="30"/>
                    </a:cubicBezTo>
                    <a:cubicBezTo>
                      <a:pt x="85" y="13"/>
                      <a:pt x="68" y="1"/>
                      <a:pt x="49" y="0"/>
                    </a:cubicBezTo>
                    <a:cubicBezTo>
                      <a:pt x="49" y="0"/>
                      <a:pt x="48"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79" name="Freeform 735"/>
              <p:cNvSpPr>
                <a:spLocks/>
              </p:cNvSpPr>
              <p:nvPr userDrawn="1"/>
            </p:nvSpPr>
            <p:spPr bwMode="auto">
              <a:xfrm>
                <a:off x="6942" y="2676"/>
                <a:ext cx="194" cy="138"/>
              </a:xfrm>
              <a:custGeom>
                <a:avLst/>
                <a:gdLst>
                  <a:gd name="T0" fmla="*/ 192 w 97"/>
                  <a:gd name="T1" fmla="*/ 0 h 69"/>
                  <a:gd name="T2" fmla="*/ 188 w 97"/>
                  <a:gd name="T3" fmla="*/ 0 h 69"/>
                  <a:gd name="T4" fmla="*/ 0 w 97"/>
                  <a:gd name="T5" fmla="*/ 132 h 69"/>
                  <a:gd name="T6" fmla="*/ 12 w 97"/>
                  <a:gd name="T7" fmla="*/ 172 h 69"/>
                  <a:gd name="T8" fmla="*/ 176 w 97"/>
                  <a:gd name="T9" fmla="*/ 276 h 69"/>
                  <a:gd name="T10" fmla="*/ 364 w 97"/>
                  <a:gd name="T11" fmla="*/ 164 h 69"/>
                  <a:gd name="T12" fmla="*/ 364 w 97"/>
                  <a:gd name="T13" fmla="*/ 164 h 69"/>
                  <a:gd name="T14" fmla="*/ 388 w 97"/>
                  <a:gd name="T15" fmla="*/ 164 h 69"/>
                  <a:gd name="T16" fmla="*/ 192 w 97"/>
                  <a:gd name="T17" fmla="*/ 0 h 69"/>
                  <a:gd name="T18" fmla="*/ 192 w 97"/>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69">
                    <a:moveTo>
                      <a:pt x="48" y="0"/>
                    </a:moveTo>
                    <a:cubicBezTo>
                      <a:pt x="48" y="0"/>
                      <a:pt x="47" y="0"/>
                      <a:pt x="47" y="0"/>
                    </a:cubicBezTo>
                    <a:cubicBezTo>
                      <a:pt x="26" y="1"/>
                      <a:pt x="7" y="14"/>
                      <a:pt x="0" y="33"/>
                    </a:cubicBezTo>
                    <a:cubicBezTo>
                      <a:pt x="2" y="37"/>
                      <a:pt x="3" y="40"/>
                      <a:pt x="3" y="43"/>
                    </a:cubicBezTo>
                    <a:cubicBezTo>
                      <a:pt x="21" y="45"/>
                      <a:pt x="36" y="55"/>
                      <a:pt x="44" y="69"/>
                    </a:cubicBezTo>
                    <a:cubicBezTo>
                      <a:pt x="52" y="52"/>
                      <a:pt x="70" y="41"/>
                      <a:pt x="91" y="41"/>
                    </a:cubicBezTo>
                    <a:cubicBezTo>
                      <a:pt x="91" y="41"/>
                      <a:pt x="91" y="41"/>
                      <a:pt x="91" y="41"/>
                    </a:cubicBezTo>
                    <a:cubicBezTo>
                      <a:pt x="93" y="41"/>
                      <a:pt x="95" y="41"/>
                      <a:pt x="97" y="41"/>
                    </a:cubicBezTo>
                    <a:cubicBezTo>
                      <a:pt x="93" y="18"/>
                      <a:pt x="73"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0" name="Freeform 736"/>
              <p:cNvSpPr>
                <a:spLocks/>
              </p:cNvSpPr>
              <p:nvPr userDrawn="1"/>
            </p:nvSpPr>
            <p:spPr bwMode="auto">
              <a:xfrm>
                <a:off x="7030" y="2758"/>
                <a:ext cx="120" cy="210"/>
              </a:xfrm>
              <a:custGeom>
                <a:avLst/>
                <a:gdLst>
                  <a:gd name="T0" fmla="*/ 188 w 60"/>
                  <a:gd name="T1" fmla="*/ 0 h 105"/>
                  <a:gd name="T2" fmla="*/ 0 w 60"/>
                  <a:gd name="T3" fmla="*/ 112 h 105"/>
                  <a:gd name="T4" fmla="*/ 24 w 60"/>
                  <a:gd name="T5" fmla="*/ 192 h 105"/>
                  <a:gd name="T6" fmla="*/ 220 w 60"/>
                  <a:gd name="T7" fmla="*/ 356 h 105"/>
                  <a:gd name="T8" fmla="*/ 240 w 60"/>
                  <a:gd name="T9" fmla="*/ 360 h 105"/>
                  <a:gd name="T10" fmla="*/ 240 w 60"/>
                  <a:gd name="T11" fmla="*/ 420 h 105"/>
                  <a:gd name="T12" fmla="*/ 240 w 60"/>
                  <a:gd name="T13" fmla="*/ 420 h 105"/>
                  <a:gd name="T14" fmla="*/ 240 w 60"/>
                  <a:gd name="T15" fmla="*/ 4 h 105"/>
                  <a:gd name="T16" fmla="*/ 240 w 60"/>
                  <a:gd name="T17" fmla="*/ 4 h 105"/>
                  <a:gd name="T18" fmla="*/ 212 w 60"/>
                  <a:gd name="T19" fmla="*/ 0 h 105"/>
                  <a:gd name="T20" fmla="*/ 188 w 60"/>
                  <a:gd name="T21" fmla="*/ 0 h 105"/>
                  <a:gd name="T22" fmla="*/ 188 w 60"/>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05">
                    <a:moveTo>
                      <a:pt x="47" y="0"/>
                    </a:moveTo>
                    <a:cubicBezTo>
                      <a:pt x="26" y="0"/>
                      <a:pt x="8" y="11"/>
                      <a:pt x="0" y="28"/>
                    </a:cubicBezTo>
                    <a:cubicBezTo>
                      <a:pt x="3" y="34"/>
                      <a:pt x="5" y="41"/>
                      <a:pt x="6" y="48"/>
                    </a:cubicBezTo>
                    <a:cubicBezTo>
                      <a:pt x="30" y="49"/>
                      <a:pt x="50" y="66"/>
                      <a:pt x="55" y="89"/>
                    </a:cubicBezTo>
                    <a:cubicBezTo>
                      <a:pt x="57" y="89"/>
                      <a:pt x="58" y="90"/>
                      <a:pt x="60" y="90"/>
                    </a:cubicBezTo>
                    <a:cubicBezTo>
                      <a:pt x="60" y="105"/>
                      <a:pt x="60" y="105"/>
                      <a:pt x="60" y="105"/>
                    </a:cubicBezTo>
                    <a:cubicBezTo>
                      <a:pt x="60" y="105"/>
                      <a:pt x="60" y="105"/>
                      <a:pt x="60" y="105"/>
                    </a:cubicBezTo>
                    <a:cubicBezTo>
                      <a:pt x="60" y="1"/>
                      <a:pt x="60" y="1"/>
                      <a:pt x="60" y="1"/>
                    </a:cubicBezTo>
                    <a:cubicBezTo>
                      <a:pt x="60" y="1"/>
                      <a:pt x="60" y="1"/>
                      <a:pt x="60" y="1"/>
                    </a:cubicBezTo>
                    <a:cubicBezTo>
                      <a:pt x="58" y="1"/>
                      <a:pt x="56" y="0"/>
                      <a:pt x="53" y="0"/>
                    </a:cubicBezTo>
                    <a:cubicBezTo>
                      <a:pt x="51" y="0"/>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1" name="Freeform 737"/>
              <p:cNvSpPr>
                <a:spLocks/>
              </p:cNvSpPr>
              <p:nvPr userDrawn="1"/>
            </p:nvSpPr>
            <p:spPr bwMode="auto">
              <a:xfrm>
                <a:off x="5394" y="1306"/>
                <a:ext cx="6" cy="8"/>
              </a:xfrm>
              <a:custGeom>
                <a:avLst/>
                <a:gdLst>
                  <a:gd name="T0" fmla="*/ 8 w 3"/>
                  <a:gd name="T1" fmla="*/ 0 h 4"/>
                  <a:gd name="T2" fmla="*/ 0 w 3"/>
                  <a:gd name="T3" fmla="*/ 8 h 4"/>
                  <a:gd name="T4" fmla="*/ 8 w 3"/>
                  <a:gd name="T5" fmla="*/ 16 h 4"/>
                  <a:gd name="T6" fmla="*/ 8 w 3"/>
                  <a:gd name="T7" fmla="*/ 16 h 4"/>
                  <a:gd name="T8" fmla="*/ 12 w 3"/>
                  <a:gd name="T9" fmla="*/ 8 h 4"/>
                  <a:gd name="T10" fmla="*/ 8 w 3"/>
                  <a:gd name="T11" fmla="*/ 0 h 4"/>
                  <a:gd name="T12" fmla="*/ 8 w 3"/>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2" y="0"/>
                    </a:moveTo>
                    <a:cubicBezTo>
                      <a:pt x="1" y="0"/>
                      <a:pt x="0" y="1"/>
                      <a:pt x="0" y="2"/>
                    </a:cubicBezTo>
                    <a:cubicBezTo>
                      <a:pt x="0" y="3"/>
                      <a:pt x="1" y="4"/>
                      <a:pt x="2" y="4"/>
                    </a:cubicBezTo>
                    <a:cubicBezTo>
                      <a:pt x="2" y="4"/>
                      <a:pt x="2" y="4"/>
                      <a:pt x="2" y="4"/>
                    </a:cubicBezTo>
                    <a:cubicBezTo>
                      <a:pt x="3" y="4"/>
                      <a:pt x="3" y="3"/>
                      <a:pt x="3" y="2"/>
                    </a:cubicBezTo>
                    <a:cubicBezTo>
                      <a:pt x="3"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2" name="Freeform 738"/>
              <p:cNvSpPr>
                <a:spLocks/>
              </p:cNvSpPr>
              <p:nvPr userDrawn="1"/>
            </p:nvSpPr>
            <p:spPr bwMode="auto">
              <a:xfrm>
                <a:off x="5476" y="1400"/>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3" name="Freeform 739"/>
              <p:cNvSpPr>
                <a:spLocks/>
              </p:cNvSpPr>
              <p:nvPr userDrawn="1"/>
            </p:nvSpPr>
            <p:spPr bwMode="auto">
              <a:xfrm>
                <a:off x="5568" y="1482"/>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2"/>
                      <a:pt x="0" y="6"/>
                    </a:cubicBezTo>
                    <a:cubicBezTo>
                      <a:pt x="0" y="9"/>
                      <a:pt x="2" y="11"/>
                      <a:pt x="6" y="11"/>
                    </a:cubicBezTo>
                    <a:cubicBezTo>
                      <a:pt x="6" y="11"/>
                      <a:pt x="6" y="11"/>
                      <a:pt x="6" y="11"/>
                    </a:cubicBezTo>
                    <a:cubicBezTo>
                      <a:pt x="9" y="11"/>
                      <a:pt x="11" y="9"/>
                      <a:pt x="11" y="6"/>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4" name="Freeform 740"/>
              <p:cNvSpPr>
                <a:spLocks/>
              </p:cNvSpPr>
              <p:nvPr userDrawn="1"/>
            </p:nvSpPr>
            <p:spPr bwMode="auto">
              <a:xfrm>
                <a:off x="5648" y="1574"/>
                <a:ext cx="34" cy="32"/>
              </a:xfrm>
              <a:custGeom>
                <a:avLst/>
                <a:gdLst>
                  <a:gd name="T0" fmla="*/ 36 w 17"/>
                  <a:gd name="T1" fmla="*/ 0 h 16"/>
                  <a:gd name="T2" fmla="*/ 4 w 17"/>
                  <a:gd name="T3" fmla="*/ 32 h 16"/>
                  <a:gd name="T4" fmla="*/ 36 w 17"/>
                  <a:gd name="T5" fmla="*/ 64 h 16"/>
                  <a:gd name="T6" fmla="*/ 36 w 17"/>
                  <a:gd name="T7" fmla="*/ 64 h 16"/>
                  <a:gd name="T8" fmla="*/ 68 w 17"/>
                  <a:gd name="T9" fmla="*/ 32 h 16"/>
                  <a:gd name="T10" fmla="*/ 36 w 17"/>
                  <a:gd name="T11" fmla="*/ 0 h 16"/>
                  <a:gd name="T12" fmla="*/ 36 w 1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9" y="0"/>
                    </a:moveTo>
                    <a:cubicBezTo>
                      <a:pt x="4" y="0"/>
                      <a:pt x="1" y="4"/>
                      <a:pt x="1" y="8"/>
                    </a:cubicBezTo>
                    <a:cubicBezTo>
                      <a:pt x="0" y="12"/>
                      <a:pt x="4" y="16"/>
                      <a:pt x="9" y="16"/>
                    </a:cubicBezTo>
                    <a:cubicBezTo>
                      <a:pt x="9" y="16"/>
                      <a:pt x="9" y="16"/>
                      <a:pt x="9" y="16"/>
                    </a:cubicBezTo>
                    <a:cubicBezTo>
                      <a:pt x="13" y="16"/>
                      <a:pt x="17" y="12"/>
                      <a:pt x="17" y="8"/>
                    </a:cubicBezTo>
                    <a:cubicBezTo>
                      <a:pt x="17" y="4"/>
                      <a:pt x="13" y="0"/>
                      <a:pt x="9" y="0"/>
                    </a:cubicBezTo>
                    <a:cubicBezTo>
                      <a:pt x="9" y="0"/>
                      <a:pt x="9"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5" name="Freeform 741"/>
              <p:cNvSpPr>
                <a:spLocks/>
              </p:cNvSpPr>
              <p:nvPr userDrawn="1"/>
            </p:nvSpPr>
            <p:spPr bwMode="auto">
              <a:xfrm>
                <a:off x="5742" y="1656"/>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4" y="0"/>
                      <a:pt x="0" y="5"/>
                      <a:pt x="0" y="10"/>
                    </a:cubicBezTo>
                    <a:cubicBezTo>
                      <a:pt x="0" y="16"/>
                      <a:pt x="4" y="20"/>
                      <a:pt x="10" y="20"/>
                    </a:cubicBezTo>
                    <a:cubicBezTo>
                      <a:pt x="10" y="20"/>
                      <a:pt x="10" y="20"/>
                      <a:pt x="10" y="20"/>
                    </a:cubicBezTo>
                    <a:cubicBezTo>
                      <a:pt x="15" y="20"/>
                      <a:pt x="20" y="16"/>
                      <a:pt x="20" y="10"/>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6" name="Freeform 742"/>
              <p:cNvSpPr>
                <a:spLocks/>
              </p:cNvSpPr>
              <p:nvPr userDrawn="1"/>
            </p:nvSpPr>
            <p:spPr bwMode="auto">
              <a:xfrm>
                <a:off x="5822" y="174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7" name="Freeform 743"/>
              <p:cNvSpPr>
                <a:spLocks/>
              </p:cNvSpPr>
              <p:nvPr userDrawn="1"/>
            </p:nvSpPr>
            <p:spPr bwMode="auto">
              <a:xfrm>
                <a:off x="5912" y="1828"/>
                <a:ext cx="64" cy="62"/>
              </a:xfrm>
              <a:custGeom>
                <a:avLst/>
                <a:gdLst>
                  <a:gd name="T0" fmla="*/ 64 w 32"/>
                  <a:gd name="T1" fmla="*/ 0 h 31"/>
                  <a:gd name="T2" fmla="*/ 0 w 32"/>
                  <a:gd name="T3" fmla="*/ 64 h 31"/>
                  <a:gd name="T4" fmla="*/ 64 w 32"/>
                  <a:gd name="T5" fmla="*/ 124 h 31"/>
                  <a:gd name="T6" fmla="*/ 64 w 32"/>
                  <a:gd name="T7" fmla="*/ 124 h 31"/>
                  <a:gd name="T8" fmla="*/ 128 w 32"/>
                  <a:gd name="T9" fmla="*/ 64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6"/>
                    </a:cubicBezTo>
                    <a:cubicBezTo>
                      <a:pt x="0" y="24"/>
                      <a:pt x="7" y="31"/>
                      <a:pt x="16" y="31"/>
                    </a:cubicBezTo>
                    <a:cubicBezTo>
                      <a:pt x="16" y="31"/>
                      <a:pt x="16" y="31"/>
                      <a:pt x="16" y="31"/>
                    </a:cubicBezTo>
                    <a:cubicBezTo>
                      <a:pt x="25" y="31"/>
                      <a:pt x="31" y="24"/>
                      <a:pt x="32" y="16"/>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8" name="Freeform 744"/>
              <p:cNvSpPr>
                <a:spLocks/>
              </p:cNvSpPr>
              <p:nvPr userDrawn="1"/>
            </p:nvSpPr>
            <p:spPr bwMode="auto">
              <a:xfrm>
                <a:off x="5992" y="1919"/>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89" name="Freeform 745"/>
              <p:cNvSpPr>
                <a:spLocks/>
              </p:cNvSpPr>
              <p:nvPr userDrawn="1"/>
            </p:nvSpPr>
            <p:spPr bwMode="auto">
              <a:xfrm>
                <a:off x="6082" y="1999"/>
                <a:ext cx="88" cy="88"/>
              </a:xfrm>
              <a:custGeom>
                <a:avLst/>
                <a:gdLst>
                  <a:gd name="T0" fmla="*/ 88 w 44"/>
                  <a:gd name="T1" fmla="*/ 0 h 44"/>
                  <a:gd name="T2" fmla="*/ 0 w 44"/>
                  <a:gd name="T3" fmla="*/ 88 h 44"/>
                  <a:gd name="T4" fmla="*/ 88 w 44"/>
                  <a:gd name="T5" fmla="*/ 176 h 44"/>
                  <a:gd name="T6" fmla="*/ 88 w 44"/>
                  <a:gd name="T7" fmla="*/ 176 h 44"/>
                  <a:gd name="T8" fmla="*/ 176 w 44"/>
                  <a:gd name="T9" fmla="*/ 88 h 44"/>
                  <a:gd name="T10" fmla="*/ 88 w 44"/>
                  <a:gd name="T11" fmla="*/ 0 h 44"/>
                  <a:gd name="T12" fmla="*/ 88 w 44"/>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4">
                    <a:moveTo>
                      <a:pt x="22" y="0"/>
                    </a:moveTo>
                    <a:cubicBezTo>
                      <a:pt x="10" y="0"/>
                      <a:pt x="0" y="10"/>
                      <a:pt x="0" y="22"/>
                    </a:cubicBezTo>
                    <a:cubicBezTo>
                      <a:pt x="0" y="35"/>
                      <a:pt x="10" y="44"/>
                      <a:pt x="22" y="44"/>
                    </a:cubicBezTo>
                    <a:cubicBezTo>
                      <a:pt x="22" y="44"/>
                      <a:pt x="22" y="44"/>
                      <a:pt x="22" y="44"/>
                    </a:cubicBezTo>
                    <a:cubicBezTo>
                      <a:pt x="34" y="44"/>
                      <a:pt x="44" y="35"/>
                      <a:pt x="44" y="22"/>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590" name="Freeform 746"/>
              <p:cNvSpPr>
                <a:spLocks/>
              </p:cNvSpPr>
              <p:nvPr userDrawn="1"/>
            </p:nvSpPr>
            <p:spPr bwMode="auto">
              <a:xfrm>
                <a:off x="6162" y="2091"/>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0" y="11"/>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grpSp>
        <p:grpSp>
          <p:nvGrpSpPr>
            <p:cNvPr id="2059" name="Group 747"/>
            <p:cNvGrpSpPr>
              <a:grpSpLocks/>
            </p:cNvGrpSpPr>
            <p:nvPr userDrawn="1"/>
          </p:nvGrpSpPr>
          <p:grpSpPr bwMode="auto">
            <a:xfrm>
              <a:off x="4478" y="1404"/>
              <a:ext cx="2672" cy="2189"/>
              <a:chOff x="4478" y="1404"/>
              <a:chExt cx="2672" cy="2189"/>
            </a:xfrm>
          </p:grpSpPr>
          <p:sp>
            <p:nvSpPr>
              <p:cNvPr id="2191" name="Freeform 748"/>
              <p:cNvSpPr>
                <a:spLocks/>
              </p:cNvSpPr>
              <p:nvPr userDrawn="1"/>
            </p:nvSpPr>
            <p:spPr bwMode="auto">
              <a:xfrm>
                <a:off x="6252" y="2169"/>
                <a:ext cx="114" cy="114"/>
              </a:xfrm>
              <a:custGeom>
                <a:avLst/>
                <a:gdLst>
                  <a:gd name="T0" fmla="*/ 112 w 57"/>
                  <a:gd name="T1" fmla="*/ 0 h 57"/>
                  <a:gd name="T2" fmla="*/ 0 w 57"/>
                  <a:gd name="T3" fmla="*/ 116 h 57"/>
                  <a:gd name="T4" fmla="*/ 112 w 57"/>
                  <a:gd name="T5" fmla="*/ 228 h 57"/>
                  <a:gd name="T6" fmla="*/ 112 w 57"/>
                  <a:gd name="T7" fmla="*/ 228 h 57"/>
                  <a:gd name="T8" fmla="*/ 228 w 57"/>
                  <a:gd name="T9" fmla="*/ 116 h 57"/>
                  <a:gd name="T10" fmla="*/ 112 w 57"/>
                  <a:gd name="T11" fmla="*/ 0 h 57"/>
                  <a:gd name="T12" fmla="*/ 112 w 5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57">
                    <a:moveTo>
                      <a:pt x="28" y="0"/>
                    </a:moveTo>
                    <a:cubicBezTo>
                      <a:pt x="13" y="0"/>
                      <a:pt x="0" y="13"/>
                      <a:pt x="0" y="29"/>
                    </a:cubicBezTo>
                    <a:cubicBezTo>
                      <a:pt x="0" y="44"/>
                      <a:pt x="13" y="57"/>
                      <a:pt x="28" y="57"/>
                    </a:cubicBezTo>
                    <a:cubicBezTo>
                      <a:pt x="28" y="57"/>
                      <a:pt x="28" y="57"/>
                      <a:pt x="28" y="57"/>
                    </a:cubicBezTo>
                    <a:cubicBezTo>
                      <a:pt x="44" y="57"/>
                      <a:pt x="57" y="45"/>
                      <a:pt x="57" y="29"/>
                    </a:cubicBezTo>
                    <a:cubicBezTo>
                      <a:pt x="57"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2" name="Freeform 749"/>
              <p:cNvSpPr>
                <a:spLocks/>
              </p:cNvSpPr>
              <p:nvPr userDrawn="1"/>
            </p:nvSpPr>
            <p:spPr bwMode="auto">
              <a:xfrm>
                <a:off x="6332" y="2251"/>
                <a:ext cx="124" cy="124"/>
              </a:xfrm>
              <a:custGeom>
                <a:avLst/>
                <a:gdLst>
                  <a:gd name="T0" fmla="*/ 124 w 62"/>
                  <a:gd name="T1" fmla="*/ 0 h 62"/>
                  <a:gd name="T2" fmla="*/ 0 w 62"/>
                  <a:gd name="T3" fmla="*/ 124 h 62"/>
                  <a:gd name="T4" fmla="*/ 124 w 62"/>
                  <a:gd name="T5" fmla="*/ 248 h 62"/>
                  <a:gd name="T6" fmla="*/ 124 w 62"/>
                  <a:gd name="T7" fmla="*/ 248 h 62"/>
                  <a:gd name="T8" fmla="*/ 248 w 62"/>
                  <a:gd name="T9" fmla="*/ 124 h 62"/>
                  <a:gd name="T10" fmla="*/ 124 w 62"/>
                  <a:gd name="T11" fmla="*/ 0 h 62"/>
                  <a:gd name="T12" fmla="*/ 124 w 62"/>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2">
                    <a:moveTo>
                      <a:pt x="31" y="0"/>
                    </a:moveTo>
                    <a:cubicBezTo>
                      <a:pt x="14" y="0"/>
                      <a:pt x="0" y="14"/>
                      <a:pt x="0" y="31"/>
                    </a:cubicBezTo>
                    <a:cubicBezTo>
                      <a:pt x="0" y="48"/>
                      <a:pt x="14" y="62"/>
                      <a:pt x="31" y="62"/>
                    </a:cubicBezTo>
                    <a:cubicBezTo>
                      <a:pt x="31" y="62"/>
                      <a:pt x="31" y="62"/>
                      <a:pt x="31" y="62"/>
                    </a:cubicBezTo>
                    <a:cubicBezTo>
                      <a:pt x="48" y="62"/>
                      <a:pt x="62" y="48"/>
                      <a:pt x="62" y="31"/>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3" name="Freeform 750"/>
              <p:cNvSpPr>
                <a:spLocks/>
              </p:cNvSpPr>
              <p:nvPr userDrawn="1"/>
            </p:nvSpPr>
            <p:spPr bwMode="auto">
              <a:xfrm>
                <a:off x="6420" y="2341"/>
                <a:ext cx="140" cy="138"/>
              </a:xfrm>
              <a:custGeom>
                <a:avLst/>
                <a:gdLst>
                  <a:gd name="T0" fmla="*/ 140 w 70"/>
                  <a:gd name="T1" fmla="*/ 0 h 69"/>
                  <a:gd name="T2" fmla="*/ 0 w 70"/>
                  <a:gd name="T3" fmla="*/ 136 h 69"/>
                  <a:gd name="T4" fmla="*/ 12 w 70"/>
                  <a:gd name="T5" fmla="*/ 188 h 69"/>
                  <a:gd name="T6" fmla="*/ 76 w 70"/>
                  <a:gd name="T7" fmla="*/ 260 h 69"/>
                  <a:gd name="T8" fmla="*/ 140 w 70"/>
                  <a:gd name="T9" fmla="*/ 276 h 69"/>
                  <a:gd name="T10" fmla="*/ 140 w 70"/>
                  <a:gd name="T11" fmla="*/ 276 h 69"/>
                  <a:gd name="T12" fmla="*/ 164 w 70"/>
                  <a:gd name="T13" fmla="*/ 276 h 69"/>
                  <a:gd name="T14" fmla="*/ 280 w 70"/>
                  <a:gd name="T15" fmla="*/ 160 h 69"/>
                  <a:gd name="T16" fmla="*/ 280 w 70"/>
                  <a:gd name="T17" fmla="*/ 140 h 69"/>
                  <a:gd name="T18" fmla="*/ 264 w 70"/>
                  <a:gd name="T19" fmla="*/ 72 h 69"/>
                  <a:gd name="T20" fmla="*/ 192 w 70"/>
                  <a:gd name="T21" fmla="*/ 8 h 69"/>
                  <a:gd name="T22" fmla="*/ 140 w 70"/>
                  <a:gd name="T23" fmla="*/ 0 h 69"/>
                  <a:gd name="T24" fmla="*/ 140 w 70"/>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69">
                    <a:moveTo>
                      <a:pt x="35" y="0"/>
                    </a:moveTo>
                    <a:cubicBezTo>
                      <a:pt x="16" y="0"/>
                      <a:pt x="0" y="15"/>
                      <a:pt x="0" y="34"/>
                    </a:cubicBezTo>
                    <a:cubicBezTo>
                      <a:pt x="0" y="39"/>
                      <a:pt x="1" y="43"/>
                      <a:pt x="3" y="47"/>
                    </a:cubicBezTo>
                    <a:cubicBezTo>
                      <a:pt x="10" y="51"/>
                      <a:pt x="16" y="57"/>
                      <a:pt x="19" y="65"/>
                    </a:cubicBezTo>
                    <a:cubicBezTo>
                      <a:pt x="24" y="68"/>
                      <a:pt x="29" y="69"/>
                      <a:pt x="35" y="69"/>
                    </a:cubicBezTo>
                    <a:cubicBezTo>
                      <a:pt x="35" y="69"/>
                      <a:pt x="35" y="69"/>
                      <a:pt x="35" y="69"/>
                    </a:cubicBezTo>
                    <a:cubicBezTo>
                      <a:pt x="37" y="69"/>
                      <a:pt x="39" y="69"/>
                      <a:pt x="41" y="69"/>
                    </a:cubicBezTo>
                    <a:cubicBezTo>
                      <a:pt x="44" y="55"/>
                      <a:pt x="56" y="44"/>
                      <a:pt x="70" y="40"/>
                    </a:cubicBezTo>
                    <a:cubicBezTo>
                      <a:pt x="70" y="38"/>
                      <a:pt x="70" y="37"/>
                      <a:pt x="70" y="35"/>
                    </a:cubicBezTo>
                    <a:cubicBezTo>
                      <a:pt x="70" y="29"/>
                      <a:pt x="69" y="23"/>
                      <a:pt x="66" y="18"/>
                    </a:cubicBezTo>
                    <a:cubicBezTo>
                      <a:pt x="62" y="11"/>
                      <a:pt x="56" y="5"/>
                      <a:pt x="48" y="2"/>
                    </a:cubicBezTo>
                    <a:cubicBezTo>
                      <a:pt x="44" y="0"/>
                      <a:pt x="40"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4" name="Freeform 751"/>
              <p:cNvSpPr>
                <a:spLocks/>
              </p:cNvSpPr>
              <p:nvPr userDrawn="1"/>
            </p:nvSpPr>
            <p:spPr bwMode="auto">
              <a:xfrm>
                <a:off x="6500" y="2419"/>
                <a:ext cx="152" cy="154"/>
              </a:xfrm>
              <a:custGeom>
                <a:avLst/>
                <a:gdLst>
                  <a:gd name="T0" fmla="*/ 152 w 76"/>
                  <a:gd name="T1" fmla="*/ 0 h 77"/>
                  <a:gd name="T2" fmla="*/ 120 w 76"/>
                  <a:gd name="T3" fmla="*/ 4 h 77"/>
                  <a:gd name="T4" fmla="*/ 4 w 76"/>
                  <a:gd name="T5" fmla="*/ 120 h 77"/>
                  <a:gd name="T6" fmla="*/ 0 w 76"/>
                  <a:gd name="T7" fmla="*/ 152 h 77"/>
                  <a:gd name="T8" fmla="*/ 8 w 76"/>
                  <a:gd name="T9" fmla="*/ 196 h 77"/>
                  <a:gd name="T10" fmla="*/ 128 w 76"/>
                  <a:gd name="T11" fmla="*/ 304 h 77"/>
                  <a:gd name="T12" fmla="*/ 152 w 76"/>
                  <a:gd name="T13" fmla="*/ 308 h 77"/>
                  <a:gd name="T14" fmla="*/ 152 w 76"/>
                  <a:gd name="T15" fmla="*/ 308 h 77"/>
                  <a:gd name="T16" fmla="*/ 188 w 76"/>
                  <a:gd name="T17" fmla="*/ 304 h 77"/>
                  <a:gd name="T18" fmla="*/ 300 w 76"/>
                  <a:gd name="T19" fmla="*/ 188 h 77"/>
                  <a:gd name="T20" fmla="*/ 304 w 76"/>
                  <a:gd name="T21" fmla="*/ 156 h 77"/>
                  <a:gd name="T22" fmla="*/ 304 w 76"/>
                  <a:gd name="T23" fmla="*/ 128 h 77"/>
                  <a:gd name="T24" fmla="*/ 196 w 76"/>
                  <a:gd name="T25" fmla="*/ 8 h 77"/>
                  <a:gd name="T26" fmla="*/ 152 w 76"/>
                  <a:gd name="T27" fmla="*/ 0 h 77"/>
                  <a:gd name="T28" fmla="*/ 152 w 76"/>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7">
                    <a:moveTo>
                      <a:pt x="38" y="0"/>
                    </a:moveTo>
                    <a:cubicBezTo>
                      <a:pt x="35" y="0"/>
                      <a:pt x="32" y="1"/>
                      <a:pt x="30" y="1"/>
                    </a:cubicBezTo>
                    <a:cubicBezTo>
                      <a:pt x="16" y="5"/>
                      <a:pt x="4" y="16"/>
                      <a:pt x="1" y="30"/>
                    </a:cubicBezTo>
                    <a:cubicBezTo>
                      <a:pt x="0" y="33"/>
                      <a:pt x="0" y="36"/>
                      <a:pt x="0" y="38"/>
                    </a:cubicBezTo>
                    <a:cubicBezTo>
                      <a:pt x="0" y="42"/>
                      <a:pt x="1" y="46"/>
                      <a:pt x="2" y="49"/>
                    </a:cubicBezTo>
                    <a:cubicBezTo>
                      <a:pt x="16" y="52"/>
                      <a:pt x="28" y="62"/>
                      <a:pt x="32" y="76"/>
                    </a:cubicBezTo>
                    <a:cubicBezTo>
                      <a:pt x="34" y="77"/>
                      <a:pt x="36" y="77"/>
                      <a:pt x="38" y="77"/>
                    </a:cubicBezTo>
                    <a:cubicBezTo>
                      <a:pt x="38" y="77"/>
                      <a:pt x="38" y="77"/>
                      <a:pt x="38" y="77"/>
                    </a:cubicBezTo>
                    <a:cubicBezTo>
                      <a:pt x="41" y="77"/>
                      <a:pt x="44" y="76"/>
                      <a:pt x="47" y="76"/>
                    </a:cubicBezTo>
                    <a:cubicBezTo>
                      <a:pt x="51" y="62"/>
                      <a:pt x="62" y="51"/>
                      <a:pt x="75" y="47"/>
                    </a:cubicBezTo>
                    <a:cubicBezTo>
                      <a:pt x="76" y="44"/>
                      <a:pt x="76" y="42"/>
                      <a:pt x="76" y="39"/>
                    </a:cubicBezTo>
                    <a:cubicBezTo>
                      <a:pt x="76" y="36"/>
                      <a:pt x="76" y="34"/>
                      <a:pt x="76" y="32"/>
                    </a:cubicBezTo>
                    <a:cubicBezTo>
                      <a:pt x="73" y="18"/>
                      <a:pt x="63" y="6"/>
                      <a:pt x="49" y="2"/>
                    </a:cubicBezTo>
                    <a:cubicBezTo>
                      <a:pt x="46" y="1"/>
                      <a:pt x="42"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5" name="Freeform 752"/>
              <p:cNvSpPr>
                <a:spLocks/>
              </p:cNvSpPr>
              <p:nvPr userDrawn="1"/>
            </p:nvSpPr>
            <p:spPr bwMode="auto">
              <a:xfrm>
                <a:off x="6590" y="2511"/>
                <a:ext cx="166" cy="165"/>
              </a:xfrm>
              <a:custGeom>
                <a:avLst/>
                <a:gdLst>
                  <a:gd name="T0" fmla="*/ 164 w 83"/>
                  <a:gd name="T1" fmla="*/ 0 h 82"/>
                  <a:gd name="T2" fmla="*/ 120 w 83"/>
                  <a:gd name="T3" fmla="*/ 4 h 82"/>
                  <a:gd name="T4" fmla="*/ 8 w 83"/>
                  <a:gd name="T5" fmla="*/ 121 h 82"/>
                  <a:gd name="T6" fmla="*/ 0 w 83"/>
                  <a:gd name="T7" fmla="*/ 167 h 82"/>
                  <a:gd name="T8" fmla="*/ 0 w 83"/>
                  <a:gd name="T9" fmla="*/ 175 h 82"/>
                  <a:gd name="T10" fmla="*/ 136 w 83"/>
                  <a:gd name="T11" fmla="*/ 332 h 82"/>
                  <a:gd name="T12" fmla="*/ 160 w 83"/>
                  <a:gd name="T13" fmla="*/ 332 h 82"/>
                  <a:gd name="T14" fmla="*/ 332 w 83"/>
                  <a:gd name="T15" fmla="*/ 161 h 82"/>
                  <a:gd name="T16" fmla="*/ 328 w 83"/>
                  <a:gd name="T17" fmla="*/ 137 h 82"/>
                  <a:gd name="T18" fmla="*/ 176 w 83"/>
                  <a:gd name="T19" fmla="*/ 0 h 82"/>
                  <a:gd name="T20" fmla="*/ 168 w 83"/>
                  <a:gd name="T21" fmla="*/ 0 h 82"/>
                  <a:gd name="T22" fmla="*/ 164 w 83"/>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2">
                    <a:moveTo>
                      <a:pt x="41" y="0"/>
                    </a:moveTo>
                    <a:cubicBezTo>
                      <a:pt x="38" y="0"/>
                      <a:pt x="34" y="0"/>
                      <a:pt x="30" y="1"/>
                    </a:cubicBezTo>
                    <a:cubicBezTo>
                      <a:pt x="17" y="5"/>
                      <a:pt x="6" y="16"/>
                      <a:pt x="2" y="30"/>
                    </a:cubicBezTo>
                    <a:cubicBezTo>
                      <a:pt x="1" y="33"/>
                      <a:pt x="0" y="37"/>
                      <a:pt x="0" y="41"/>
                    </a:cubicBezTo>
                    <a:cubicBezTo>
                      <a:pt x="0" y="42"/>
                      <a:pt x="0" y="42"/>
                      <a:pt x="0" y="43"/>
                    </a:cubicBezTo>
                    <a:cubicBezTo>
                      <a:pt x="19" y="47"/>
                      <a:pt x="33" y="63"/>
                      <a:pt x="34" y="82"/>
                    </a:cubicBezTo>
                    <a:cubicBezTo>
                      <a:pt x="36" y="82"/>
                      <a:pt x="38" y="82"/>
                      <a:pt x="40" y="82"/>
                    </a:cubicBezTo>
                    <a:cubicBezTo>
                      <a:pt x="41" y="60"/>
                      <a:pt x="60" y="41"/>
                      <a:pt x="83" y="40"/>
                    </a:cubicBezTo>
                    <a:cubicBezTo>
                      <a:pt x="83" y="38"/>
                      <a:pt x="83" y="36"/>
                      <a:pt x="82" y="34"/>
                    </a:cubicBezTo>
                    <a:cubicBezTo>
                      <a:pt x="79" y="16"/>
                      <a:pt x="63" y="1"/>
                      <a:pt x="44" y="0"/>
                    </a:cubicBezTo>
                    <a:cubicBezTo>
                      <a:pt x="43" y="0"/>
                      <a:pt x="42" y="0"/>
                      <a:pt x="42"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6" name="Freeform 753"/>
              <p:cNvSpPr>
                <a:spLocks/>
              </p:cNvSpPr>
              <p:nvPr userDrawn="1"/>
            </p:nvSpPr>
            <p:spPr bwMode="auto">
              <a:xfrm>
                <a:off x="6670" y="2592"/>
                <a:ext cx="176" cy="176"/>
              </a:xfrm>
              <a:custGeom>
                <a:avLst/>
                <a:gdLst>
                  <a:gd name="T0" fmla="*/ 176 w 88"/>
                  <a:gd name="T1" fmla="*/ 0 h 88"/>
                  <a:gd name="T2" fmla="*/ 172 w 88"/>
                  <a:gd name="T3" fmla="*/ 0 h 88"/>
                  <a:gd name="T4" fmla="*/ 0 w 88"/>
                  <a:gd name="T5" fmla="*/ 168 h 88"/>
                  <a:gd name="T6" fmla="*/ 0 w 88"/>
                  <a:gd name="T7" fmla="*/ 176 h 88"/>
                  <a:gd name="T8" fmla="*/ 0 w 88"/>
                  <a:gd name="T9" fmla="*/ 192 h 88"/>
                  <a:gd name="T10" fmla="*/ 4 w 88"/>
                  <a:gd name="T11" fmla="*/ 192 h 88"/>
                  <a:gd name="T12" fmla="*/ 4 w 88"/>
                  <a:gd name="T13" fmla="*/ 192 h 88"/>
                  <a:gd name="T14" fmla="*/ 184 w 88"/>
                  <a:gd name="T15" fmla="*/ 352 h 88"/>
                  <a:gd name="T16" fmla="*/ 352 w 88"/>
                  <a:gd name="T17" fmla="*/ 184 h 88"/>
                  <a:gd name="T18" fmla="*/ 352 w 88"/>
                  <a:gd name="T19" fmla="*/ 176 h 88"/>
                  <a:gd name="T20" fmla="*/ 192 w 88"/>
                  <a:gd name="T21" fmla="*/ 0 h 88"/>
                  <a:gd name="T22" fmla="*/ 176 w 88"/>
                  <a:gd name="T23" fmla="*/ 0 h 88"/>
                  <a:gd name="T24" fmla="*/ 176 w 88"/>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8">
                    <a:moveTo>
                      <a:pt x="44" y="0"/>
                    </a:moveTo>
                    <a:cubicBezTo>
                      <a:pt x="44" y="0"/>
                      <a:pt x="43" y="0"/>
                      <a:pt x="43" y="0"/>
                    </a:cubicBezTo>
                    <a:cubicBezTo>
                      <a:pt x="20" y="1"/>
                      <a:pt x="1" y="20"/>
                      <a:pt x="0" y="42"/>
                    </a:cubicBezTo>
                    <a:cubicBezTo>
                      <a:pt x="0" y="43"/>
                      <a:pt x="0" y="43"/>
                      <a:pt x="0" y="44"/>
                    </a:cubicBezTo>
                    <a:cubicBezTo>
                      <a:pt x="0" y="45"/>
                      <a:pt x="0" y="47"/>
                      <a:pt x="0" y="48"/>
                    </a:cubicBezTo>
                    <a:cubicBezTo>
                      <a:pt x="1" y="48"/>
                      <a:pt x="1" y="48"/>
                      <a:pt x="1" y="48"/>
                    </a:cubicBezTo>
                    <a:cubicBezTo>
                      <a:pt x="1" y="48"/>
                      <a:pt x="1" y="48"/>
                      <a:pt x="1" y="48"/>
                    </a:cubicBezTo>
                    <a:cubicBezTo>
                      <a:pt x="24" y="48"/>
                      <a:pt x="43" y="65"/>
                      <a:pt x="46" y="88"/>
                    </a:cubicBezTo>
                    <a:cubicBezTo>
                      <a:pt x="48" y="65"/>
                      <a:pt x="66" y="48"/>
                      <a:pt x="88" y="46"/>
                    </a:cubicBezTo>
                    <a:cubicBezTo>
                      <a:pt x="88" y="45"/>
                      <a:pt x="88" y="45"/>
                      <a:pt x="88" y="44"/>
                    </a:cubicBezTo>
                    <a:cubicBezTo>
                      <a:pt x="88" y="21"/>
                      <a:pt x="71" y="2"/>
                      <a:pt x="48" y="0"/>
                    </a:cubicBezTo>
                    <a:cubicBezTo>
                      <a:pt x="47" y="0"/>
                      <a:pt x="46"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7" name="Freeform 754"/>
              <p:cNvSpPr>
                <a:spLocks/>
              </p:cNvSpPr>
              <p:nvPr userDrawn="1"/>
            </p:nvSpPr>
            <p:spPr bwMode="auto">
              <a:xfrm>
                <a:off x="6762" y="2682"/>
                <a:ext cx="186" cy="146"/>
              </a:xfrm>
              <a:custGeom>
                <a:avLst/>
                <a:gdLst>
                  <a:gd name="T0" fmla="*/ 188 w 93"/>
                  <a:gd name="T1" fmla="*/ 0 h 73"/>
                  <a:gd name="T2" fmla="*/ 168 w 93"/>
                  <a:gd name="T3" fmla="*/ 4 h 73"/>
                  <a:gd name="T4" fmla="*/ 168 w 93"/>
                  <a:gd name="T5" fmla="*/ 4 h 73"/>
                  <a:gd name="T6" fmla="*/ 0 w 93"/>
                  <a:gd name="T7" fmla="*/ 172 h 73"/>
                  <a:gd name="T8" fmla="*/ 0 w 93"/>
                  <a:gd name="T9" fmla="*/ 172 h 73"/>
                  <a:gd name="T10" fmla="*/ 168 w 93"/>
                  <a:gd name="T11" fmla="*/ 292 h 73"/>
                  <a:gd name="T12" fmla="*/ 356 w 93"/>
                  <a:gd name="T13" fmla="*/ 160 h 73"/>
                  <a:gd name="T14" fmla="*/ 360 w 93"/>
                  <a:gd name="T15" fmla="*/ 160 h 73"/>
                  <a:gd name="T16" fmla="*/ 372 w 93"/>
                  <a:gd name="T17" fmla="*/ 160 h 73"/>
                  <a:gd name="T18" fmla="*/ 360 w 93"/>
                  <a:gd name="T19" fmla="*/ 120 h 73"/>
                  <a:gd name="T20" fmla="*/ 188 w 93"/>
                  <a:gd name="T21" fmla="*/ 0 h 73"/>
                  <a:gd name="T22" fmla="*/ 188 w 93"/>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73">
                    <a:moveTo>
                      <a:pt x="47" y="0"/>
                    </a:moveTo>
                    <a:cubicBezTo>
                      <a:pt x="45" y="0"/>
                      <a:pt x="44" y="0"/>
                      <a:pt x="42" y="1"/>
                    </a:cubicBezTo>
                    <a:cubicBezTo>
                      <a:pt x="42" y="1"/>
                      <a:pt x="42" y="1"/>
                      <a:pt x="42" y="1"/>
                    </a:cubicBezTo>
                    <a:cubicBezTo>
                      <a:pt x="20" y="3"/>
                      <a:pt x="2" y="20"/>
                      <a:pt x="0" y="43"/>
                    </a:cubicBezTo>
                    <a:cubicBezTo>
                      <a:pt x="0" y="43"/>
                      <a:pt x="0" y="43"/>
                      <a:pt x="0" y="43"/>
                    </a:cubicBezTo>
                    <a:cubicBezTo>
                      <a:pt x="19" y="44"/>
                      <a:pt x="35" y="56"/>
                      <a:pt x="42" y="73"/>
                    </a:cubicBezTo>
                    <a:cubicBezTo>
                      <a:pt x="49" y="54"/>
                      <a:pt x="68" y="40"/>
                      <a:pt x="89" y="40"/>
                    </a:cubicBezTo>
                    <a:cubicBezTo>
                      <a:pt x="89" y="40"/>
                      <a:pt x="89" y="40"/>
                      <a:pt x="90" y="40"/>
                    </a:cubicBezTo>
                    <a:cubicBezTo>
                      <a:pt x="91" y="40"/>
                      <a:pt x="92" y="40"/>
                      <a:pt x="93" y="40"/>
                    </a:cubicBezTo>
                    <a:cubicBezTo>
                      <a:pt x="93" y="37"/>
                      <a:pt x="92" y="34"/>
                      <a:pt x="90" y="30"/>
                    </a:cubicBezTo>
                    <a:cubicBezTo>
                      <a:pt x="83" y="13"/>
                      <a:pt x="66"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8" name="Freeform 755"/>
              <p:cNvSpPr>
                <a:spLocks/>
              </p:cNvSpPr>
              <p:nvPr userDrawn="1"/>
            </p:nvSpPr>
            <p:spPr bwMode="auto">
              <a:xfrm>
                <a:off x="6846" y="2762"/>
                <a:ext cx="196" cy="148"/>
              </a:xfrm>
              <a:custGeom>
                <a:avLst/>
                <a:gdLst>
                  <a:gd name="T0" fmla="*/ 188 w 98"/>
                  <a:gd name="T1" fmla="*/ 0 h 74"/>
                  <a:gd name="T2" fmla="*/ 0 w 98"/>
                  <a:gd name="T3" fmla="*/ 132 h 74"/>
                  <a:gd name="T4" fmla="*/ 12 w 98"/>
                  <a:gd name="T5" fmla="*/ 192 h 74"/>
                  <a:gd name="T6" fmla="*/ 16 w 98"/>
                  <a:gd name="T7" fmla="*/ 192 h 74"/>
                  <a:gd name="T8" fmla="*/ 16 w 98"/>
                  <a:gd name="T9" fmla="*/ 192 h 74"/>
                  <a:gd name="T10" fmla="*/ 192 w 98"/>
                  <a:gd name="T11" fmla="*/ 296 h 74"/>
                  <a:gd name="T12" fmla="*/ 384 w 98"/>
                  <a:gd name="T13" fmla="*/ 184 h 74"/>
                  <a:gd name="T14" fmla="*/ 384 w 98"/>
                  <a:gd name="T15" fmla="*/ 184 h 74"/>
                  <a:gd name="T16" fmla="*/ 392 w 98"/>
                  <a:gd name="T17" fmla="*/ 184 h 74"/>
                  <a:gd name="T18" fmla="*/ 368 w 98"/>
                  <a:gd name="T19" fmla="*/ 104 h 74"/>
                  <a:gd name="T20" fmla="*/ 204 w 98"/>
                  <a:gd name="T21" fmla="*/ 0 h 74"/>
                  <a:gd name="T22" fmla="*/ 192 w 98"/>
                  <a:gd name="T23" fmla="*/ 0 h 74"/>
                  <a:gd name="T24" fmla="*/ 188 w 98"/>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4">
                    <a:moveTo>
                      <a:pt x="47" y="0"/>
                    </a:moveTo>
                    <a:cubicBezTo>
                      <a:pt x="26" y="0"/>
                      <a:pt x="7" y="14"/>
                      <a:pt x="0" y="33"/>
                    </a:cubicBezTo>
                    <a:cubicBezTo>
                      <a:pt x="2" y="38"/>
                      <a:pt x="3" y="43"/>
                      <a:pt x="3" y="48"/>
                    </a:cubicBezTo>
                    <a:cubicBezTo>
                      <a:pt x="4" y="48"/>
                      <a:pt x="4" y="48"/>
                      <a:pt x="4" y="48"/>
                    </a:cubicBezTo>
                    <a:cubicBezTo>
                      <a:pt x="4" y="48"/>
                      <a:pt x="4" y="48"/>
                      <a:pt x="4" y="48"/>
                    </a:cubicBezTo>
                    <a:cubicBezTo>
                      <a:pt x="23" y="49"/>
                      <a:pt x="40" y="59"/>
                      <a:pt x="48" y="74"/>
                    </a:cubicBezTo>
                    <a:cubicBezTo>
                      <a:pt x="57" y="57"/>
                      <a:pt x="75" y="46"/>
                      <a:pt x="96" y="46"/>
                    </a:cubicBezTo>
                    <a:cubicBezTo>
                      <a:pt x="96" y="46"/>
                      <a:pt x="96" y="46"/>
                      <a:pt x="96" y="46"/>
                    </a:cubicBezTo>
                    <a:cubicBezTo>
                      <a:pt x="96" y="46"/>
                      <a:pt x="97" y="46"/>
                      <a:pt x="98" y="46"/>
                    </a:cubicBezTo>
                    <a:cubicBezTo>
                      <a:pt x="97" y="39"/>
                      <a:pt x="95" y="32"/>
                      <a:pt x="92" y="26"/>
                    </a:cubicBezTo>
                    <a:cubicBezTo>
                      <a:pt x="84" y="12"/>
                      <a:pt x="69" y="2"/>
                      <a:pt x="51" y="0"/>
                    </a:cubicBezTo>
                    <a:cubicBezTo>
                      <a:pt x="50" y="0"/>
                      <a:pt x="49" y="0"/>
                      <a:pt x="48"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9" name="Freeform 756"/>
              <p:cNvSpPr>
                <a:spLocks/>
              </p:cNvSpPr>
              <p:nvPr userDrawn="1"/>
            </p:nvSpPr>
            <p:spPr bwMode="auto">
              <a:xfrm>
                <a:off x="6942" y="2854"/>
                <a:ext cx="198" cy="132"/>
              </a:xfrm>
              <a:custGeom>
                <a:avLst/>
                <a:gdLst>
                  <a:gd name="T0" fmla="*/ 192 w 99"/>
                  <a:gd name="T1" fmla="*/ 0 h 66"/>
                  <a:gd name="T2" fmla="*/ 0 w 99"/>
                  <a:gd name="T3" fmla="*/ 112 h 66"/>
                  <a:gd name="T4" fmla="*/ 24 w 99"/>
                  <a:gd name="T5" fmla="*/ 172 h 66"/>
                  <a:gd name="T6" fmla="*/ 172 w 99"/>
                  <a:gd name="T7" fmla="*/ 264 h 66"/>
                  <a:gd name="T8" fmla="*/ 364 w 99"/>
                  <a:gd name="T9" fmla="*/ 160 h 66"/>
                  <a:gd name="T10" fmla="*/ 364 w 99"/>
                  <a:gd name="T11" fmla="*/ 160 h 66"/>
                  <a:gd name="T12" fmla="*/ 396 w 99"/>
                  <a:gd name="T13" fmla="*/ 164 h 66"/>
                  <a:gd name="T14" fmla="*/ 200 w 99"/>
                  <a:gd name="T15" fmla="*/ 0 h 66"/>
                  <a:gd name="T16" fmla="*/ 192 w 99"/>
                  <a:gd name="T17" fmla="*/ 0 h 66"/>
                  <a:gd name="T18" fmla="*/ 192 w 99"/>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66">
                    <a:moveTo>
                      <a:pt x="48" y="0"/>
                    </a:moveTo>
                    <a:cubicBezTo>
                      <a:pt x="27" y="0"/>
                      <a:pt x="9" y="11"/>
                      <a:pt x="0" y="28"/>
                    </a:cubicBezTo>
                    <a:cubicBezTo>
                      <a:pt x="3" y="33"/>
                      <a:pt x="5" y="38"/>
                      <a:pt x="6" y="43"/>
                    </a:cubicBezTo>
                    <a:cubicBezTo>
                      <a:pt x="22" y="45"/>
                      <a:pt x="35" y="54"/>
                      <a:pt x="43" y="66"/>
                    </a:cubicBezTo>
                    <a:cubicBezTo>
                      <a:pt x="53" y="51"/>
                      <a:pt x="71" y="40"/>
                      <a:pt x="91" y="40"/>
                    </a:cubicBezTo>
                    <a:cubicBezTo>
                      <a:pt x="91" y="40"/>
                      <a:pt x="91" y="40"/>
                      <a:pt x="91" y="40"/>
                    </a:cubicBezTo>
                    <a:cubicBezTo>
                      <a:pt x="94" y="40"/>
                      <a:pt x="97" y="41"/>
                      <a:pt x="99" y="41"/>
                    </a:cubicBezTo>
                    <a:cubicBezTo>
                      <a:pt x="94" y="18"/>
                      <a:pt x="74" y="1"/>
                      <a:pt x="50" y="0"/>
                    </a:cubicBezTo>
                    <a:cubicBezTo>
                      <a:pt x="49" y="0"/>
                      <a:pt x="48"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0" name="Freeform 757"/>
              <p:cNvSpPr>
                <a:spLocks/>
              </p:cNvSpPr>
              <p:nvPr userDrawn="1"/>
            </p:nvSpPr>
            <p:spPr bwMode="auto">
              <a:xfrm>
                <a:off x="7028" y="2934"/>
                <a:ext cx="122" cy="222"/>
              </a:xfrm>
              <a:custGeom>
                <a:avLst/>
                <a:gdLst>
                  <a:gd name="T0" fmla="*/ 192 w 61"/>
                  <a:gd name="T1" fmla="*/ 0 h 111"/>
                  <a:gd name="T2" fmla="*/ 0 w 61"/>
                  <a:gd name="T3" fmla="*/ 104 h 111"/>
                  <a:gd name="T4" fmla="*/ 36 w 61"/>
                  <a:gd name="T5" fmla="*/ 196 h 111"/>
                  <a:gd name="T6" fmla="*/ 236 w 61"/>
                  <a:gd name="T7" fmla="*/ 364 h 111"/>
                  <a:gd name="T8" fmla="*/ 244 w 61"/>
                  <a:gd name="T9" fmla="*/ 364 h 111"/>
                  <a:gd name="T10" fmla="*/ 244 w 61"/>
                  <a:gd name="T11" fmla="*/ 444 h 111"/>
                  <a:gd name="T12" fmla="*/ 244 w 61"/>
                  <a:gd name="T13" fmla="*/ 444 h 111"/>
                  <a:gd name="T14" fmla="*/ 244 w 61"/>
                  <a:gd name="T15" fmla="*/ 68 h 111"/>
                  <a:gd name="T16" fmla="*/ 244 w 61"/>
                  <a:gd name="T17" fmla="*/ 8 h 111"/>
                  <a:gd name="T18" fmla="*/ 224 w 61"/>
                  <a:gd name="T19" fmla="*/ 4 h 111"/>
                  <a:gd name="T20" fmla="*/ 192 w 61"/>
                  <a:gd name="T21" fmla="*/ 0 h 111"/>
                  <a:gd name="T22" fmla="*/ 192 w 61"/>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111">
                    <a:moveTo>
                      <a:pt x="48" y="0"/>
                    </a:moveTo>
                    <a:cubicBezTo>
                      <a:pt x="28" y="0"/>
                      <a:pt x="10" y="11"/>
                      <a:pt x="0" y="26"/>
                    </a:cubicBezTo>
                    <a:cubicBezTo>
                      <a:pt x="5" y="33"/>
                      <a:pt x="8" y="41"/>
                      <a:pt x="9" y="49"/>
                    </a:cubicBezTo>
                    <a:cubicBezTo>
                      <a:pt x="33" y="51"/>
                      <a:pt x="53" y="68"/>
                      <a:pt x="59" y="91"/>
                    </a:cubicBezTo>
                    <a:cubicBezTo>
                      <a:pt x="59" y="91"/>
                      <a:pt x="60" y="91"/>
                      <a:pt x="61" y="91"/>
                    </a:cubicBezTo>
                    <a:cubicBezTo>
                      <a:pt x="61" y="111"/>
                      <a:pt x="61" y="111"/>
                      <a:pt x="61" y="111"/>
                    </a:cubicBezTo>
                    <a:cubicBezTo>
                      <a:pt x="61" y="111"/>
                      <a:pt x="61" y="111"/>
                      <a:pt x="61" y="111"/>
                    </a:cubicBezTo>
                    <a:cubicBezTo>
                      <a:pt x="61" y="17"/>
                      <a:pt x="61" y="17"/>
                      <a:pt x="61" y="17"/>
                    </a:cubicBezTo>
                    <a:cubicBezTo>
                      <a:pt x="61" y="2"/>
                      <a:pt x="61" y="2"/>
                      <a:pt x="61" y="2"/>
                    </a:cubicBezTo>
                    <a:cubicBezTo>
                      <a:pt x="59" y="2"/>
                      <a:pt x="58" y="1"/>
                      <a:pt x="56" y="1"/>
                    </a:cubicBezTo>
                    <a:cubicBezTo>
                      <a:pt x="54" y="1"/>
                      <a:pt x="51"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1" name="Freeform 758"/>
              <p:cNvSpPr>
                <a:spLocks/>
              </p:cNvSpPr>
              <p:nvPr userDrawn="1"/>
            </p:nvSpPr>
            <p:spPr bwMode="auto">
              <a:xfrm>
                <a:off x="5296" y="1404"/>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2"/>
                      <a:pt x="1" y="3"/>
                      <a:pt x="2" y="3"/>
                    </a:cubicBezTo>
                    <a:cubicBezTo>
                      <a:pt x="2" y="3"/>
                      <a:pt x="2" y="3"/>
                      <a:pt x="2" y="3"/>
                    </a:cubicBezTo>
                    <a:cubicBezTo>
                      <a:pt x="3" y="3"/>
                      <a:pt x="4" y="2"/>
                      <a:pt x="4" y="1"/>
                    </a:cubicBezTo>
                    <a:cubicBezTo>
                      <a:pt x="4"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2" name="Freeform 759"/>
              <p:cNvSpPr>
                <a:spLocks/>
              </p:cNvSpPr>
              <p:nvPr userDrawn="1"/>
            </p:nvSpPr>
            <p:spPr bwMode="auto">
              <a:xfrm>
                <a:off x="5390" y="1486"/>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3" name="Freeform 760"/>
              <p:cNvSpPr>
                <a:spLocks/>
              </p:cNvSpPr>
              <p:nvPr userDrawn="1"/>
            </p:nvSpPr>
            <p:spPr bwMode="auto">
              <a:xfrm>
                <a:off x="5472" y="1578"/>
                <a:ext cx="22" cy="22"/>
              </a:xfrm>
              <a:custGeom>
                <a:avLst/>
                <a:gdLst>
                  <a:gd name="T0" fmla="*/ 20 w 11"/>
                  <a:gd name="T1" fmla="*/ 0 h 11"/>
                  <a:gd name="T2" fmla="*/ 0 w 11"/>
                  <a:gd name="T3" fmla="*/ 24 h 11"/>
                  <a:gd name="T4" fmla="*/ 20 w 11"/>
                  <a:gd name="T5" fmla="*/ 44 h 11"/>
                  <a:gd name="T6" fmla="*/ 20 w 11"/>
                  <a:gd name="T7" fmla="*/ 44 h 11"/>
                  <a:gd name="T8" fmla="*/ 44 w 11"/>
                  <a:gd name="T9" fmla="*/ 24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3"/>
                      <a:pt x="0" y="6"/>
                    </a:cubicBezTo>
                    <a:cubicBezTo>
                      <a:pt x="0" y="9"/>
                      <a:pt x="2" y="11"/>
                      <a:pt x="5" y="11"/>
                    </a:cubicBezTo>
                    <a:cubicBezTo>
                      <a:pt x="5" y="11"/>
                      <a:pt x="5" y="11"/>
                      <a:pt x="5" y="11"/>
                    </a:cubicBezTo>
                    <a:cubicBezTo>
                      <a:pt x="8" y="11"/>
                      <a:pt x="11" y="9"/>
                      <a:pt x="11" y="6"/>
                    </a:cubicBezTo>
                    <a:cubicBezTo>
                      <a:pt x="11" y="3"/>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4" name="Freeform 761"/>
              <p:cNvSpPr>
                <a:spLocks/>
              </p:cNvSpPr>
              <p:nvPr userDrawn="1"/>
            </p:nvSpPr>
            <p:spPr bwMode="auto">
              <a:xfrm>
                <a:off x="5564" y="1660"/>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2" y="15"/>
                      <a:pt x="15" y="12"/>
                      <a:pt x="15" y="8"/>
                    </a:cubicBezTo>
                    <a:cubicBezTo>
                      <a:pt x="15" y="4"/>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5" name="Freeform 762"/>
              <p:cNvSpPr>
                <a:spLocks/>
              </p:cNvSpPr>
              <p:nvPr userDrawn="1"/>
            </p:nvSpPr>
            <p:spPr bwMode="auto">
              <a:xfrm>
                <a:off x="5644" y="1752"/>
                <a:ext cx="42" cy="42"/>
              </a:xfrm>
              <a:custGeom>
                <a:avLst/>
                <a:gdLst>
                  <a:gd name="T0" fmla="*/ 40 w 21"/>
                  <a:gd name="T1" fmla="*/ 0 h 21"/>
                  <a:gd name="T2" fmla="*/ 0 w 21"/>
                  <a:gd name="T3" fmla="*/ 40 h 21"/>
                  <a:gd name="T4" fmla="*/ 40 w 21"/>
                  <a:gd name="T5" fmla="*/ 84 h 21"/>
                  <a:gd name="T6" fmla="*/ 40 w 21"/>
                  <a:gd name="T7" fmla="*/ 84 h 21"/>
                  <a:gd name="T8" fmla="*/ 84 w 21"/>
                  <a:gd name="T9" fmla="*/ 40 h 21"/>
                  <a:gd name="T10" fmla="*/ 40 w 21"/>
                  <a:gd name="T11" fmla="*/ 0 h 21"/>
                  <a:gd name="T12" fmla="*/ 40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0" y="0"/>
                    </a:moveTo>
                    <a:cubicBezTo>
                      <a:pt x="5" y="0"/>
                      <a:pt x="0" y="5"/>
                      <a:pt x="0" y="10"/>
                    </a:cubicBezTo>
                    <a:cubicBezTo>
                      <a:pt x="0" y="16"/>
                      <a:pt x="5" y="21"/>
                      <a:pt x="10" y="21"/>
                    </a:cubicBezTo>
                    <a:cubicBezTo>
                      <a:pt x="10" y="21"/>
                      <a:pt x="10" y="21"/>
                      <a:pt x="10" y="21"/>
                    </a:cubicBezTo>
                    <a:cubicBezTo>
                      <a:pt x="16" y="21"/>
                      <a:pt x="21" y="16"/>
                      <a:pt x="21" y="10"/>
                    </a:cubicBezTo>
                    <a:cubicBezTo>
                      <a:pt x="21"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6" name="Freeform 763"/>
              <p:cNvSpPr>
                <a:spLocks/>
              </p:cNvSpPr>
              <p:nvPr userDrawn="1"/>
            </p:nvSpPr>
            <p:spPr bwMode="auto">
              <a:xfrm>
                <a:off x="5736" y="1834"/>
                <a:ext cx="50" cy="50"/>
              </a:xfrm>
              <a:custGeom>
                <a:avLst/>
                <a:gdLst>
                  <a:gd name="T0" fmla="*/ 52 w 25"/>
                  <a:gd name="T1" fmla="*/ 0 h 25"/>
                  <a:gd name="T2" fmla="*/ 0 w 25"/>
                  <a:gd name="T3" fmla="*/ 48 h 25"/>
                  <a:gd name="T4" fmla="*/ 52 w 25"/>
                  <a:gd name="T5" fmla="*/ 100 h 25"/>
                  <a:gd name="T6" fmla="*/ 52 w 25"/>
                  <a:gd name="T7" fmla="*/ 100 h 25"/>
                  <a:gd name="T8" fmla="*/ 100 w 25"/>
                  <a:gd name="T9" fmla="*/ 52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3" y="25"/>
                    </a:cubicBezTo>
                    <a:cubicBezTo>
                      <a:pt x="13" y="25"/>
                      <a:pt x="13" y="25"/>
                      <a:pt x="13" y="25"/>
                    </a:cubicBezTo>
                    <a:cubicBezTo>
                      <a:pt x="20" y="25"/>
                      <a:pt x="25" y="20"/>
                      <a:pt x="25" y="13"/>
                    </a:cubicBezTo>
                    <a:cubicBezTo>
                      <a:pt x="25"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7" name="Freeform 764"/>
              <p:cNvSpPr>
                <a:spLocks/>
              </p:cNvSpPr>
              <p:nvPr userDrawn="1"/>
            </p:nvSpPr>
            <p:spPr bwMode="auto">
              <a:xfrm>
                <a:off x="5816" y="1925"/>
                <a:ext cx="62" cy="64"/>
              </a:xfrm>
              <a:custGeom>
                <a:avLst/>
                <a:gdLst>
                  <a:gd name="T0" fmla="*/ 60 w 31"/>
                  <a:gd name="T1" fmla="*/ 0 h 32"/>
                  <a:gd name="T2" fmla="*/ 0 w 31"/>
                  <a:gd name="T3" fmla="*/ 64 h 32"/>
                  <a:gd name="T4" fmla="*/ 60 w 31"/>
                  <a:gd name="T5" fmla="*/ 128 h 32"/>
                  <a:gd name="T6" fmla="*/ 60 w 31"/>
                  <a:gd name="T7" fmla="*/ 128 h 32"/>
                  <a:gd name="T8" fmla="*/ 124 w 31"/>
                  <a:gd name="T9" fmla="*/ 64 h 32"/>
                  <a:gd name="T10" fmla="*/ 60 w 31"/>
                  <a:gd name="T11" fmla="*/ 0 h 32"/>
                  <a:gd name="T12" fmla="*/ 6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cubicBezTo>
                      <a:pt x="7" y="0"/>
                      <a:pt x="0" y="7"/>
                      <a:pt x="0" y="16"/>
                    </a:cubicBezTo>
                    <a:cubicBezTo>
                      <a:pt x="0" y="25"/>
                      <a:pt x="7" y="32"/>
                      <a:pt x="15" y="32"/>
                    </a:cubicBezTo>
                    <a:cubicBezTo>
                      <a:pt x="15" y="32"/>
                      <a:pt x="15" y="32"/>
                      <a:pt x="15" y="32"/>
                    </a:cubicBezTo>
                    <a:cubicBezTo>
                      <a:pt x="24" y="32"/>
                      <a:pt x="31" y="25"/>
                      <a:pt x="31" y="16"/>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8" name="Freeform 765"/>
              <p:cNvSpPr>
                <a:spLocks/>
              </p:cNvSpPr>
              <p:nvPr userDrawn="1"/>
            </p:nvSpPr>
            <p:spPr bwMode="auto">
              <a:xfrm>
                <a:off x="5906" y="2005"/>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8" y="38"/>
                      <a:pt x="19" y="38"/>
                    </a:cubicBezTo>
                    <a:cubicBezTo>
                      <a:pt x="19" y="38"/>
                      <a:pt x="19" y="38"/>
                      <a:pt x="19" y="38"/>
                    </a:cubicBezTo>
                    <a:cubicBezTo>
                      <a:pt x="29" y="38"/>
                      <a:pt x="37"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09" name="Freeform 766"/>
              <p:cNvSpPr>
                <a:spLocks/>
              </p:cNvSpPr>
              <p:nvPr userDrawn="1"/>
            </p:nvSpPr>
            <p:spPr bwMode="auto">
              <a:xfrm>
                <a:off x="5986" y="2097"/>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3" y="43"/>
                      <a:pt x="43" y="33"/>
                      <a:pt x="43" y="22"/>
                    </a:cubicBezTo>
                    <a:cubicBezTo>
                      <a:pt x="43" y="10"/>
                      <a:pt x="33"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0" name="Freeform 767"/>
              <p:cNvSpPr>
                <a:spLocks/>
              </p:cNvSpPr>
              <p:nvPr userDrawn="1"/>
            </p:nvSpPr>
            <p:spPr bwMode="auto">
              <a:xfrm>
                <a:off x="6076" y="2175"/>
                <a:ext cx="100" cy="102"/>
              </a:xfrm>
              <a:custGeom>
                <a:avLst/>
                <a:gdLst>
                  <a:gd name="T0" fmla="*/ 100 w 50"/>
                  <a:gd name="T1" fmla="*/ 0 h 51"/>
                  <a:gd name="T2" fmla="*/ 0 w 50"/>
                  <a:gd name="T3" fmla="*/ 104 h 51"/>
                  <a:gd name="T4" fmla="*/ 100 w 50"/>
                  <a:gd name="T5" fmla="*/ 204 h 51"/>
                  <a:gd name="T6" fmla="*/ 100 w 50"/>
                  <a:gd name="T7" fmla="*/ 204 h 51"/>
                  <a:gd name="T8" fmla="*/ 200 w 50"/>
                  <a:gd name="T9" fmla="*/ 104 h 51"/>
                  <a:gd name="T10" fmla="*/ 100 w 50"/>
                  <a:gd name="T11" fmla="*/ 0 h 51"/>
                  <a:gd name="T12" fmla="*/ 100 w 50"/>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1">
                    <a:moveTo>
                      <a:pt x="25" y="0"/>
                    </a:moveTo>
                    <a:cubicBezTo>
                      <a:pt x="11" y="0"/>
                      <a:pt x="0" y="12"/>
                      <a:pt x="0" y="26"/>
                    </a:cubicBezTo>
                    <a:cubicBezTo>
                      <a:pt x="0" y="40"/>
                      <a:pt x="11" y="51"/>
                      <a:pt x="25" y="51"/>
                    </a:cubicBezTo>
                    <a:cubicBezTo>
                      <a:pt x="25" y="51"/>
                      <a:pt x="25" y="51"/>
                      <a:pt x="25" y="51"/>
                    </a:cubicBezTo>
                    <a:cubicBezTo>
                      <a:pt x="39" y="51"/>
                      <a:pt x="50" y="40"/>
                      <a:pt x="50" y="26"/>
                    </a:cubicBezTo>
                    <a:cubicBezTo>
                      <a:pt x="50"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1" name="Freeform 768"/>
              <p:cNvSpPr>
                <a:spLocks/>
              </p:cNvSpPr>
              <p:nvPr userDrawn="1"/>
            </p:nvSpPr>
            <p:spPr bwMode="auto">
              <a:xfrm>
                <a:off x="6156" y="2257"/>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3"/>
                      <a:pt x="12" y="56"/>
                      <a:pt x="28" y="56"/>
                    </a:cubicBezTo>
                    <a:cubicBezTo>
                      <a:pt x="28" y="56"/>
                      <a:pt x="28" y="56"/>
                      <a:pt x="28" y="56"/>
                    </a:cubicBezTo>
                    <a:cubicBezTo>
                      <a:pt x="43" y="56"/>
                      <a:pt x="56" y="43"/>
                      <a:pt x="56" y="28"/>
                    </a:cubicBezTo>
                    <a:cubicBezTo>
                      <a:pt x="56" y="12"/>
                      <a:pt x="43"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2" name="Freeform 769"/>
              <p:cNvSpPr>
                <a:spLocks/>
              </p:cNvSpPr>
              <p:nvPr userDrawn="1"/>
            </p:nvSpPr>
            <p:spPr bwMode="auto">
              <a:xfrm>
                <a:off x="6244" y="2347"/>
                <a:ext cx="128" cy="126"/>
              </a:xfrm>
              <a:custGeom>
                <a:avLst/>
                <a:gdLst>
                  <a:gd name="T0" fmla="*/ 128 w 64"/>
                  <a:gd name="T1" fmla="*/ 0 h 63"/>
                  <a:gd name="T2" fmla="*/ 0 w 64"/>
                  <a:gd name="T3" fmla="*/ 124 h 63"/>
                  <a:gd name="T4" fmla="*/ 128 w 64"/>
                  <a:gd name="T5" fmla="*/ 252 h 63"/>
                  <a:gd name="T6" fmla="*/ 128 w 64"/>
                  <a:gd name="T7" fmla="*/ 252 h 63"/>
                  <a:gd name="T8" fmla="*/ 172 w 64"/>
                  <a:gd name="T9" fmla="*/ 244 h 63"/>
                  <a:gd name="T10" fmla="*/ 244 w 64"/>
                  <a:gd name="T11" fmla="*/ 172 h 63"/>
                  <a:gd name="T12" fmla="*/ 256 w 64"/>
                  <a:gd name="T13" fmla="*/ 124 h 63"/>
                  <a:gd name="T14" fmla="*/ 128 w 64"/>
                  <a:gd name="T15" fmla="*/ 0 h 63"/>
                  <a:gd name="T16" fmla="*/ 128 w 64"/>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63">
                    <a:moveTo>
                      <a:pt x="32" y="0"/>
                    </a:moveTo>
                    <a:cubicBezTo>
                      <a:pt x="15" y="0"/>
                      <a:pt x="0" y="14"/>
                      <a:pt x="0" y="31"/>
                    </a:cubicBezTo>
                    <a:cubicBezTo>
                      <a:pt x="0" y="48"/>
                      <a:pt x="15" y="63"/>
                      <a:pt x="32" y="63"/>
                    </a:cubicBezTo>
                    <a:cubicBezTo>
                      <a:pt x="32" y="63"/>
                      <a:pt x="32" y="63"/>
                      <a:pt x="32" y="63"/>
                    </a:cubicBezTo>
                    <a:cubicBezTo>
                      <a:pt x="36" y="63"/>
                      <a:pt x="40" y="62"/>
                      <a:pt x="43" y="61"/>
                    </a:cubicBezTo>
                    <a:cubicBezTo>
                      <a:pt x="47" y="53"/>
                      <a:pt x="53" y="46"/>
                      <a:pt x="61" y="43"/>
                    </a:cubicBezTo>
                    <a:cubicBezTo>
                      <a:pt x="63" y="39"/>
                      <a:pt x="64" y="35"/>
                      <a:pt x="64" y="31"/>
                    </a:cubicBezTo>
                    <a:cubicBezTo>
                      <a:pt x="64" y="14"/>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3" name="Freeform 770"/>
              <p:cNvSpPr>
                <a:spLocks/>
              </p:cNvSpPr>
              <p:nvPr userDrawn="1"/>
            </p:nvSpPr>
            <p:spPr bwMode="auto">
              <a:xfrm>
                <a:off x="6324" y="2427"/>
                <a:ext cx="138" cy="138"/>
              </a:xfrm>
              <a:custGeom>
                <a:avLst/>
                <a:gdLst>
                  <a:gd name="T0" fmla="*/ 140 w 69"/>
                  <a:gd name="T1" fmla="*/ 0 h 69"/>
                  <a:gd name="T2" fmla="*/ 84 w 69"/>
                  <a:gd name="T3" fmla="*/ 12 h 69"/>
                  <a:gd name="T4" fmla="*/ 12 w 69"/>
                  <a:gd name="T5" fmla="*/ 84 h 69"/>
                  <a:gd name="T6" fmla="*/ 0 w 69"/>
                  <a:gd name="T7" fmla="*/ 136 h 69"/>
                  <a:gd name="T8" fmla="*/ 16 w 69"/>
                  <a:gd name="T9" fmla="*/ 200 h 69"/>
                  <a:gd name="T10" fmla="*/ 92 w 69"/>
                  <a:gd name="T11" fmla="*/ 264 h 69"/>
                  <a:gd name="T12" fmla="*/ 140 w 69"/>
                  <a:gd name="T13" fmla="*/ 276 h 69"/>
                  <a:gd name="T14" fmla="*/ 140 w 69"/>
                  <a:gd name="T15" fmla="*/ 276 h 69"/>
                  <a:gd name="T16" fmla="*/ 196 w 69"/>
                  <a:gd name="T17" fmla="*/ 264 h 69"/>
                  <a:gd name="T18" fmla="*/ 264 w 69"/>
                  <a:gd name="T19" fmla="*/ 196 h 69"/>
                  <a:gd name="T20" fmla="*/ 276 w 69"/>
                  <a:gd name="T21" fmla="*/ 136 h 69"/>
                  <a:gd name="T22" fmla="*/ 268 w 69"/>
                  <a:gd name="T23" fmla="*/ 88 h 69"/>
                  <a:gd name="T24" fmla="*/ 204 w 69"/>
                  <a:gd name="T25" fmla="*/ 16 h 69"/>
                  <a:gd name="T26" fmla="*/ 140 w 69"/>
                  <a:gd name="T27" fmla="*/ 0 h 69"/>
                  <a:gd name="T28" fmla="*/ 140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5" y="0"/>
                    </a:moveTo>
                    <a:cubicBezTo>
                      <a:pt x="30" y="0"/>
                      <a:pt x="26" y="1"/>
                      <a:pt x="21" y="3"/>
                    </a:cubicBezTo>
                    <a:cubicBezTo>
                      <a:pt x="13" y="6"/>
                      <a:pt x="7" y="13"/>
                      <a:pt x="3" y="21"/>
                    </a:cubicBezTo>
                    <a:cubicBezTo>
                      <a:pt x="1" y="25"/>
                      <a:pt x="0" y="29"/>
                      <a:pt x="0" y="34"/>
                    </a:cubicBezTo>
                    <a:cubicBezTo>
                      <a:pt x="0" y="40"/>
                      <a:pt x="2" y="45"/>
                      <a:pt x="4" y="50"/>
                    </a:cubicBezTo>
                    <a:cubicBezTo>
                      <a:pt x="12" y="53"/>
                      <a:pt x="19" y="59"/>
                      <a:pt x="23" y="66"/>
                    </a:cubicBezTo>
                    <a:cubicBezTo>
                      <a:pt x="26" y="68"/>
                      <a:pt x="31" y="69"/>
                      <a:pt x="35" y="69"/>
                    </a:cubicBezTo>
                    <a:cubicBezTo>
                      <a:pt x="35" y="69"/>
                      <a:pt x="35" y="69"/>
                      <a:pt x="35" y="69"/>
                    </a:cubicBezTo>
                    <a:cubicBezTo>
                      <a:pt x="40" y="69"/>
                      <a:pt x="45" y="68"/>
                      <a:pt x="49" y="66"/>
                    </a:cubicBezTo>
                    <a:cubicBezTo>
                      <a:pt x="53" y="58"/>
                      <a:pt x="59" y="52"/>
                      <a:pt x="66" y="49"/>
                    </a:cubicBezTo>
                    <a:cubicBezTo>
                      <a:pt x="68" y="44"/>
                      <a:pt x="69" y="40"/>
                      <a:pt x="69" y="34"/>
                    </a:cubicBezTo>
                    <a:cubicBezTo>
                      <a:pt x="69" y="30"/>
                      <a:pt x="68" y="26"/>
                      <a:pt x="67" y="22"/>
                    </a:cubicBezTo>
                    <a:cubicBezTo>
                      <a:pt x="64" y="14"/>
                      <a:pt x="58" y="8"/>
                      <a:pt x="51" y="4"/>
                    </a:cubicBezTo>
                    <a:cubicBezTo>
                      <a:pt x="46" y="1"/>
                      <a:pt x="41"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4" name="Freeform 771"/>
              <p:cNvSpPr>
                <a:spLocks/>
              </p:cNvSpPr>
              <p:nvPr userDrawn="1"/>
            </p:nvSpPr>
            <p:spPr bwMode="auto">
              <a:xfrm>
                <a:off x="6414" y="2517"/>
                <a:ext cx="152" cy="153"/>
              </a:xfrm>
              <a:custGeom>
                <a:avLst/>
                <a:gdLst>
                  <a:gd name="T0" fmla="*/ 152 w 76"/>
                  <a:gd name="T1" fmla="*/ 0 h 76"/>
                  <a:gd name="T2" fmla="*/ 84 w 76"/>
                  <a:gd name="T3" fmla="*/ 16 h 76"/>
                  <a:gd name="T4" fmla="*/ 16 w 76"/>
                  <a:gd name="T5" fmla="*/ 85 h 76"/>
                  <a:gd name="T6" fmla="*/ 0 w 76"/>
                  <a:gd name="T7" fmla="*/ 155 h 76"/>
                  <a:gd name="T8" fmla="*/ 0 w 76"/>
                  <a:gd name="T9" fmla="*/ 179 h 76"/>
                  <a:gd name="T10" fmla="*/ 108 w 76"/>
                  <a:gd name="T11" fmla="*/ 300 h 76"/>
                  <a:gd name="T12" fmla="*/ 152 w 76"/>
                  <a:gd name="T13" fmla="*/ 308 h 76"/>
                  <a:gd name="T14" fmla="*/ 152 w 76"/>
                  <a:gd name="T15" fmla="*/ 308 h 76"/>
                  <a:gd name="T16" fmla="*/ 160 w 76"/>
                  <a:gd name="T17" fmla="*/ 308 h 76"/>
                  <a:gd name="T18" fmla="*/ 304 w 76"/>
                  <a:gd name="T19" fmla="*/ 163 h 76"/>
                  <a:gd name="T20" fmla="*/ 304 w 76"/>
                  <a:gd name="T21" fmla="*/ 155 h 76"/>
                  <a:gd name="T22" fmla="*/ 300 w 76"/>
                  <a:gd name="T23" fmla="*/ 109 h 76"/>
                  <a:gd name="T24" fmla="*/ 180 w 76"/>
                  <a:gd name="T25" fmla="*/ 0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7"/>
                      <a:pt x="8" y="13"/>
                      <a:pt x="4" y="21"/>
                    </a:cubicBezTo>
                    <a:cubicBezTo>
                      <a:pt x="1" y="26"/>
                      <a:pt x="0" y="32"/>
                      <a:pt x="0" y="38"/>
                    </a:cubicBezTo>
                    <a:cubicBezTo>
                      <a:pt x="0" y="40"/>
                      <a:pt x="0" y="42"/>
                      <a:pt x="0" y="44"/>
                    </a:cubicBezTo>
                    <a:cubicBezTo>
                      <a:pt x="14" y="48"/>
                      <a:pt x="25" y="60"/>
                      <a:pt x="27" y="74"/>
                    </a:cubicBezTo>
                    <a:cubicBezTo>
                      <a:pt x="31" y="75"/>
                      <a:pt x="34" y="76"/>
                      <a:pt x="38" y="76"/>
                    </a:cubicBezTo>
                    <a:cubicBezTo>
                      <a:pt x="38" y="76"/>
                      <a:pt x="38" y="76"/>
                      <a:pt x="38" y="76"/>
                    </a:cubicBezTo>
                    <a:cubicBezTo>
                      <a:pt x="39" y="76"/>
                      <a:pt x="39" y="76"/>
                      <a:pt x="40" y="76"/>
                    </a:cubicBezTo>
                    <a:cubicBezTo>
                      <a:pt x="42" y="57"/>
                      <a:pt x="57" y="42"/>
                      <a:pt x="76" y="40"/>
                    </a:cubicBezTo>
                    <a:cubicBezTo>
                      <a:pt x="76" y="39"/>
                      <a:pt x="76" y="39"/>
                      <a:pt x="76" y="38"/>
                    </a:cubicBezTo>
                    <a:cubicBezTo>
                      <a:pt x="76" y="34"/>
                      <a:pt x="76" y="31"/>
                      <a:pt x="75" y="27"/>
                    </a:cubicBezTo>
                    <a:cubicBezTo>
                      <a:pt x="71" y="13"/>
                      <a:pt x="59" y="3"/>
                      <a:pt x="45" y="0"/>
                    </a:cubicBezTo>
                    <a:cubicBezTo>
                      <a:pt x="42" y="0"/>
                      <a:pt x="40"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5" name="Freeform 772"/>
              <p:cNvSpPr>
                <a:spLocks/>
              </p:cNvSpPr>
              <p:nvPr userDrawn="1"/>
            </p:nvSpPr>
            <p:spPr bwMode="auto">
              <a:xfrm>
                <a:off x="6494" y="2598"/>
                <a:ext cx="164" cy="164"/>
              </a:xfrm>
              <a:custGeom>
                <a:avLst/>
                <a:gdLst>
                  <a:gd name="T0" fmla="*/ 164 w 82"/>
                  <a:gd name="T1" fmla="*/ 0 h 82"/>
                  <a:gd name="T2" fmla="*/ 144 w 82"/>
                  <a:gd name="T3" fmla="*/ 0 h 82"/>
                  <a:gd name="T4" fmla="*/ 0 w 82"/>
                  <a:gd name="T5" fmla="*/ 144 h 82"/>
                  <a:gd name="T6" fmla="*/ 0 w 82"/>
                  <a:gd name="T7" fmla="*/ 164 h 82"/>
                  <a:gd name="T8" fmla="*/ 0 w 82"/>
                  <a:gd name="T9" fmla="*/ 192 h 82"/>
                  <a:gd name="T10" fmla="*/ 156 w 82"/>
                  <a:gd name="T11" fmla="*/ 328 h 82"/>
                  <a:gd name="T12" fmla="*/ 164 w 82"/>
                  <a:gd name="T13" fmla="*/ 328 h 82"/>
                  <a:gd name="T14" fmla="*/ 164 w 82"/>
                  <a:gd name="T15" fmla="*/ 328 h 82"/>
                  <a:gd name="T16" fmla="*/ 180 w 82"/>
                  <a:gd name="T17" fmla="*/ 328 h 82"/>
                  <a:gd name="T18" fmla="*/ 328 w 82"/>
                  <a:gd name="T19" fmla="*/ 180 h 82"/>
                  <a:gd name="T20" fmla="*/ 328 w 82"/>
                  <a:gd name="T21" fmla="*/ 164 h 82"/>
                  <a:gd name="T22" fmla="*/ 328 w 82"/>
                  <a:gd name="T23" fmla="*/ 156 h 82"/>
                  <a:gd name="T24" fmla="*/ 192 w 82"/>
                  <a:gd name="T25" fmla="*/ 0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39" y="0"/>
                      <a:pt x="38" y="0"/>
                      <a:pt x="36" y="0"/>
                    </a:cubicBezTo>
                    <a:cubicBezTo>
                      <a:pt x="17" y="2"/>
                      <a:pt x="2" y="17"/>
                      <a:pt x="0" y="36"/>
                    </a:cubicBezTo>
                    <a:cubicBezTo>
                      <a:pt x="0" y="38"/>
                      <a:pt x="0" y="39"/>
                      <a:pt x="0" y="41"/>
                    </a:cubicBezTo>
                    <a:cubicBezTo>
                      <a:pt x="0" y="43"/>
                      <a:pt x="0" y="46"/>
                      <a:pt x="0" y="48"/>
                    </a:cubicBezTo>
                    <a:cubicBezTo>
                      <a:pt x="19" y="49"/>
                      <a:pt x="35" y="64"/>
                      <a:pt x="39" y="82"/>
                    </a:cubicBezTo>
                    <a:cubicBezTo>
                      <a:pt x="39" y="82"/>
                      <a:pt x="40" y="82"/>
                      <a:pt x="41" y="82"/>
                    </a:cubicBezTo>
                    <a:cubicBezTo>
                      <a:pt x="41" y="82"/>
                      <a:pt x="41" y="82"/>
                      <a:pt x="41" y="82"/>
                    </a:cubicBezTo>
                    <a:cubicBezTo>
                      <a:pt x="42" y="82"/>
                      <a:pt x="44" y="82"/>
                      <a:pt x="45" y="82"/>
                    </a:cubicBezTo>
                    <a:cubicBezTo>
                      <a:pt x="48" y="63"/>
                      <a:pt x="63" y="48"/>
                      <a:pt x="82" y="45"/>
                    </a:cubicBezTo>
                    <a:cubicBezTo>
                      <a:pt x="82" y="44"/>
                      <a:pt x="82" y="42"/>
                      <a:pt x="82" y="41"/>
                    </a:cubicBezTo>
                    <a:cubicBezTo>
                      <a:pt x="82" y="40"/>
                      <a:pt x="82" y="40"/>
                      <a:pt x="82" y="39"/>
                    </a:cubicBezTo>
                    <a:cubicBezTo>
                      <a:pt x="81" y="20"/>
                      <a:pt x="67" y="4"/>
                      <a:pt x="48" y="0"/>
                    </a:cubicBezTo>
                    <a:cubicBezTo>
                      <a:pt x="46" y="0"/>
                      <a:pt x="43"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6" name="Freeform 773"/>
              <p:cNvSpPr>
                <a:spLocks/>
              </p:cNvSpPr>
              <p:nvPr userDrawn="1"/>
            </p:nvSpPr>
            <p:spPr bwMode="auto">
              <a:xfrm>
                <a:off x="6584" y="2688"/>
                <a:ext cx="178" cy="178"/>
              </a:xfrm>
              <a:custGeom>
                <a:avLst/>
                <a:gdLst>
                  <a:gd name="T0" fmla="*/ 176 w 89"/>
                  <a:gd name="T1" fmla="*/ 0 h 89"/>
                  <a:gd name="T2" fmla="*/ 172 w 89"/>
                  <a:gd name="T3" fmla="*/ 0 h 89"/>
                  <a:gd name="T4" fmla="*/ 148 w 89"/>
                  <a:gd name="T5" fmla="*/ 0 h 89"/>
                  <a:gd name="T6" fmla="*/ 0 w 89"/>
                  <a:gd name="T7" fmla="*/ 148 h 89"/>
                  <a:gd name="T8" fmla="*/ 0 w 89"/>
                  <a:gd name="T9" fmla="*/ 172 h 89"/>
                  <a:gd name="T10" fmla="*/ 160 w 89"/>
                  <a:gd name="T11" fmla="*/ 348 h 89"/>
                  <a:gd name="T12" fmla="*/ 160 w 89"/>
                  <a:gd name="T13" fmla="*/ 356 h 89"/>
                  <a:gd name="T14" fmla="*/ 160 w 89"/>
                  <a:gd name="T15" fmla="*/ 356 h 89"/>
                  <a:gd name="T16" fmla="*/ 160 w 89"/>
                  <a:gd name="T17" fmla="*/ 348 h 89"/>
                  <a:gd name="T18" fmla="*/ 348 w 89"/>
                  <a:gd name="T19" fmla="*/ 160 h 89"/>
                  <a:gd name="T20" fmla="*/ 348 w 89"/>
                  <a:gd name="T21" fmla="*/ 160 h 89"/>
                  <a:gd name="T22" fmla="*/ 356 w 89"/>
                  <a:gd name="T23" fmla="*/ 160 h 89"/>
                  <a:gd name="T24" fmla="*/ 356 w 89"/>
                  <a:gd name="T25" fmla="*/ 160 h 89"/>
                  <a:gd name="T26" fmla="*/ 176 w 89"/>
                  <a:gd name="T27" fmla="*/ 0 h 89"/>
                  <a:gd name="T28" fmla="*/ 176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4" y="0"/>
                    </a:moveTo>
                    <a:cubicBezTo>
                      <a:pt x="44" y="0"/>
                      <a:pt x="44" y="0"/>
                      <a:pt x="43" y="0"/>
                    </a:cubicBezTo>
                    <a:cubicBezTo>
                      <a:pt x="41" y="0"/>
                      <a:pt x="39" y="0"/>
                      <a:pt x="37" y="0"/>
                    </a:cubicBezTo>
                    <a:cubicBezTo>
                      <a:pt x="18" y="3"/>
                      <a:pt x="3" y="18"/>
                      <a:pt x="0" y="37"/>
                    </a:cubicBezTo>
                    <a:cubicBezTo>
                      <a:pt x="0" y="39"/>
                      <a:pt x="0" y="41"/>
                      <a:pt x="0" y="43"/>
                    </a:cubicBezTo>
                    <a:cubicBezTo>
                      <a:pt x="22" y="45"/>
                      <a:pt x="40" y="64"/>
                      <a:pt x="40" y="87"/>
                    </a:cubicBezTo>
                    <a:cubicBezTo>
                      <a:pt x="40" y="88"/>
                      <a:pt x="40" y="88"/>
                      <a:pt x="40" y="89"/>
                    </a:cubicBezTo>
                    <a:cubicBezTo>
                      <a:pt x="40" y="89"/>
                      <a:pt x="40" y="89"/>
                      <a:pt x="40" y="89"/>
                    </a:cubicBezTo>
                    <a:cubicBezTo>
                      <a:pt x="40" y="88"/>
                      <a:pt x="40" y="88"/>
                      <a:pt x="40" y="87"/>
                    </a:cubicBezTo>
                    <a:cubicBezTo>
                      <a:pt x="40" y="62"/>
                      <a:pt x="61" y="40"/>
                      <a:pt x="87" y="40"/>
                    </a:cubicBezTo>
                    <a:cubicBezTo>
                      <a:pt x="87" y="40"/>
                      <a:pt x="87" y="40"/>
                      <a:pt x="87" y="40"/>
                    </a:cubicBezTo>
                    <a:cubicBezTo>
                      <a:pt x="88" y="40"/>
                      <a:pt x="88" y="40"/>
                      <a:pt x="89" y="40"/>
                    </a:cubicBezTo>
                    <a:cubicBezTo>
                      <a:pt x="89" y="40"/>
                      <a:pt x="89" y="40"/>
                      <a:pt x="89" y="40"/>
                    </a:cubicBezTo>
                    <a:cubicBezTo>
                      <a:pt x="86" y="17"/>
                      <a:pt x="67"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7" name="Freeform 774"/>
              <p:cNvSpPr>
                <a:spLocks/>
              </p:cNvSpPr>
              <p:nvPr userDrawn="1"/>
            </p:nvSpPr>
            <p:spPr bwMode="auto">
              <a:xfrm>
                <a:off x="6664" y="2768"/>
                <a:ext cx="188" cy="156"/>
              </a:xfrm>
              <a:custGeom>
                <a:avLst/>
                <a:gdLst>
                  <a:gd name="T0" fmla="*/ 188 w 94"/>
                  <a:gd name="T1" fmla="*/ 0 h 78"/>
                  <a:gd name="T2" fmla="*/ 0 w 94"/>
                  <a:gd name="T3" fmla="*/ 188 h 78"/>
                  <a:gd name="T4" fmla="*/ 0 w 94"/>
                  <a:gd name="T5" fmla="*/ 196 h 78"/>
                  <a:gd name="T6" fmla="*/ 16 w 94"/>
                  <a:gd name="T7" fmla="*/ 192 h 78"/>
                  <a:gd name="T8" fmla="*/ 16 w 94"/>
                  <a:gd name="T9" fmla="*/ 192 h 78"/>
                  <a:gd name="T10" fmla="*/ 192 w 94"/>
                  <a:gd name="T11" fmla="*/ 312 h 78"/>
                  <a:gd name="T12" fmla="*/ 376 w 94"/>
                  <a:gd name="T13" fmla="*/ 180 h 78"/>
                  <a:gd name="T14" fmla="*/ 364 w 94"/>
                  <a:gd name="T15" fmla="*/ 120 h 78"/>
                  <a:gd name="T16" fmla="*/ 196 w 94"/>
                  <a:gd name="T17" fmla="*/ 0 h 78"/>
                  <a:gd name="T18" fmla="*/ 188 w 94"/>
                  <a:gd name="T19" fmla="*/ 0 h 78"/>
                  <a:gd name="T20" fmla="*/ 188 w 94"/>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78">
                    <a:moveTo>
                      <a:pt x="47" y="0"/>
                    </a:moveTo>
                    <a:cubicBezTo>
                      <a:pt x="21" y="0"/>
                      <a:pt x="0" y="22"/>
                      <a:pt x="0" y="47"/>
                    </a:cubicBezTo>
                    <a:cubicBezTo>
                      <a:pt x="0" y="48"/>
                      <a:pt x="0" y="48"/>
                      <a:pt x="0" y="49"/>
                    </a:cubicBezTo>
                    <a:cubicBezTo>
                      <a:pt x="1" y="49"/>
                      <a:pt x="3" y="48"/>
                      <a:pt x="4" y="48"/>
                    </a:cubicBezTo>
                    <a:cubicBezTo>
                      <a:pt x="4" y="48"/>
                      <a:pt x="4" y="48"/>
                      <a:pt x="4" y="48"/>
                    </a:cubicBezTo>
                    <a:cubicBezTo>
                      <a:pt x="24" y="49"/>
                      <a:pt x="41" y="61"/>
                      <a:pt x="48" y="78"/>
                    </a:cubicBezTo>
                    <a:cubicBezTo>
                      <a:pt x="55" y="59"/>
                      <a:pt x="73" y="46"/>
                      <a:pt x="94" y="45"/>
                    </a:cubicBezTo>
                    <a:cubicBezTo>
                      <a:pt x="94" y="40"/>
                      <a:pt x="93" y="35"/>
                      <a:pt x="91" y="30"/>
                    </a:cubicBezTo>
                    <a:cubicBezTo>
                      <a:pt x="84" y="13"/>
                      <a:pt x="68" y="1"/>
                      <a:pt x="49" y="0"/>
                    </a:cubicBezTo>
                    <a:cubicBezTo>
                      <a:pt x="48"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8" name="Freeform 775"/>
              <p:cNvSpPr>
                <a:spLocks/>
              </p:cNvSpPr>
              <p:nvPr userDrawn="1"/>
            </p:nvSpPr>
            <p:spPr bwMode="auto">
              <a:xfrm>
                <a:off x="6760" y="2858"/>
                <a:ext cx="194" cy="138"/>
              </a:xfrm>
              <a:custGeom>
                <a:avLst/>
                <a:gdLst>
                  <a:gd name="T0" fmla="*/ 188 w 97"/>
                  <a:gd name="T1" fmla="*/ 0 h 69"/>
                  <a:gd name="T2" fmla="*/ 184 w 97"/>
                  <a:gd name="T3" fmla="*/ 0 h 69"/>
                  <a:gd name="T4" fmla="*/ 0 w 97"/>
                  <a:gd name="T5" fmla="*/ 132 h 69"/>
                  <a:gd name="T6" fmla="*/ 12 w 97"/>
                  <a:gd name="T7" fmla="*/ 172 h 69"/>
                  <a:gd name="T8" fmla="*/ 172 w 97"/>
                  <a:gd name="T9" fmla="*/ 276 h 69"/>
                  <a:gd name="T10" fmla="*/ 360 w 97"/>
                  <a:gd name="T11" fmla="*/ 164 h 69"/>
                  <a:gd name="T12" fmla="*/ 360 w 97"/>
                  <a:gd name="T13" fmla="*/ 164 h 69"/>
                  <a:gd name="T14" fmla="*/ 388 w 97"/>
                  <a:gd name="T15" fmla="*/ 164 h 69"/>
                  <a:gd name="T16" fmla="*/ 364 w 97"/>
                  <a:gd name="T17" fmla="*/ 104 h 69"/>
                  <a:gd name="T18" fmla="*/ 188 w 97"/>
                  <a:gd name="T19" fmla="*/ 0 h 69"/>
                  <a:gd name="T20" fmla="*/ 188 w 97"/>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69">
                    <a:moveTo>
                      <a:pt x="47" y="0"/>
                    </a:moveTo>
                    <a:cubicBezTo>
                      <a:pt x="47" y="0"/>
                      <a:pt x="47" y="0"/>
                      <a:pt x="46" y="0"/>
                    </a:cubicBezTo>
                    <a:cubicBezTo>
                      <a:pt x="25" y="1"/>
                      <a:pt x="7" y="14"/>
                      <a:pt x="0" y="33"/>
                    </a:cubicBezTo>
                    <a:cubicBezTo>
                      <a:pt x="1" y="37"/>
                      <a:pt x="2" y="40"/>
                      <a:pt x="3" y="43"/>
                    </a:cubicBezTo>
                    <a:cubicBezTo>
                      <a:pt x="20" y="45"/>
                      <a:pt x="35" y="55"/>
                      <a:pt x="43" y="69"/>
                    </a:cubicBezTo>
                    <a:cubicBezTo>
                      <a:pt x="52" y="52"/>
                      <a:pt x="70" y="41"/>
                      <a:pt x="90" y="41"/>
                    </a:cubicBezTo>
                    <a:cubicBezTo>
                      <a:pt x="90" y="41"/>
                      <a:pt x="90" y="41"/>
                      <a:pt x="90" y="41"/>
                    </a:cubicBezTo>
                    <a:cubicBezTo>
                      <a:pt x="93" y="41"/>
                      <a:pt x="95" y="41"/>
                      <a:pt x="97" y="41"/>
                    </a:cubicBezTo>
                    <a:cubicBezTo>
                      <a:pt x="96" y="36"/>
                      <a:pt x="94" y="31"/>
                      <a:pt x="91" y="26"/>
                    </a:cubicBezTo>
                    <a:cubicBezTo>
                      <a:pt x="83" y="11"/>
                      <a:pt x="66" y="1"/>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19" name="Freeform 776"/>
              <p:cNvSpPr>
                <a:spLocks/>
              </p:cNvSpPr>
              <p:nvPr userDrawn="1"/>
            </p:nvSpPr>
            <p:spPr bwMode="auto">
              <a:xfrm>
                <a:off x="6846" y="2940"/>
                <a:ext cx="200" cy="144"/>
              </a:xfrm>
              <a:custGeom>
                <a:avLst/>
                <a:gdLst>
                  <a:gd name="T0" fmla="*/ 188 w 100"/>
                  <a:gd name="T1" fmla="*/ 0 h 72"/>
                  <a:gd name="T2" fmla="*/ 0 w 100"/>
                  <a:gd name="T3" fmla="*/ 112 h 72"/>
                  <a:gd name="T4" fmla="*/ 24 w 100"/>
                  <a:gd name="T5" fmla="*/ 192 h 72"/>
                  <a:gd name="T6" fmla="*/ 192 w 100"/>
                  <a:gd name="T7" fmla="*/ 288 h 72"/>
                  <a:gd name="T8" fmla="*/ 380 w 100"/>
                  <a:gd name="T9" fmla="*/ 184 h 72"/>
                  <a:gd name="T10" fmla="*/ 384 w 100"/>
                  <a:gd name="T11" fmla="*/ 184 h 72"/>
                  <a:gd name="T12" fmla="*/ 400 w 100"/>
                  <a:gd name="T13" fmla="*/ 184 h 72"/>
                  <a:gd name="T14" fmla="*/ 364 w 100"/>
                  <a:gd name="T15" fmla="*/ 92 h 72"/>
                  <a:gd name="T16" fmla="*/ 216 w 100"/>
                  <a:gd name="T17" fmla="*/ 0 h 72"/>
                  <a:gd name="T18" fmla="*/ 188 w 100"/>
                  <a:gd name="T19" fmla="*/ 0 h 72"/>
                  <a:gd name="T20" fmla="*/ 188 w 100"/>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72">
                    <a:moveTo>
                      <a:pt x="47" y="0"/>
                    </a:moveTo>
                    <a:cubicBezTo>
                      <a:pt x="27" y="0"/>
                      <a:pt x="9" y="11"/>
                      <a:pt x="0" y="28"/>
                    </a:cubicBezTo>
                    <a:cubicBezTo>
                      <a:pt x="3" y="34"/>
                      <a:pt x="5" y="41"/>
                      <a:pt x="6" y="48"/>
                    </a:cubicBezTo>
                    <a:cubicBezTo>
                      <a:pt x="24" y="49"/>
                      <a:pt x="39" y="58"/>
                      <a:pt x="48" y="72"/>
                    </a:cubicBezTo>
                    <a:cubicBezTo>
                      <a:pt x="58" y="56"/>
                      <a:pt x="76" y="46"/>
                      <a:pt x="95" y="46"/>
                    </a:cubicBezTo>
                    <a:cubicBezTo>
                      <a:pt x="95" y="46"/>
                      <a:pt x="96" y="46"/>
                      <a:pt x="96" y="46"/>
                    </a:cubicBezTo>
                    <a:cubicBezTo>
                      <a:pt x="97" y="46"/>
                      <a:pt x="98" y="46"/>
                      <a:pt x="100" y="46"/>
                    </a:cubicBezTo>
                    <a:cubicBezTo>
                      <a:pt x="99" y="38"/>
                      <a:pt x="96" y="30"/>
                      <a:pt x="91" y="23"/>
                    </a:cubicBezTo>
                    <a:cubicBezTo>
                      <a:pt x="83" y="11"/>
                      <a:pt x="70" y="2"/>
                      <a:pt x="54" y="0"/>
                    </a:cubicBezTo>
                    <a:cubicBezTo>
                      <a:pt x="52" y="0"/>
                      <a:pt x="50"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0" name="Freeform 777"/>
              <p:cNvSpPr>
                <a:spLocks/>
              </p:cNvSpPr>
              <p:nvPr userDrawn="1"/>
            </p:nvSpPr>
            <p:spPr bwMode="auto">
              <a:xfrm>
                <a:off x="6942" y="3032"/>
                <a:ext cx="204" cy="130"/>
              </a:xfrm>
              <a:custGeom>
                <a:avLst/>
                <a:gdLst>
                  <a:gd name="T0" fmla="*/ 188 w 102"/>
                  <a:gd name="T1" fmla="*/ 0 h 65"/>
                  <a:gd name="T2" fmla="*/ 0 w 102"/>
                  <a:gd name="T3" fmla="*/ 104 h 65"/>
                  <a:gd name="T4" fmla="*/ 32 w 102"/>
                  <a:gd name="T5" fmla="*/ 172 h 65"/>
                  <a:gd name="T6" fmla="*/ 172 w 102"/>
                  <a:gd name="T7" fmla="*/ 260 h 65"/>
                  <a:gd name="T8" fmla="*/ 360 w 102"/>
                  <a:gd name="T9" fmla="*/ 164 h 65"/>
                  <a:gd name="T10" fmla="*/ 360 w 102"/>
                  <a:gd name="T11" fmla="*/ 164 h 65"/>
                  <a:gd name="T12" fmla="*/ 408 w 102"/>
                  <a:gd name="T13" fmla="*/ 168 h 65"/>
                  <a:gd name="T14" fmla="*/ 208 w 102"/>
                  <a:gd name="T15" fmla="*/ 0 h 65"/>
                  <a:gd name="T16" fmla="*/ 192 w 102"/>
                  <a:gd name="T17" fmla="*/ 0 h 65"/>
                  <a:gd name="T18" fmla="*/ 188 w 102"/>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65">
                    <a:moveTo>
                      <a:pt x="47" y="0"/>
                    </a:moveTo>
                    <a:cubicBezTo>
                      <a:pt x="28" y="0"/>
                      <a:pt x="10" y="10"/>
                      <a:pt x="0" y="26"/>
                    </a:cubicBezTo>
                    <a:cubicBezTo>
                      <a:pt x="4" y="31"/>
                      <a:pt x="6" y="37"/>
                      <a:pt x="8" y="43"/>
                    </a:cubicBezTo>
                    <a:cubicBezTo>
                      <a:pt x="22" y="46"/>
                      <a:pt x="35" y="54"/>
                      <a:pt x="43" y="65"/>
                    </a:cubicBezTo>
                    <a:cubicBezTo>
                      <a:pt x="54" y="50"/>
                      <a:pt x="71" y="41"/>
                      <a:pt x="90" y="41"/>
                    </a:cubicBezTo>
                    <a:cubicBezTo>
                      <a:pt x="90" y="41"/>
                      <a:pt x="90" y="41"/>
                      <a:pt x="90" y="41"/>
                    </a:cubicBezTo>
                    <a:cubicBezTo>
                      <a:pt x="94" y="41"/>
                      <a:pt x="98" y="41"/>
                      <a:pt x="102" y="42"/>
                    </a:cubicBezTo>
                    <a:cubicBezTo>
                      <a:pt x="96" y="19"/>
                      <a:pt x="76" y="2"/>
                      <a:pt x="52" y="0"/>
                    </a:cubicBezTo>
                    <a:cubicBezTo>
                      <a:pt x="50" y="0"/>
                      <a:pt x="49" y="0"/>
                      <a:pt x="48" y="0"/>
                    </a:cubicBezTo>
                    <a:cubicBezTo>
                      <a:pt x="48"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1" name="Freeform 778"/>
              <p:cNvSpPr>
                <a:spLocks/>
              </p:cNvSpPr>
              <p:nvPr userDrawn="1"/>
            </p:nvSpPr>
            <p:spPr bwMode="auto">
              <a:xfrm>
                <a:off x="7028" y="3114"/>
                <a:ext cx="122" cy="183"/>
              </a:xfrm>
              <a:custGeom>
                <a:avLst/>
                <a:gdLst>
                  <a:gd name="T0" fmla="*/ 188 w 61"/>
                  <a:gd name="T1" fmla="*/ 0 h 91"/>
                  <a:gd name="T2" fmla="*/ 0 w 61"/>
                  <a:gd name="T3" fmla="*/ 97 h 91"/>
                  <a:gd name="T4" fmla="*/ 44 w 61"/>
                  <a:gd name="T5" fmla="*/ 195 h 91"/>
                  <a:gd name="T6" fmla="*/ 240 w 61"/>
                  <a:gd name="T7" fmla="*/ 364 h 91"/>
                  <a:gd name="T8" fmla="*/ 240 w 61"/>
                  <a:gd name="T9" fmla="*/ 364 h 91"/>
                  <a:gd name="T10" fmla="*/ 240 w 61"/>
                  <a:gd name="T11" fmla="*/ 368 h 91"/>
                  <a:gd name="T12" fmla="*/ 240 w 61"/>
                  <a:gd name="T13" fmla="*/ 368 h 91"/>
                  <a:gd name="T14" fmla="*/ 244 w 61"/>
                  <a:gd name="T15" fmla="*/ 84 h 91"/>
                  <a:gd name="T16" fmla="*/ 244 w 61"/>
                  <a:gd name="T17" fmla="*/ 4 h 91"/>
                  <a:gd name="T18" fmla="*/ 236 w 61"/>
                  <a:gd name="T19" fmla="*/ 4 h 91"/>
                  <a:gd name="T20" fmla="*/ 188 w 61"/>
                  <a:gd name="T21" fmla="*/ 0 h 91"/>
                  <a:gd name="T22" fmla="*/ 188 w 61"/>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91">
                    <a:moveTo>
                      <a:pt x="47" y="0"/>
                    </a:moveTo>
                    <a:cubicBezTo>
                      <a:pt x="28" y="0"/>
                      <a:pt x="11" y="9"/>
                      <a:pt x="0" y="24"/>
                    </a:cubicBezTo>
                    <a:cubicBezTo>
                      <a:pt x="6" y="31"/>
                      <a:pt x="10" y="39"/>
                      <a:pt x="11" y="48"/>
                    </a:cubicBezTo>
                    <a:cubicBezTo>
                      <a:pt x="34" y="51"/>
                      <a:pt x="54" y="68"/>
                      <a:pt x="60" y="90"/>
                    </a:cubicBezTo>
                    <a:cubicBezTo>
                      <a:pt x="60" y="90"/>
                      <a:pt x="60" y="90"/>
                      <a:pt x="60" y="90"/>
                    </a:cubicBezTo>
                    <a:cubicBezTo>
                      <a:pt x="60" y="91"/>
                      <a:pt x="60" y="91"/>
                      <a:pt x="60" y="91"/>
                    </a:cubicBezTo>
                    <a:cubicBezTo>
                      <a:pt x="60" y="91"/>
                      <a:pt x="60" y="91"/>
                      <a:pt x="60" y="91"/>
                    </a:cubicBezTo>
                    <a:cubicBezTo>
                      <a:pt x="61" y="21"/>
                      <a:pt x="61" y="21"/>
                      <a:pt x="61" y="21"/>
                    </a:cubicBezTo>
                    <a:cubicBezTo>
                      <a:pt x="61" y="1"/>
                      <a:pt x="61" y="1"/>
                      <a:pt x="61" y="1"/>
                    </a:cubicBezTo>
                    <a:cubicBezTo>
                      <a:pt x="60" y="1"/>
                      <a:pt x="59" y="1"/>
                      <a:pt x="59" y="1"/>
                    </a:cubicBezTo>
                    <a:cubicBezTo>
                      <a:pt x="55" y="0"/>
                      <a:pt x="51"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2" name="Freeform 779"/>
              <p:cNvSpPr>
                <a:spLocks/>
              </p:cNvSpPr>
              <p:nvPr userDrawn="1"/>
            </p:nvSpPr>
            <p:spPr bwMode="auto">
              <a:xfrm>
                <a:off x="5210" y="1488"/>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3" name="Freeform 780"/>
              <p:cNvSpPr>
                <a:spLocks/>
              </p:cNvSpPr>
              <p:nvPr userDrawn="1"/>
            </p:nvSpPr>
            <p:spPr bwMode="auto">
              <a:xfrm>
                <a:off x="5294" y="1582"/>
                <a:ext cx="12" cy="14"/>
              </a:xfrm>
              <a:custGeom>
                <a:avLst/>
                <a:gdLst>
                  <a:gd name="T0" fmla="*/ 12 w 6"/>
                  <a:gd name="T1" fmla="*/ 0 h 7"/>
                  <a:gd name="T2" fmla="*/ 0 w 6"/>
                  <a:gd name="T3" fmla="*/ 16 h 7"/>
                  <a:gd name="T4" fmla="*/ 12 w 6"/>
                  <a:gd name="T5" fmla="*/ 28 h 7"/>
                  <a:gd name="T6" fmla="*/ 12 w 6"/>
                  <a:gd name="T7" fmla="*/ 28 h 7"/>
                  <a:gd name="T8" fmla="*/ 24 w 6"/>
                  <a:gd name="T9" fmla="*/ 16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4"/>
                    </a:cubicBezTo>
                    <a:cubicBezTo>
                      <a:pt x="0" y="5"/>
                      <a:pt x="1" y="7"/>
                      <a:pt x="3" y="7"/>
                    </a:cubicBezTo>
                    <a:cubicBezTo>
                      <a:pt x="3" y="7"/>
                      <a:pt x="3" y="7"/>
                      <a:pt x="3" y="7"/>
                    </a:cubicBezTo>
                    <a:cubicBezTo>
                      <a:pt x="4" y="7"/>
                      <a:pt x="6" y="5"/>
                      <a:pt x="6" y="4"/>
                    </a:cubicBezTo>
                    <a:cubicBezTo>
                      <a:pt x="6" y="2"/>
                      <a:pt x="4"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4" name="Freeform 781"/>
              <p:cNvSpPr>
                <a:spLocks/>
              </p:cNvSpPr>
              <p:nvPr userDrawn="1"/>
            </p:nvSpPr>
            <p:spPr bwMode="auto">
              <a:xfrm>
                <a:off x="5386" y="1664"/>
                <a:ext cx="20" cy="22"/>
              </a:xfrm>
              <a:custGeom>
                <a:avLst/>
                <a:gdLst>
                  <a:gd name="T0" fmla="*/ 20 w 10"/>
                  <a:gd name="T1" fmla="*/ 0 h 11"/>
                  <a:gd name="T2" fmla="*/ 0 w 10"/>
                  <a:gd name="T3" fmla="*/ 24 h 11"/>
                  <a:gd name="T4" fmla="*/ 20 w 10"/>
                  <a:gd name="T5" fmla="*/ 44 h 11"/>
                  <a:gd name="T6" fmla="*/ 20 w 10"/>
                  <a:gd name="T7" fmla="*/ 44 h 11"/>
                  <a:gd name="T8" fmla="*/ 40 w 10"/>
                  <a:gd name="T9" fmla="*/ 24 h 11"/>
                  <a:gd name="T10" fmla="*/ 20 w 10"/>
                  <a:gd name="T11" fmla="*/ 0 h 11"/>
                  <a:gd name="T12" fmla="*/ 20 w 1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
                    <a:moveTo>
                      <a:pt x="5" y="0"/>
                    </a:moveTo>
                    <a:cubicBezTo>
                      <a:pt x="2" y="0"/>
                      <a:pt x="0" y="2"/>
                      <a:pt x="0" y="6"/>
                    </a:cubicBezTo>
                    <a:cubicBezTo>
                      <a:pt x="0" y="9"/>
                      <a:pt x="2" y="11"/>
                      <a:pt x="5" y="11"/>
                    </a:cubicBezTo>
                    <a:cubicBezTo>
                      <a:pt x="5" y="11"/>
                      <a:pt x="5" y="11"/>
                      <a:pt x="5" y="11"/>
                    </a:cubicBezTo>
                    <a:cubicBezTo>
                      <a:pt x="8" y="11"/>
                      <a:pt x="10" y="9"/>
                      <a:pt x="10" y="6"/>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5" name="Freeform 782"/>
              <p:cNvSpPr>
                <a:spLocks/>
              </p:cNvSpPr>
              <p:nvPr userDrawn="1"/>
            </p:nvSpPr>
            <p:spPr bwMode="auto">
              <a:xfrm>
                <a:off x="5466" y="1756"/>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6" name="Freeform 783"/>
              <p:cNvSpPr>
                <a:spLocks/>
              </p:cNvSpPr>
              <p:nvPr userDrawn="1"/>
            </p:nvSpPr>
            <p:spPr bwMode="auto">
              <a:xfrm>
                <a:off x="5558" y="1838"/>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6"/>
                      <a:pt x="5" y="20"/>
                      <a:pt x="10" y="20"/>
                    </a:cubicBezTo>
                    <a:cubicBezTo>
                      <a:pt x="10" y="20"/>
                      <a:pt x="10" y="20"/>
                      <a:pt x="10" y="20"/>
                    </a:cubicBezTo>
                    <a:cubicBezTo>
                      <a:pt x="16" y="20"/>
                      <a:pt x="20" y="16"/>
                      <a:pt x="20" y="10"/>
                    </a:cubicBezTo>
                    <a:cubicBezTo>
                      <a:pt x="20"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7" name="Freeform 784"/>
              <p:cNvSpPr>
                <a:spLocks/>
              </p:cNvSpPr>
              <p:nvPr userDrawn="1"/>
            </p:nvSpPr>
            <p:spPr bwMode="auto">
              <a:xfrm>
                <a:off x="5638" y="1931"/>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8" name="Freeform 785"/>
              <p:cNvSpPr>
                <a:spLocks/>
              </p:cNvSpPr>
              <p:nvPr userDrawn="1"/>
            </p:nvSpPr>
            <p:spPr bwMode="auto">
              <a:xfrm>
                <a:off x="5730" y="2011"/>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29" name="Freeform 786"/>
              <p:cNvSpPr>
                <a:spLocks/>
              </p:cNvSpPr>
              <p:nvPr userDrawn="1"/>
            </p:nvSpPr>
            <p:spPr bwMode="auto">
              <a:xfrm>
                <a:off x="5808" y="2103"/>
                <a:ext cx="76" cy="74"/>
              </a:xfrm>
              <a:custGeom>
                <a:avLst/>
                <a:gdLst>
                  <a:gd name="T0" fmla="*/ 76 w 38"/>
                  <a:gd name="T1" fmla="*/ 0 h 37"/>
                  <a:gd name="T2" fmla="*/ 0 w 38"/>
                  <a:gd name="T3" fmla="*/ 72 h 37"/>
                  <a:gd name="T4" fmla="*/ 76 w 38"/>
                  <a:gd name="T5" fmla="*/ 148 h 37"/>
                  <a:gd name="T6" fmla="*/ 76 w 38"/>
                  <a:gd name="T7" fmla="*/ 148 h 37"/>
                  <a:gd name="T8" fmla="*/ 152 w 38"/>
                  <a:gd name="T9" fmla="*/ 72 h 37"/>
                  <a:gd name="T10" fmla="*/ 76 w 38"/>
                  <a:gd name="T11" fmla="*/ 0 h 37"/>
                  <a:gd name="T12" fmla="*/ 76 w 38"/>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7">
                    <a:moveTo>
                      <a:pt x="19" y="0"/>
                    </a:moveTo>
                    <a:cubicBezTo>
                      <a:pt x="9" y="0"/>
                      <a:pt x="0" y="8"/>
                      <a:pt x="0" y="18"/>
                    </a:cubicBezTo>
                    <a:cubicBezTo>
                      <a:pt x="0" y="28"/>
                      <a:pt x="9" y="37"/>
                      <a:pt x="19" y="37"/>
                    </a:cubicBezTo>
                    <a:cubicBezTo>
                      <a:pt x="19" y="37"/>
                      <a:pt x="19" y="37"/>
                      <a:pt x="19" y="37"/>
                    </a:cubicBezTo>
                    <a:cubicBezTo>
                      <a:pt x="29" y="37"/>
                      <a:pt x="38" y="29"/>
                      <a:pt x="38" y="18"/>
                    </a:cubicBezTo>
                    <a:cubicBezTo>
                      <a:pt x="38"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0" name="Freeform 787"/>
              <p:cNvSpPr>
                <a:spLocks/>
              </p:cNvSpPr>
              <p:nvPr userDrawn="1"/>
            </p:nvSpPr>
            <p:spPr bwMode="auto">
              <a:xfrm>
                <a:off x="5900" y="2183"/>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8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1"/>
                    </a:cubicBezTo>
                    <a:cubicBezTo>
                      <a:pt x="0" y="33"/>
                      <a:pt x="10" y="43"/>
                      <a:pt x="21" y="43"/>
                    </a:cubicBezTo>
                    <a:cubicBezTo>
                      <a:pt x="21" y="43"/>
                      <a:pt x="21" y="43"/>
                      <a:pt x="21" y="43"/>
                    </a:cubicBezTo>
                    <a:cubicBezTo>
                      <a:pt x="33" y="43"/>
                      <a:pt x="43" y="33"/>
                      <a:pt x="43" y="21"/>
                    </a:cubicBezTo>
                    <a:cubicBezTo>
                      <a:pt x="43" y="10"/>
                      <a:pt x="33" y="0"/>
                      <a:pt x="22" y="0"/>
                    </a:cubicBezTo>
                    <a:cubicBezTo>
                      <a:pt x="22"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1" name="Freeform 788"/>
              <p:cNvSpPr>
                <a:spLocks/>
              </p:cNvSpPr>
              <p:nvPr userDrawn="1"/>
            </p:nvSpPr>
            <p:spPr bwMode="auto">
              <a:xfrm>
                <a:off x="5980" y="2263"/>
                <a:ext cx="98" cy="98"/>
              </a:xfrm>
              <a:custGeom>
                <a:avLst/>
                <a:gdLst>
                  <a:gd name="T0" fmla="*/ 96 w 49"/>
                  <a:gd name="T1" fmla="*/ 0 h 49"/>
                  <a:gd name="T2" fmla="*/ 0 w 49"/>
                  <a:gd name="T3" fmla="*/ 96 h 49"/>
                  <a:gd name="T4" fmla="*/ 96 w 49"/>
                  <a:gd name="T5" fmla="*/ 196 h 49"/>
                  <a:gd name="T6" fmla="*/ 96 w 49"/>
                  <a:gd name="T7" fmla="*/ 196 h 49"/>
                  <a:gd name="T8" fmla="*/ 196 w 49"/>
                  <a:gd name="T9" fmla="*/ 100 h 49"/>
                  <a:gd name="T10" fmla="*/ 96 w 49"/>
                  <a:gd name="T11" fmla="*/ 0 h 49"/>
                  <a:gd name="T12" fmla="*/ 96 w 49"/>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9">
                    <a:moveTo>
                      <a:pt x="24" y="0"/>
                    </a:moveTo>
                    <a:cubicBezTo>
                      <a:pt x="11" y="0"/>
                      <a:pt x="0" y="11"/>
                      <a:pt x="0" y="24"/>
                    </a:cubicBezTo>
                    <a:cubicBezTo>
                      <a:pt x="0" y="38"/>
                      <a:pt x="11" y="49"/>
                      <a:pt x="24" y="49"/>
                    </a:cubicBezTo>
                    <a:cubicBezTo>
                      <a:pt x="24" y="49"/>
                      <a:pt x="24" y="49"/>
                      <a:pt x="24" y="49"/>
                    </a:cubicBezTo>
                    <a:cubicBezTo>
                      <a:pt x="38" y="49"/>
                      <a:pt x="49" y="38"/>
                      <a:pt x="49" y="25"/>
                    </a:cubicBezTo>
                    <a:cubicBezTo>
                      <a:pt x="49" y="11"/>
                      <a:pt x="38" y="0"/>
                      <a:pt x="24" y="0"/>
                    </a:cubicBezTo>
                    <a:cubicBezTo>
                      <a:pt x="24" y="0"/>
                      <a:pt x="24"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2" name="Freeform 789"/>
              <p:cNvSpPr>
                <a:spLocks/>
              </p:cNvSpPr>
              <p:nvPr userDrawn="1"/>
            </p:nvSpPr>
            <p:spPr bwMode="auto">
              <a:xfrm>
                <a:off x="6070" y="2353"/>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8" y="56"/>
                    </a:cubicBezTo>
                    <a:cubicBezTo>
                      <a:pt x="28" y="56"/>
                      <a:pt x="28" y="56"/>
                      <a:pt x="28" y="56"/>
                    </a:cubicBezTo>
                    <a:cubicBezTo>
                      <a:pt x="43" y="56"/>
                      <a:pt x="55" y="44"/>
                      <a:pt x="56" y="28"/>
                    </a:cubicBezTo>
                    <a:cubicBezTo>
                      <a:pt x="56" y="13"/>
                      <a:pt x="43"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3" name="Freeform 790"/>
              <p:cNvSpPr>
                <a:spLocks/>
              </p:cNvSpPr>
              <p:nvPr userDrawn="1"/>
            </p:nvSpPr>
            <p:spPr bwMode="auto">
              <a:xfrm>
                <a:off x="6148" y="2433"/>
                <a:ext cx="126" cy="124"/>
              </a:xfrm>
              <a:custGeom>
                <a:avLst/>
                <a:gdLst>
                  <a:gd name="T0" fmla="*/ 124 w 63"/>
                  <a:gd name="T1" fmla="*/ 0 h 62"/>
                  <a:gd name="T2" fmla="*/ 0 w 63"/>
                  <a:gd name="T3" fmla="*/ 124 h 62"/>
                  <a:gd name="T4" fmla="*/ 124 w 63"/>
                  <a:gd name="T5" fmla="*/ 248 h 62"/>
                  <a:gd name="T6" fmla="*/ 124 w 63"/>
                  <a:gd name="T7" fmla="*/ 248 h 62"/>
                  <a:gd name="T8" fmla="*/ 252 w 63"/>
                  <a:gd name="T9" fmla="*/ 124 h 62"/>
                  <a:gd name="T10" fmla="*/ 128 w 63"/>
                  <a:gd name="T11" fmla="*/ 0 h 62"/>
                  <a:gd name="T12" fmla="*/ 124 w 63"/>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2">
                    <a:moveTo>
                      <a:pt x="31" y="0"/>
                    </a:moveTo>
                    <a:cubicBezTo>
                      <a:pt x="14" y="0"/>
                      <a:pt x="0" y="14"/>
                      <a:pt x="0" y="31"/>
                    </a:cubicBezTo>
                    <a:cubicBezTo>
                      <a:pt x="0" y="48"/>
                      <a:pt x="14" y="62"/>
                      <a:pt x="31" y="62"/>
                    </a:cubicBezTo>
                    <a:cubicBezTo>
                      <a:pt x="31" y="62"/>
                      <a:pt x="31" y="62"/>
                      <a:pt x="31" y="62"/>
                    </a:cubicBezTo>
                    <a:cubicBezTo>
                      <a:pt x="49" y="62"/>
                      <a:pt x="63" y="48"/>
                      <a:pt x="63" y="31"/>
                    </a:cubicBezTo>
                    <a:cubicBezTo>
                      <a:pt x="63" y="14"/>
                      <a:pt x="49" y="0"/>
                      <a:pt x="32" y="0"/>
                    </a:cubicBezTo>
                    <a:cubicBezTo>
                      <a:pt x="32"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4" name="Freeform 791"/>
              <p:cNvSpPr>
                <a:spLocks/>
              </p:cNvSpPr>
              <p:nvPr userDrawn="1"/>
            </p:nvSpPr>
            <p:spPr bwMode="auto">
              <a:xfrm>
                <a:off x="6238" y="2523"/>
                <a:ext cx="140" cy="141"/>
              </a:xfrm>
              <a:custGeom>
                <a:avLst/>
                <a:gdLst>
                  <a:gd name="T0" fmla="*/ 140 w 70"/>
                  <a:gd name="T1" fmla="*/ 0 h 70"/>
                  <a:gd name="T2" fmla="*/ 0 w 70"/>
                  <a:gd name="T3" fmla="*/ 143 h 70"/>
                  <a:gd name="T4" fmla="*/ 8 w 70"/>
                  <a:gd name="T5" fmla="*/ 191 h 70"/>
                  <a:gd name="T6" fmla="*/ 72 w 70"/>
                  <a:gd name="T7" fmla="*/ 268 h 70"/>
                  <a:gd name="T8" fmla="*/ 140 w 70"/>
                  <a:gd name="T9" fmla="*/ 284 h 70"/>
                  <a:gd name="T10" fmla="*/ 140 w 70"/>
                  <a:gd name="T11" fmla="*/ 284 h 70"/>
                  <a:gd name="T12" fmla="*/ 160 w 70"/>
                  <a:gd name="T13" fmla="*/ 280 h 70"/>
                  <a:gd name="T14" fmla="*/ 276 w 70"/>
                  <a:gd name="T15" fmla="*/ 163 h 70"/>
                  <a:gd name="T16" fmla="*/ 280 w 70"/>
                  <a:gd name="T17" fmla="*/ 143 h 70"/>
                  <a:gd name="T18" fmla="*/ 264 w 70"/>
                  <a:gd name="T19" fmla="*/ 73 h 70"/>
                  <a:gd name="T20" fmla="*/ 188 w 70"/>
                  <a:gd name="T21" fmla="*/ 8 h 70"/>
                  <a:gd name="T22" fmla="*/ 140 w 70"/>
                  <a:gd name="T23" fmla="*/ 0 h 70"/>
                  <a:gd name="T24" fmla="*/ 140 w 70"/>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70">
                    <a:moveTo>
                      <a:pt x="35" y="0"/>
                    </a:moveTo>
                    <a:cubicBezTo>
                      <a:pt x="15" y="0"/>
                      <a:pt x="0" y="15"/>
                      <a:pt x="0" y="35"/>
                    </a:cubicBezTo>
                    <a:cubicBezTo>
                      <a:pt x="0" y="39"/>
                      <a:pt x="1" y="43"/>
                      <a:pt x="2" y="47"/>
                    </a:cubicBezTo>
                    <a:cubicBezTo>
                      <a:pt x="10" y="51"/>
                      <a:pt x="15" y="58"/>
                      <a:pt x="18" y="66"/>
                    </a:cubicBezTo>
                    <a:cubicBezTo>
                      <a:pt x="23" y="68"/>
                      <a:pt x="29" y="70"/>
                      <a:pt x="35" y="70"/>
                    </a:cubicBezTo>
                    <a:cubicBezTo>
                      <a:pt x="35" y="70"/>
                      <a:pt x="35" y="70"/>
                      <a:pt x="35" y="70"/>
                    </a:cubicBezTo>
                    <a:cubicBezTo>
                      <a:pt x="37" y="70"/>
                      <a:pt x="39" y="69"/>
                      <a:pt x="40" y="69"/>
                    </a:cubicBezTo>
                    <a:cubicBezTo>
                      <a:pt x="44" y="55"/>
                      <a:pt x="55" y="44"/>
                      <a:pt x="69" y="40"/>
                    </a:cubicBezTo>
                    <a:cubicBezTo>
                      <a:pt x="69" y="39"/>
                      <a:pt x="70" y="37"/>
                      <a:pt x="70" y="35"/>
                    </a:cubicBezTo>
                    <a:cubicBezTo>
                      <a:pt x="70" y="29"/>
                      <a:pt x="68" y="23"/>
                      <a:pt x="66" y="18"/>
                    </a:cubicBezTo>
                    <a:cubicBezTo>
                      <a:pt x="62" y="11"/>
                      <a:pt x="55" y="5"/>
                      <a:pt x="47" y="2"/>
                    </a:cubicBezTo>
                    <a:cubicBezTo>
                      <a:pt x="43" y="0"/>
                      <a:pt x="39"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5" name="Freeform 792"/>
              <p:cNvSpPr>
                <a:spLocks/>
              </p:cNvSpPr>
              <p:nvPr userDrawn="1"/>
            </p:nvSpPr>
            <p:spPr bwMode="auto">
              <a:xfrm>
                <a:off x="6316" y="2604"/>
                <a:ext cx="154" cy="152"/>
              </a:xfrm>
              <a:custGeom>
                <a:avLst/>
                <a:gdLst>
                  <a:gd name="T0" fmla="*/ 156 w 77"/>
                  <a:gd name="T1" fmla="*/ 0 h 76"/>
                  <a:gd name="T2" fmla="*/ 120 w 77"/>
                  <a:gd name="T3" fmla="*/ 0 h 76"/>
                  <a:gd name="T4" fmla="*/ 4 w 77"/>
                  <a:gd name="T5" fmla="*/ 116 h 76"/>
                  <a:gd name="T6" fmla="*/ 0 w 77"/>
                  <a:gd name="T7" fmla="*/ 152 h 76"/>
                  <a:gd name="T8" fmla="*/ 8 w 77"/>
                  <a:gd name="T9" fmla="*/ 192 h 76"/>
                  <a:gd name="T10" fmla="*/ 128 w 77"/>
                  <a:gd name="T11" fmla="*/ 300 h 76"/>
                  <a:gd name="T12" fmla="*/ 152 w 77"/>
                  <a:gd name="T13" fmla="*/ 304 h 76"/>
                  <a:gd name="T14" fmla="*/ 156 w 77"/>
                  <a:gd name="T15" fmla="*/ 304 h 76"/>
                  <a:gd name="T16" fmla="*/ 188 w 77"/>
                  <a:gd name="T17" fmla="*/ 300 h 76"/>
                  <a:gd name="T18" fmla="*/ 304 w 77"/>
                  <a:gd name="T19" fmla="*/ 184 h 76"/>
                  <a:gd name="T20" fmla="*/ 308 w 77"/>
                  <a:gd name="T21" fmla="*/ 152 h 76"/>
                  <a:gd name="T22" fmla="*/ 304 w 77"/>
                  <a:gd name="T23" fmla="*/ 124 h 76"/>
                  <a:gd name="T24" fmla="*/ 196 w 77"/>
                  <a:gd name="T25" fmla="*/ 4 h 76"/>
                  <a:gd name="T26" fmla="*/ 156 w 77"/>
                  <a:gd name="T27" fmla="*/ 0 h 76"/>
                  <a:gd name="T28" fmla="*/ 156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9" y="0"/>
                    </a:moveTo>
                    <a:cubicBezTo>
                      <a:pt x="36" y="0"/>
                      <a:pt x="33" y="0"/>
                      <a:pt x="30" y="0"/>
                    </a:cubicBezTo>
                    <a:cubicBezTo>
                      <a:pt x="16" y="4"/>
                      <a:pt x="5" y="15"/>
                      <a:pt x="1" y="29"/>
                    </a:cubicBezTo>
                    <a:cubicBezTo>
                      <a:pt x="1" y="32"/>
                      <a:pt x="0" y="35"/>
                      <a:pt x="0" y="38"/>
                    </a:cubicBezTo>
                    <a:cubicBezTo>
                      <a:pt x="0" y="41"/>
                      <a:pt x="1" y="45"/>
                      <a:pt x="2" y="48"/>
                    </a:cubicBezTo>
                    <a:cubicBezTo>
                      <a:pt x="16" y="51"/>
                      <a:pt x="28" y="61"/>
                      <a:pt x="32" y="75"/>
                    </a:cubicBezTo>
                    <a:cubicBezTo>
                      <a:pt x="34" y="76"/>
                      <a:pt x="36" y="76"/>
                      <a:pt x="38" y="76"/>
                    </a:cubicBezTo>
                    <a:cubicBezTo>
                      <a:pt x="39" y="76"/>
                      <a:pt x="39" y="76"/>
                      <a:pt x="39" y="76"/>
                    </a:cubicBezTo>
                    <a:cubicBezTo>
                      <a:pt x="41" y="76"/>
                      <a:pt x="44" y="76"/>
                      <a:pt x="47" y="75"/>
                    </a:cubicBezTo>
                    <a:cubicBezTo>
                      <a:pt x="51" y="61"/>
                      <a:pt x="62" y="50"/>
                      <a:pt x="76" y="46"/>
                    </a:cubicBezTo>
                    <a:cubicBezTo>
                      <a:pt x="76" y="44"/>
                      <a:pt x="77" y="41"/>
                      <a:pt x="77" y="38"/>
                    </a:cubicBezTo>
                    <a:cubicBezTo>
                      <a:pt x="77" y="36"/>
                      <a:pt x="77" y="33"/>
                      <a:pt x="76" y="31"/>
                    </a:cubicBezTo>
                    <a:cubicBezTo>
                      <a:pt x="74" y="17"/>
                      <a:pt x="63" y="5"/>
                      <a:pt x="49" y="1"/>
                    </a:cubicBezTo>
                    <a:cubicBezTo>
                      <a:pt x="46" y="0"/>
                      <a:pt x="42" y="0"/>
                      <a:pt x="39" y="0"/>
                    </a:cubicBezTo>
                    <a:cubicBezTo>
                      <a:pt x="39" y="0"/>
                      <a:pt x="39" y="0"/>
                      <a:pt x="3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6" name="Freeform 793"/>
              <p:cNvSpPr>
                <a:spLocks/>
              </p:cNvSpPr>
              <p:nvPr userDrawn="1"/>
            </p:nvSpPr>
            <p:spPr bwMode="auto">
              <a:xfrm>
                <a:off x="6406" y="2694"/>
                <a:ext cx="166" cy="166"/>
              </a:xfrm>
              <a:custGeom>
                <a:avLst/>
                <a:gdLst>
                  <a:gd name="T0" fmla="*/ 168 w 83"/>
                  <a:gd name="T1" fmla="*/ 0 h 83"/>
                  <a:gd name="T2" fmla="*/ 124 w 83"/>
                  <a:gd name="T3" fmla="*/ 4 h 83"/>
                  <a:gd name="T4" fmla="*/ 8 w 83"/>
                  <a:gd name="T5" fmla="*/ 120 h 83"/>
                  <a:gd name="T6" fmla="*/ 0 w 83"/>
                  <a:gd name="T7" fmla="*/ 164 h 83"/>
                  <a:gd name="T8" fmla="*/ 4 w 83"/>
                  <a:gd name="T9" fmla="*/ 176 h 83"/>
                  <a:gd name="T10" fmla="*/ 136 w 83"/>
                  <a:gd name="T11" fmla="*/ 328 h 83"/>
                  <a:gd name="T12" fmla="*/ 164 w 83"/>
                  <a:gd name="T13" fmla="*/ 332 h 83"/>
                  <a:gd name="T14" fmla="*/ 332 w 83"/>
                  <a:gd name="T15" fmla="*/ 160 h 83"/>
                  <a:gd name="T16" fmla="*/ 332 w 83"/>
                  <a:gd name="T17" fmla="*/ 136 h 83"/>
                  <a:gd name="T18" fmla="*/ 176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4" y="0"/>
                      <a:pt x="31" y="1"/>
                    </a:cubicBezTo>
                    <a:cubicBezTo>
                      <a:pt x="17" y="5"/>
                      <a:pt x="6" y="16"/>
                      <a:pt x="2" y="30"/>
                    </a:cubicBezTo>
                    <a:cubicBezTo>
                      <a:pt x="1" y="33"/>
                      <a:pt x="0" y="37"/>
                      <a:pt x="0" y="41"/>
                    </a:cubicBezTo>
                    <a:cubicBezTo>
                      <a:pt x="0" y="42"/>
                      <a:pt x="0" y="43"/>
                      <a:pt x="1" y="44"/>
                    </a:cubicBezTo>
                    <a:cubicBezTo>
                      <a:pt x="19" y="47"/>
                      <a:pt x="33" y="63"/>
                      <a:pt x="34" y="82"/>
                    </a:cubicBezTo>
                    <a:cubicBezTo>
                      <a:pt x="36" y="82"/>
                      <a:pt x="38" y="82"/>
                      <a:pt x="41" y="83"/>
                    </a:cubicBezTo>
                    <a:cubicBezTo>
                      <a:pt x="42" y="60"/>
                      <a:pt x="60" y="41"/>
                      <a:pt x="83" y="40"/>
                    </a:cubicBezTo>
                    <a:cubicBezTo>
                      <a:pt x="83" y="38"/>
                      <a:pt x="83" y="36"/>
                      <a:pt x="83" y="34"/>
                    </a:cubicBezTo>
                    <a:cubicBezTo>
                      <a:pt x="79" y="16"/>
                      <a:pt x="63" y="1"/>
                      <a:pt x="44" y="0"/>
                    </a:cubicBezTo>
                    <a:cubicBezTo>
                      <a:pt x="43" y="0"/>
                      <a:pt x="43" y="0"/>
                      <a:pt x="42" y="0"/>
                    </a:cubicBezTo>
                    <a:cubicBezTo>
                      <a:pt x="42" y="0"/>
                      <a:pt x="42" y="0"/>
                      <a:pt x="4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7" name="Freeform 794"/>
              <p:cNvSpPr>
                <a:spLocks/>
              </p:cNvSpPr>
              <p:nvPr userDrawn="1"/>
            </p:nvSpPr>
            <p:spPr bwMode="auto">
              <a:xfrm>
                <a:off x="6488" y="2774"/>
                <a:ext cx="176" cy="176"/>
              </a:xfrm>
              <a:custGeom>
                <a:avLst/>
                <a:gdLst>
                  <a:gd name="T0" fmla="*/ 176 w 88"/>
                  <a:gd name="T1" fmla="*/ 0 h 88"/>
                  <a:gd name="T2" fmla="*/ 168 w 88"/>
                  <a:gd name="T3" fmla="*/ 0 h 88"/>
                  <a:gd name="T4" fmla="*/ 0 w 88"/>
                  <a:gd name="T5" fmla="*/ 172 h 88"/>
                  <a:gd name="T6" fmla="*/ 0 w 88"/>
                  <a:gd name="T7" fmla="*/ 176 h 88"/>
                  <a:gd name="T8" fmla="*/ 0 w 88"/>
                  <a:gd name="T9" fmla="*/ 192 h 88"/>
                  <a:gd name="T10" fmla="*/ 4 w 88"/>
                  <a:gd name="T11" fmla="*/ 192 h 88"/>
                  <a:gd name="T12" fmla="*/ 4 w 88"/>
                  <a:gd name="T13" fmla="*/ 192 h 88"/>
                  <a:gd name="T14" fmla="*/ 180 w 88"/>
                  <a:gd name="T15" fmla="*/ 352 h 88"/>
                  <a:gd name="T16" fmla="*/ 352 w 88"/>
                  <a:gd name="T17" fmla="*/ 184 h 88"/>
                  <a:gd name="T18" fmla="*/ 352 w 88"/>
                  <a:gd name="T19" fmla="*/ 176 h 88"/>
                  <a:gd name="T20" fmla="*/ 192 w 88"/>
                  <a:gd name="T21" fmla="*/ 0 h 88"/>
                  <a:gd name="T22" fmla="*/ 176 w 88"/>
                  <a:gd name="T23" fmla="*/ 0 h 88"/>
                  <a:gd name="T24" fmla="*/ 176 w 88"/>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88">
                    <a:moveTo>
                      <a:pt x="44" y="0"/>
                    </a:moveTo>
                    <a:cubicBezTo>
                      <a:pt x="43" y="0"/>
                      <a:pt x="43" y="0"/>
                      <a:pt x="42" y="0"/>
                    </a:cubicBezTo>
                    <a:cubicBezTo>
                      <a:pt x="19" y="1"/>
                      <a:pt x="1" y="20"/>
                      <a:pt x="0" y="43"/>
                    </a:cubicBezTo>
                    <a:cubicBezTo>
                      <a:pt x="0" y="43"/>
                      <a:pt x="0" y="44"/>
                      <a:pt x="0" y="44"/>
                    </a:cubicBezTo>
                    <a:cubicBezTo>
                      <a:pt x="0" y="45"/>
                      <a:pt x="0" y="47"/>
                      <a:pt x="0" y="48"/>
                    </a:cubicBezTo>
                    <a:cubicBezTo>
                      <a:pt x="0" y="48"/>
                      <a:pt x="0" y="48"/>
                      <a:pt x="1" y="48"/>
                    </a:cubicBezTo>
                    <a:cubicBezTo>
                      <a:pt x="1" y="48"/>
                      <a:pt x="1" y="48"/>
                      <a:pt x="1" y="48"/>
                    </a:cubicBezTo>
                    <a:cubicBezTo>
                      <a:pt x="24" y="48"/>
                      <a:pt x="43" y="65"/>
                      <a:pt x="45" y="88"/>
                    </a:cubicBezTo>
                    <a:cubicBezTo>
                      <a:pt x="47" y="66"/>
                      <a:pt x="66" y="48"/>
                      <a:pt x="88" y="46"/>
                    </a:cubicBezTo>
                    <a:cubicBezTo>
                      <a:pt x="88" y="45"/>
                      <a:pt x="88" y="45"/>
                      <a:pt x="88" y="44"/>
                    </a:cubicBezTo>
                    <a:cubicBezTo>
                      <a:pt x="88" y="21"/>
                      <a:pt x="70" y="2"/>
                      <a:pt x="48" y="0"/>
                    </a:cubicBezTo>
                    <a:cubicBezTo>
                      <a:pt x="46" y="0"/>
                      <a:pt x="45"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8" name="Freeform 795"/>
              <p:cNvSpPr>
                <a:spLocks/>
              </p:cNvSpPr>
              <p:nvPr userDrawn="1"/>
            </p:nvSpPr>
            <p:spPr bwMode="auto">
              <a:xfrm>
                <a:off x="6578" y="2864"/>
                <a:ext cx="188" cy="146"/>
              </a:xfrm>
              <a:custGeom>
                <a:avLst/>
                <a:gdLst>
                  <a:gd name="T0" fmla="*/ 188 w 94"/>
                  <a:gd name="T1" fmla="*/ 0 h 73"/>
                  <a:gd name="T2" fmla="*/ 172 w 94"/>
                  <a:gd name="T3" fmla="*/ 4 h 73"/>
                  <a:gd name="T4" fmla="*/ 172 w 94"/>
                  <a:gd name="T5" fmla="*/ 4 h 73"/>
                  <a:gd name="T6" fmla="*/ 0 w 94"/>
                  <a:gd name="T7" fmla="*/ 172 h 73"/>
                  <a:gd name="T8" fmla="*/ 0 w 94"/>
                  <a:gd name="T9" fmla="*/ 172 h 73"/>
                  <a:gd name="T10" fmla="*/ 168 w 94"/>
                  <a:gd name="T11" fmla="*/ 292 h 73"/>
                  <a:gd name="T12" fmla="*/ 360 w 94"/>
                  <a:gd name="T13" fmla="*/ 160 h 73"/>
                  <a:gd name="T14" fmla="*/ 360 w 94"/>
                  <a:gd name="T15" fmla="*/ 160 h 73"/>
                  <a:gd name="T16" fmla="*/ 376 w 94"/>
                  <a:gd name="T17" fmla="*/ 160 h 73"/>
                  <a:gd name="T18" fmla="*/ 364 w 94"/>
                  <a:gd name="T19" fmla="*/ 120 h 73"/>
                  <a:gd name="T20" fmla="*/ 188 w 94"/>
                  <a:gd name="T21" fmla="*/ 0 h 73"/>
                  <a:gd name="T22" fmla="*/ 188 w 94"/>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3">
                    <a:moveTo>
                      <a:pt x="47" y="0"/>
                    </a:moveTo>
                    <a:cubicBezTo>
                      <a:pt x="46" y="0"/>
                      <a:pt x="44" y="1"/>
                      <a:pt x="43" y="1"/>
                    </a:cubicBezTo>
                    <a:cubicBezTo>
                      <a:pt x="43" y="1"/>
                      <a:pt x="43" y="1"/>
                      <a:pt x="43" y="1"/>
                    </a:cubicBezTo>
                    <a:cubicBezTo>
                      <a:pt x="21" y="3"/>
                      <a:pt x="2" y="21"/>
                      <a:pt x="0" y="43"/>
                    </a:cubicBezTo>
                    <a:cubicBezTo>
                      <a:pt x="0" y="43"/>
                      <a:pt x="0" y="43"/>
                      <a:pt x="0" y="43"/>
                    </a:cubicBezTo>
                    <a:cubicBezTo>
                      <a:pt x="19" y="44"/>
                      <a:pt x="36" y="56"/>
                      <a:pt x="42" y="73"/>
                    </a:cubicBezTo>
                    <a:cubicBezTo>
                      <a:pt x="50" y="54"/>
                      <a:pt x="68" y="40"/>
                      <a:pt x="90" y="40"/>
                    </a:cubicBezTo>
                    <a:cubicBezTo>
                      <a:pt x="90" y="40"/>
                      <a:pt x="90" y="40"/>
                      <a:pt x="90" y="40"/>
                    </a:cubicBezTo>
                    <a:cubicBezTo>
                      <a:pt x="91" y="40"/>
                      <a:pt x="92" y="40"/>
                      <a:pt x="94" y="40"/>
                    </a:cubicBezTo>
                    <a:cubicBezTo>
                      <a:pt x="93" y="37"/>
                      <a:pt x="92" y="34"/>
                      <a:pt x="91" y="30"/>
                    </a:cubicBezTo>
                    <a:cubicBezTo>
                      <a:pt x="84" y="13"/>
                      <a:pt x="67" y="1"/>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39" name="Freeform 796"/>
              <p:cNvSpPr>
                <a:spLocks/>
              </p:cNvSpPr>
              <p:nvPr userDrawn="1"/>
            </p:nvSpPr>
            <p:spPr bwMode="auto">
              <a:xfrm>
                <a:off x="6662" y="2944"/>
                <a:ext cx="196" cy="150"/>
              </a:xfrm>
              <a:custGeom>
                <a:avLst/>
                <a:gdLst>
                  <a:gd name="T0" fmla="*/ 192 w 98"/>
                  <a:gd name="T1" fmla="*/ 0 h 75"/>
                  <a:gd name="T2" fmla="*/ 0 w 98"/>
                  <a:gd name="T3" fmla="*/ 132 h 75"/>
                  <a:gd name="T4" fmla="*/ 16 w 98"/>
                  <a:gd name="T5" fmla="*/ 196 h 75"/>
                  <a:gd name="T6" fmla="*/ 20 w 98"/>
                  <a:gd name="T7" fmla="*/ 196 h 75"/>
                  <a:gd name="T8" fmla="*/ 20 w 98"/>
                  <a:gd name="T9" fmla="*/ 196 h 75"/>
                  <a:gd name="T10" fmla="*/ 196 w 98"/>
                  <a:gd name="T11" fmla="*/ 300 h 75"/>
                  <a:gd name="T12" fmla="*/ 384 w 98"/>
                  <a:gd name="T13" fmla="*/ 184 h 75"/>
                  <a:gd name="T14" fmla="*/ 384 w 98"/>
                  <a:gd name="T15" fmla="*/ 184 h 75"/>
                  <a:gd name="T16" fmla="*/ 392 w 98"/>
                  <a:gd name="T17" fmla="*/ 184 h 75"/>
                  <a:gd name="T18" fmla="*/ 368 w 98"/>
                  <a:gd name="T19" fmla="*/ 104 h 75"/>
                  <a:gd name="T20" fmla="*/ 208 w 98"/>
                  <a:gd name="T21" fmla="*/ 0 h 75"/>
                  <a:gd name="T22" fmla="*/ 192 w 98"/>
                  <a:gd name="T23" fmla="*/ 0 h 75"/>
                  <a:gd name="T24" fmla="*/ 192 w 98"/>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5">
                    <a:moveTo>
                      <a:pt x="48" y="0"/>
                    </a:moveTo>
                    <a:cubicBezTo>
                      <a:pt x="26" y="0"/>
                      <a:pt x="8" y="14"/>
                      <a:pt x="0" y="33"/>
                    </a:cubicBezTo>
                    <a:cubicBezTo>
                      <a:pt x="2" y="38"/>
                      <a:pt x="3" y="43"/>
                      <a:pt x="4" y="49"/>
                    </a:cubicBezTo>
                    <a:cubicBezTo>
                      <a:pt x="4" y="49"/>
                      <a:pt x="4" y="49"/>
                      <a:pt x="5" y="49"/>
                    </a:cubicBezTo>
                    <a:cubicBezTo>
                      <a:pt x="5" y="49"/>
                      <a:pt x="5" y="49"/>
                      <a:pt x="5" y="49"/>
                    </a:cubicBezTo>
                    <a:cubicBezTo>
                      <a:pt x="24" y="49"/>
                      <a:pt x="40" y="59"/>
                      <a:pt x="49" y="75"/>
                    </a:cubicBezTo>
                    <a:cubicBezTo>
                      <a:pt x="58" y="58"/>
                      <a:pt x="75" y="46"/>
                      <a:pt x="96" y="46"/>
                    </a:cubicBezTo>
                    <a:cubicBezTo>
                      <a:pt x="96" y="46"/>
                      <a:pt x="96" y="46"/>
                      <a:pt x="96" y="46"/>
                    </a:cubicBezTo>
                    <a:cubicBezTo>
                      <a:pt x="97" y="46"/>
                      <a:pt x="97" y="46"/>
                      <a:pt x="98" y="46"/>
                    </a:cubicBezTo>
                    <a:cubicBezTo>
                      <a:pt x="97" y="39"/>
                      <a:pt x="95" y="32"/>
                      <a:pt x="92" y="26"/>
                    </a:cubicBezTo>
                    <a:cubicBezTo>
                      <a:pt x="84" y="12"/>
                      <a:pt x="69" y="2"/>
                      <a:pt x="52" y="0"/>
                    </a:cubicBezTo>
                    <a:cubicBezTo>
                      <a:pt x="50" y="0"/>
                      <a:pt x="49"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0" name="Freeform 797"/>
              <p:cNvSpPr>
                <a:spLocks/>
              </p:cNvSpPr>
              <p:nvPr userDrawn="1"/>
            </p:nvSpPr>
            <p:spPr bwMode="auto">
              <a:xfrm>
                <a:off x="6760" y="3036"/>
                <a:ext cx="198" cy="134"/>
              </a:xfrm>
              <a:custGeom>
                <a:avLst/>
                <a:gdLst>
                  <a:gd name="T0" fmla="*/ 188 w 99"/>
                  <a:gd name="T1" fmla="*/ 0 h 67"/>
                  <a:gd name="T2" fmla="*/ 0 w 99"/>
                  <a:gd name="T3" fmla="*/ 116 h 67"/>
                  <a:gd name="T4" fmla="*/ 20 w 99"/>
                  <a:gd name="T5" fmla="*/ 176 h 67"/>
                  <a:gd name="T6" fmla="*/ 168 w 99"/>
                  <a:gd name="T7" fmla="*/ 268 h 67"/>
                  <a:gd name="T8" fmla="*/ 360 w 99"/>
                  <a:gd name="T9" fmla="*/ 164 h 67"/>
                  <a:gd name="T10" fmla="*/ 360 w 99"/>
                  <a:gd name="T11" fmla="*/ 164 h 67"/>
                  <a:gd name="T12" fmla="*/ 396 w 99"/>
                  <a:gd name="T13" fmla="*/ 164 h 67"/>
                  <a:gd name="T14" fmla="*/ 364 w 99"/>
                  <a:gd name="T15" fmla="*/ 96 h 67"/>
                  <a:gd name="T16" fmla="*/ 196 w 99"/>
                  <a:gd name="T17" fmla="*/ 0 h 67"/>
                  <a:gd name="T18" fmla="*/ 188 w 99"/>
                  <a:gd name="T19" fmla="*/ 0 h 67"/>
                  <a:gd name="T20" fmla="*/ 188 w 99"/>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67">
                    <a:moveTo>
                      <a:pt x="47" y="0"/>
                    </a:moveTo>
                    <a:cubicBezTo>
                      <a:pt x="26" y="0"/>
                      <a:pt x="9" y="12"/>
                      <a:pt x="0" y="29"/>
                    </a:cubicBezTo>
                    <a:cubicBezTo>
                      <a:pt x="3" y="33"/>
                      <a:pt x="4" y="38"/>
                      <a:pt x="5" y="44"/>
                    </a:cubicBezTo>
                    <a:cubicBezTo>
                      <a:pt x="21" y="46"/>
                      <a:pt x="34" y="55"/>
                      <a:pt x="42" y="67"/>
                    </a:cubicBezTo>
                    <a:cubicBezTo>
                      <a:pt x="52" y="51"/>
                      <a:pt x="70" y="41"/>
                      <a:pt x="90" y="41"/>
                    </a:cubicBezTo>
                    <a:cubicBezTo>
                      <a:pt x="90" y="41"/>
                      <a:pt x="90" y="41"/>
                      <a:pt x="90" y="41"/>
                    </a:cubicBezTo>
                    <a:cubicBezTo>
                      <a:pt x="93" y="41"/>
                      <a:pt x="96" y="41"/>
                      <a:pt x="99" y="41"/>
                    </a:cubicBezTo>
                    <a:cubicBezTo>
                      <a:pt x="97" y="35"/>
                      <a:pt x="95" y="29"/>
                      <a:pt x="91" y="24"/>
                    </a:cubicBezTo>
                    <a:cubicBezTo>
                      <a:pt x="82" y="10"/>
                      <a:pt x="67" y="1"/>
                      <a:pt x="49" y="0"/>
                    </a:cubicBezTo>
                    <a:cubicBezTo>
                      <a:pt x="48"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1" name="Freeform 798"/>
              <p:cNvSpPr>
                <a:spLocks/>
              </p:cNvSpPr>
              <p:nvPr userDrawn="1"/>
            </p:nvSpPr>
            <p:spPr bwMode="auto">
              <a:xfrm>
                <a:off x="6844" y="3118"/>
                <a:ext cx="206" cy="141"/>
              </a:xfrm>
              <a:custGeom>
                <a:avLst/>
                <a:gdLst>
                  <a:gd name="T0" fmla="*/ 192 w 103"/>
                  <a:gd name="T1" fmla="*/ 0 h 70"/>
                  <a:gd name="T2" fmla="*/ 0 w 103"/>
                  <a:gd name="T3" fmla="*/ 105 h 70"/>
                  <a:gd name="T4" fmla="*/ 36 w 103"/>
                  <a:gd name="T5" fmla="*/ 195 h 70"/>
                  <a:gd name="T6" fmla="*/ 196 w 103"/>
                  <a:gd name="T7" fmla="*/ 284 h 70"/>
                  <a:gd name="T8" fmla="*/ 384 w 103"/>
                  <a:gd name="T9" fmla="*/ 187 h 70"/>
                  <a:gd name="T10" fmla="*/ 384 w 103"/>
                  <a:gd name="T11" fmla="*/ 187 h 70"/>
                  <a:gd name="T12" fmla="*/ 412 w 103"/>
                  <a:gd name="T13" fmla="*/ 187 h 70"/>
                  <a:gd name="T14" fmla="*/ 368 w 103"/>
                  <a:gd name="T15" fmla="*/ 89 h 70"/>
                  <a:gd name="T16" fmla="*/ 228 w 103"/>
                  <a:gd name="T17" fmla="*/ 0 h 70"/>
                  <a:gd name="T18" fmla="*/ 192 w 103"/>
                  <a:gd name="T19" fmla="*/ 0 h 70"/>
                  <a:gd name="T20" fmla="*/ 192 w 103"/>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 h="70">
                    <a:moveTo>
                      <a:pt x="48" y="0"/>
                    </a:moveTo>
                    <a:cubicBezTo>
                      <a:pt x="28" y="0"/>
                      <a:pt x="10" y="10"/>
                      <a:pt x="0" y="26"/>
                    </a:cubicBezTo>
                    <a:cubicBezTo>
                      <a:pt x="5" y="33"/>
                      <a:pt x="8" y="40"/>
                      <a:pt x="9" y="48"/>
                    </a:cubicBezTo>
                    <a:cubicBezTo>
                      <a:pt x="25" y="49"/>
                      <a:pt x="40" y="58"/>
                      <a:pt x="49" y="70"/>
                    </a:cubicBezTo>
                    <a:cubicBezTo>
                      <a:pt x="60" y="55"/>
                      <a:pt x="77" y="46"/>
                      <a:pt x="96" y="46"/>
                    </a:cubicBezTo>
                    <a:cubicBezTo>
                      <a:pt x="96" y="46"/>
                      <a:pt x="96" y="46"/>
                      <a:pt x="96" y="46"/>
                    </a:cubicBezTo>
                    <a:cubicBezTo>
                      <a:pt x="99" y="46"/>
                      <a:pt x="101" y="46"/>
                      <a:pt x="103" y="46"/>
                    </a:cubicBezTo>
                    <a:cubicBezTo>
                      <a:pt x="102" y="37"/>
                      <a:pt x="98" y="29"/>
                      <a:pt x="92" y="22"/>
                    </a:cubicBezTo>
                    <a:cubicBezTo>
                      <a:pt x="84" y="11"/>
                      <a:pt x="71" y="3"/>
                      <a:pt x="57" y="0"/>
                    </a:cubicBezTo>
                    <a:cubicBezTo>
                      <a:pt x="54" y="0"/>
                      <a:pt x="51"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2" name="Freeform 799"/>
              <p:cNvSpPr>
                <a:spLocks noEditPoints="1"/>
              </p:cNvSpPr>
              <p:nvPr userDrawn="1"/>
            </p:nvSpPr>
            <p:spPr bwMode="auto">
              <a:xfrm>
                <a:off x="6942" y="3210"/>
                <a:ext cx="206" cy="147"/>
              </a:xfrm>
              <a:custGeom>
                <a:avLst/>
                <a:gdLst>
                  <a:gd name="T0" fmla="*/ 412 w 103"/>
                  <a:gd name="T1" fmla="*/ 175 h 73"/>
                  <a:gd name="T2" fmla="*/ 412 w 103"/>
                  <a:gd name="T3" fmla="*/ 296 h 73"/>
                  <a:gd name="T4" fmla="*/ 412 w 103"/>
                  <a:gd name="T5" fmla="*/ 296 h 73"/>
                  <a:gd name="T6" fmla="*/ 412 w 103"/>
                  <a:gd name="T7" fmla="*/ 175 h 73"/>
                  <a:gd name="T8" fmla="*/ 412 w 103"/>
                  <a:gd name="T9" fmla="*/ 175 h 73"/>
                  <a:gd name="T10" fmla="*/ 412 w 103"/>
                  <a:gd name="T11" fmla="*/ 175 h 73"/>
                  <a:gd name="T12" fmla="*/ 188 w 103"/>
                  <a:gd name="T13" fmla="*/ 0 h 73"/>
                  <a:gd name="T14" fmla="*/ 0 w 103"/>
                  <a:gd name="T15" fmla="*/ 97 h 73"/>
                  <a:gd name="T16" fmla="*/ 40 w 103"/>
                  <a:gd name="T17" fmla="*/ 179 h 73"/>
                  <a:gd name="T18" fmla="*/ 172 w 103"/>
                  <a:gd name="T19" fmla="*/ 256 h 73"/>
                  <a:gd name="T20" fmla="*/ 360 w 103"/>
                  <a:gd name="T21" fmla="*/ 167 h 73"/>
                  <a:gd name="T22" fmla="*/ 360 w 103"/>
                  <a:gd name="T23" fmla="*/ 167 h 73"/>
                  <a:gd name="T24" fmla="*/ 412 w 103"/>
                  <a:gd name="T25" fmla="*/ 171 h 73"/>
                  <a:gd name="T26" fmla="*/ 216 w 103"/>
                  <a:gd name="T27" fmla="*/ 0 h 73"/>
                  <a:gd name="T28" fmla="*/ 188 w 103"/>
                  <a:gd name="T29" fmla="*/ 0 h 73"/>
                  <a:gd name="T30" fmla="*/ 188 w 103"/>
                  <a:gd name="T31" fmla="*/ 0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 h="73">
                    <a:moveTo>
                      <a:pt x="103" y="43"/>
                    </a:moveTo>
                    <a:cubicBezTo>
                      <a:pt x="103" y="73"/>
                      <a:pt x="103" y="73"/>
                      <a:pt x="103" y="73"/>
                    </a:cubicBezTo>
                    <a:cubicBezTo>
                      <a:pt x="103" y="73"/>
                      <a:pt x="103" y="73"/>
                      <a:pt x="103" y="73"/>
                    </a:cubicBezTo>
                    <a:cubicBezTo>
                      <a:pt x="103" y="43"/>
                      <a:pt x="103" y="43"/>
                      <a:pt x="103" y="43"/>
                    </a:cubicBezTo>
                    <a:cubicBezTo>
                      <a:pt x="103" y="43"/>
                      <a:pt x="103" y="43"/>
                      <a:pt x="103" y="43"/>
                    </a:cubicBezTo>
                    <a:cubicBezTo>
                      <a:pt x="103" y="43"/>
                      <a:pt x="103" y="43"/>
                      <a:pt x="103" y="43"/>
                    </a:cubicBezTo>
                    <a:moveTo>
                      <a:pt x="47" y="0"/>
                    </a:moveTo>
                    <a:cubicBezTo>
                      <a:pt x="28" y="0"/>
                      <a:pt x="11" y="9"/>
                      <a:pt x="0" y="24"/>
                    </a:cubicBezTo>
                    <a:cubicBezTo>
                      <a:pt x="5" y="30"/>
                      <a:pt x="8" y="37"/>
                      <a:pt x="10" y="44"/>
                    </a:cubicBezTo>
                    <a:cubicBezTo>
                      <a:pt x="23" y="47"/>
                      <a:pt x="35" y="54"/>
                      <a:pt x="43" y="63"/>
                    </a:cubicBezTo>
                    <a:cubicBezTo>
                      <a:pt x="54" y="50"/>
                      <a:pt x="71" y="41"/>
                      <a:pt x="90" y="41"/>
                    </a:cubicBezTo>
                    <a:cubicBezTo>
                      <a:pt x="90" y="41"/>
                      <a:pt x="90" y="41"/>
                      <a:pt x="90" y="41"/>
                    </a:cubicBezTo>
                    <a:cubicBezTo>
                      <a:pt x="95" y="41"/>
                      <a:pt x="99" y="41"/>
                      <a:pt x="103" y="42"/>
                    </a:cubicBezTo>
                    <a:cubicBezTo>
                      <a:pt x="97" y="20"/>
                      <a:pt x="77" y="3"/>
                      <a:pt x="54" y="0"/>
                    </a:cubicBezTo>
                    <a:cubicBezTo>
                      <a:pt x="52" y="0"/>
                      <a:pt x="50"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3" name="Freeform 800"/>
              <p:cNvSpPr>
                <a:spLocks/>
              </p:cNvSpPr>
              <p:nvPr userDrawn="1"/>
            </p:nvSpPr>
            <p:spPr bwMode="auto">
              <a:xfrm>
                <a:off x="7028" y="3293"/>
                <a:ext cx="120" cy="174"/>
              </a:xfrm>
              <a:custGeom>
                <a:avLst/>
                <a:gdLst>
                  <a:gd name="T0" fmla="*/ 188 w 60"/>
                  <a:gd name="T1" fmla="*/ 0 h 87"/>
                  <a:gd name="T2" fmla="*/ 0 w 60"/>
                  <a:gd name="T3" fmla="*/ 88 h 87"/>
                  <a:gd name="T4" fmla="*/ 52 w 60"/>
                  <a:gd name="T5" fmla="*/ 196 h 87"/>
                  <a:gd name="T6" fmla="*/ 240 w 60"/>
                  <a:gd name="T7" fmla="*/ 348 h 87"/>
                  <a:gd name="T8" fmla="*/ 240 w 60"/>
                  <a:gd name="T9" fmla="*/ 128 h 87"/>
                  <a:gd name="T10" fmla="*/ 240 w 60"/>
                  <a:gd name="T11" fmla="*/ 8 h 87"/>
                  <a:gd name="T12" fmla="*/ 240 w 60"/>
                  <a:gd name="T13" fmla="*/ 4 h 87"/>
                  <a:gd name="T14" fmla="*/ 240 w 60"/>
                  <a:gd name="T15" fmla="*/ 4 h 87"/>
                  <a:gd name="T16" fmla="*/ 188 w 60"/>
                  <a:gd name="T17" fmla="*/ 0 h 87"/>
                  <a:gd name="T18" fmla="*/ 188 w 60"/>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7">
                    <a:moveTo>
                      <a:pt x="47" y="0"/>
                    </a:moveTo>
                    <a:cubicBezTo>
                      <a:pt x="28" y="0"/>
                      <a:pt x="11" y="9"/>
                      <a:pt x="0" y="22"/>
                    </a:cubicBezTo>
                    <a:cubicBezTo>
                      <a:pt x="6" y="30"/>
                      <a:pt x="11" y="39"/>
                      <a:pt x="13" y="49"/>
                    </a:cubicBezTo>
                    <a:cubicBezTo>
                      <a:pt x="34" y="52"/>
                      <a:pt x="52" y="67"/>
                      <a:pt x="60" y="87"/>
                    </a:cubicBezTo>
                    <a:cubicBezTo>
                      <a:pt x="60" y="32"/>
                      <a:pt x="60" y="32"/>
                      <a:pt x="60" y="32"/>
                    </a:cubicBezTo>
                    <a:cubicBezTo>
                      <a:pt x="60" y="2"/>
                      <a:pt x="60" y="2"/>
                      <a:pt x="60" y="2"/>
                    </a:cubicBezTo>
                    <a:cubicBezTo>
                      <a:pt x="60" y="1"/>
                      <a:pt x="60" y="1"/>
                      <a:pt x="60" y="1"/>
                    </a:cubicBezTo>
                    <a:cubicBezTo>
                      <a:pt x="60" y="1"/>
                      <a:pt x="60" y="1"/>
                      <a:pt x="60" y="1"/>
                    </a:cubicBezTo>
                    <a:cubicBezTo>
                      <a:pt x="56" y="0"/>
                      <a:pt x="52"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4" name="Freeform 801"/>
              <p:cNvSpPr>
                <a:spLocks/>
              </p:cNvSpPr>
              <p:nvPr userDrawn="1"/>
            </p:nvSpPr>
            <p:spPr bwMode="auto">
              <a:xfrm>
                <a:off x="5114" y="1586"/>
                <a:ext cx="6" cy="6"/>
              </a:xfrm>
              <a:custGeom>
                <a:avLst/>
                <a:gdLst>
                  <a:gd name="T0" fmla="*/ 8 w 3"/>
                  <a:gd name="T1" fmla="*/ 0 h 3"/>
                  <a:gd name="T2" fmla="*/ 0 w 3"/>
                  <a:gd name="T3" fmla="*/ 4 h 3"/>
                  <a:gd name="T4" fmla="*/ 8 w 3"/>
                  <a:gd name="T5" fmla="*/ 12 h 3"/>
                  <a:gd name="T6" fmla="*/ 8 w 3"/>
                  <a:gd name="T7" fmla="*/ 12 h 3"/>
                  <a:gd name="T8" fmla="*/ 12 w 3"/>
                  <a:gd name="T9" fmla="*/ 4 h 3"/>
                  <a:gd name="T10" fmla="*/ 8 w 3"/>
                  <a:gd name="T11" fmla="*/ 0 h 3"/>
                  <a:gd name="T12" fmla="*/ 8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2" y="0"/>
                    </a:moveTo>
                    <a:cubicBezTo>
                      <a:pt x="0" y="0"/>
                      <a:pt x="0" y="0"/>
                      <a:pt x="0" y="1"/>
                    </a:cubicBezTo>
                    <a:cubicBezTo>
                      <a:pt x="0" y="2"/>
                      <a:pt x="0" y="3"/>
                      <a:pt x="2" y="3"/>
                    </a:cubicBezTo>
                    <a:cubicBezTo>
                      <a:pt x="2" y="3"/>
                      <a:pt x="2" y="3"/>
                      <a:pt x="2" y="3"/>
                    </a:cubicBezTo>
                    <a:cubicBezTo>
                      <a:pt x="3" y="3"/>
                      <a:pt x="3" y="2"/>
                      <a:pt x="3" y="1"/>
                    </a:cubicBezTo>
                    <a:cubicBezTo>
                      <a:pt x="3"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5" name="Freeform 802"/>
              <p:cNvSpPr>
                <a:spLocks/>
              </p:cNvSpPr>
              <p:nvPr userDrawn="1"/>
            </p:nvSpPr>
            <p:spPr bwMode="auto">
              <a:xfrm>
                <a:off x="5208" y="1668"/>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3"/>
                    </a:cubicBezTo>
                    <a:cubicBezTo>
                      <a:pt x="0" y="5"/>
                      <a:pt x="1" y="7"/>
                      <a:pt x="3" y="7"/>
                    </a:cubicBezTo>
                    <a:cubicBezTo>
                      <a:pt x="3" y="7"/>
                      <a:pt x="3" y="7"/>
                      <a:pt x="3" y="7"/>
                    </a:cubicBezTo>
                    <a:cubicBezTo>
                      <a:pt x="4" y="7"/>
                      <a:pt x="6" y="5"/>
                      <a:pt x="6" y="3"/>
                    </a:cubicBezTo>
                    <a:cubicBezTo>
                      <a:pt x="6" y="2"/>
                      <a:pt x="4"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6" name="Freeform 803"/>
              <p:cNvSpPr>
                <a:spLocks/>
              </p:cNvSpPr>
              <p:nvPr userDrawn="1"/>
            </p:nvSpPr>
            <p:spPr bwMode="auto">
              <a:xfrm>
                <a:off x="5288" y="1762"/>
                <a:ext cx="22" cy="20"/>
              </a:xfrm>
              <a:custGeom>
                <a:avLst/>
                <a:gdLst>
                  <a:gd name="T0" fmla="*/ 24 w 11"/>
                  <a:gd name="T1" fmla="*/ 0 h 10"/>
                  <a:gd name="T2" fmla="*/ 0 w 11"/>
                  <a:gd name="T3" fmla="*/ 20 h 10"/>
                  <a:gd name="T4" fmla="*/ 24 w 11"/>
                  <a:gd name="T5" fmla="*/ 40 h 10"/>
                  <a:gd name="T6" fmla="*/ 24 w 11"/>
                  <a:gd name="T7" fmla="*/ 40 h 10"/>
                  <a:gd name="T8" fmla="*/ 44 w 11"/>
                  <a:gd name="T9" fmla="*/ 20 h 10"/>
                  <a:gd name="T10" fmla="*/ 24 w 11"/>
                  <a:gd name="T11" fmla="*/ 0 h 10"/>
                  <a:gd name="T12" fmla="*/ 24 w 11"/>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6" y="0"/>
                    </a:moveTo>
                    <a:cubicBezTo>
                      <a:pt x="2" y="0"/>
                      <a:pt x="0" y="2"/>
                      <a:pt x="0" y="5"/>
                    </a:cubicBezTo>
                    <a:cubicBezTo>
                      <a:pt x="0" y="8"/>
                      <a:pt x="2" y="10"/>
                      <a:pt x="6" y="10"/>
                    </a:cubicBezTo>
                    <a:cubicBezTo>
                      <a:pt x="6" y="10"/>
                      <a:pt x="6" y="10"/>
                      <a:pt x="6" y="10"/>
                    </a:cubicBezTo>
                    <a:cubicBezTo>
                      <a:pt x="9" y="10"/>
                      <a:pt x="11" y="8"/>
                      <a:pt x="11" y="5"/>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7" name="Freeform 804"/>
              <p:cNvSpPr>
                <a:spLocks/>
              </p:cNvSpPr>
              <p:nvPr userDrawn="1"/>
            </p:nvSpPr>
            <p:spPr bwMode="auto">
              <a:xfrm>
                <a:off x="5380" y="1842"/>
                <a:ext cx="32" cy="32"/>
              </a:xfrm>
              <a:custGeom>
                <a:avLst/>
                <a:gdLst>
                  <a:gd name="T0" fmla="*/ 32 w 16"/>
                  <a:gd name="T1" fmla="*/ 0 h 16"/>
                  <a:gd name="T2" fmla="*/ 0 w 16"/>
                  <a:gd name="T3" fmla="*/ 32 h 16"/>
                  <a:gd name="T4" fmla="*/ 32 w 16"/>
                  <a:gd name="T5" fmla="*/ 64 h 16"/>
                  <a:gd name="T6" fmla="*/ 32 w 16"/>
                  <a:gd name="T7" fmla="*/ 64 h 16"/>
                  <a:gd name="T8" fmla="*/ 64 w 16"/>
                  <a:gd name="T9" fmla="*/ 32 h 16"/>
                  <a:gd name="T10" fmla="*/ 32 w 16"/>
                  <a:gd name="T11" fmla="*/ 0 h 16"/>
                  <a:gd name="T12" fmla="*/ 32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12" y="16"/>
                      <a:pt x="16" y="12"/>
                      <a:pt x="16" y="8"/>
                    </a:cubicBezTo>
                    <a:cubicBezTo>
                      <a:pt x="16"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8" name="Freeform 805"/>
              <p:cNvSpPr>
                <a:spLocks/>
              </p:cNvSpPr>
              <p:nvPr userDrawn="1"/>
            </p:nvSpPr>
            <p:spPr bwMode="auto">
              <a:xfrm>
                <a:off x="5462" y="1935"/>
                <a:ext cx="40" cy="42"/>
              </a:xfrm>
              <a:custGeom>
                <a:avLst/>
                <a:gdLst>
                  <a:gd name="T0" fmla="*/ 40 w 20"/>
                  <a:gd name="T1" fmla="*/ 0 h 21"/>
                  <a:gd name="T2" fmla="*/ 0 w 20"/>
                  <a:gd name="T3" fmla="*/ 40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4" y="0"/>
                      <a:pt x="0" y="5"/>
                      <a:pt x="0" y="10"/>
                    </a:cubicBezTo>
                    <a:cubicBezTo>
                      <a:pt x="0" y="16"/>
                      <a:pt x="4"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49" name="Freeform 806"/>
              <p:cNvSpPr>
                <a:spLocks/>
              </p:cNvSpPr>
              <p:nvPr userDrawn="1"/>
            </p:nvSpPr>
            <p:spPr bwMode="auto">
              <a:xfrm>
                <a:off x="5552" y="2017"/>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5"/>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0" name="Freeform 807"/>
              <p:cNvSpPr>
                <a:spLocks/>
              </p:cNvSpPr>
              <p:nvPr userDrawn="1"/>
            </p:nvSpPr>
            <p:spPr bwMode="auto">
              <a:xfrm>
                <a:off x="5632" y="2109"/>
                <a:ext cx="62" cy="62"/>
              </a:xfrm>
              <a:custGeom>
                <a:avLst/>
                <a:gdLst>
                  <a:gd name="T0" fmla="*/ 64 w 31"/>
                  <a:gd name="T1" fmla="*/ 0 h 31"/>
                  <a:gd name="T2" fmla="*/ 0 w 31"/>
                  <a:gd name="T3" fmla="*/ 60 h 31"/>
                  <a:gd name="T4" fmla="*/ 64 w 31"/>
                  <a:gd name="T5" fmla="*/ 124 h 31"/>
                  <a:gd name="T6" fmla="*/ 64 w 31"/>
                  <a:gd name="T7" fmla="*/ 124 h 31"/>
                  <a:gd name="T8" fmla="*/ 124 w 31"/>
                  <a:gd name="T9" fmla="*/ 60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6"/>
                      <a:pt x="0" y="15"/>
                    </a:cubicBezTo>
                    <a:cubicBezTo>
                      <a:pt x="0" y="24"/>
                      <a:pt x="7" y="31"/>
                      <a:pt x="16" y="31"/>
                    </a:cubicBezTo>
                    <a:cubicBezTo>
                      <a:pt x="16" y="31"/>
                      <a:pt x="16" y="31"/>
                      <a:pt x="16" y="31"/>
                    </a:cubicBezTo>
                    <a:cubicBezTo>
                      <a:pt x="24" y="31"/>
                      <a:pt x="31" y="24"/>
                      <a:pt x="31" y="15"/>
                    </a:cubicBezTo>
                    <a:cubicBezTo>
                      <a:pt x="31"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1" name="Freeform 808"/>
              <p:cNvSpPr>
                <a:spLocks/>
              </p:cNvSpPr>
              <p:nvPr userDrawn="1"/>
            </p:nvSpPr>
            <p:spPr bwMode="auto">
              <a:xfrm>
                <a:off x="5722" y="2187"/>
                <a:ext cx="76" cy="76"/>
              </a:xfrm>
              <a:custGeom>
                <a:avLst/>
                <a:gdLst>
                  <a:gd name="T0" fmla="*/ 76 w 38"/>
                  <a:gd name="T1" fmla="*/ 0 h 38"/>
                  <a:gd name="T2" fmla="*/ 0 w 38"/>
                  <a:gd name="T3" fmla="*/ 76 h 38"/>
                  <a:gd name="T4" fmla="*/ 76 w 38"/>
                  <a:gd name="T5" fmla="*/ 152 h 38"/>
                  <a:gd name="T6" fmla="*/ 76 w 38"/>
                  <a:gd name="T7" fmla="*/ 152 h 38"/>
                  <a:gd name="T8" fmla="*/ 152 w 38"/>
                  <a:gd name="T9" fmla="*/ 76 h 38"/>
                  <a:gd name="T10" fmla="*/ 76 w 38"/>
                  <a:gd name="T11" fmla="*/ 0 h 38"/>
                  <a:gd name="T12" fmla="*/ 76 w 3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8">
                    <a:moveTo>
                      <a:pt x="19" y="0"/>
                    </a:moveTo>
                    <a:cubicBezTo>
                      <a:pt x="9" y="0"/>
                      <a:pt x="0" y="9"/>
                      <a:pt x="0" y="19"/>
                    </a:cubicBezTo>
                    <a:cubicBezTo>
                      <a:pt x="0" y="29"/>
                      <a:pt x="9" y="38"/>
                      <a:pt x="19" y="38"/>
                    </a:cubicBezTo>
                    <a:cubicBezTo>
                      <a:pt x="19" y="38"/>
                      <a:pt x="19" y="38"/>
                      <a:pt x="19" y="38"/>
                    </a:cubicBezTo>
                    <a:cubicBezTo>
                      <a:pt x="29" y="38"/>
                      <a:pt x="38" y="29"/>
                      <a:pt x="38" y="19"/>
                    </a:cubicBezTo>
                    <a:cubicBezTo>
                      <a:pt x="38" y="9"/>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2" name="Freeform 809"/>
              <p:cNvSpPr>
                <a:spLocks/>
              </p:cNvSpPr>
              <p:nvPr userDrawn="1"/>
            </p:nvSpPr>
            <p:spPr bwMode="auto">
              <a:xfrm>
                <a:off x="5802" y="2269"/>
                <a:ext cx="88" cy="86"/>
              </a:xfrm>
              <a:custGeom>
                <a:avLst/>
                <a:gdLst>
                  <a:gd name="T0" fmla="*/ 88 w 44"/>
                  <a:gd name="T1" fmla="*/ 0 h 43"/>
                  <a:gd name="T2" fmla="*/ 4 w 44"/>
                  <a:gd name="T3" fmla="*/ 84 h 43"/>
                  <a:gd name="T4" fmla="*/ 88 w 44"/>
                  <a:gd name="T5" fmla="*/ 172 h 43"/>
                  <a:gd name="T6" fmla="*/ 88 w 44"/>
                  <a:gd name="T7" fmla="*/ 172 h 43"/>
                  <a:gd name="T8" fmla="*/ 172 w 44"/>
                  <a:gd name="T9" fmla="*/ 84 h 43"/>
                  <a:gd name="T10" fmla="*/ 88 w 44"/>
                  <a:gd name="T11" fmla="*/ 0 h 43"/>
                  <a:gd name="T12" fmla="*/ 88 w 4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3">
                    <a:moveTo>
                      <a:pt x="22" y="0"/>
                    </a:moveTo>
                    <a:cubicBezTo>
                      <a:pt x="10" y="0"/>
                      <a:pt x="1" y="9"/>
                      <a:pt x="1" y="21"/>
                    </a:cubicBezTo>
                    <a:cubicBezTo>
                      <a:pt x="0" y="33"/>
                      <a:pt x="10" y="43"/>
                      <a:pt x="22" y="43"/>
                    </a:cubicBezTo>
                    <a:cubicBezTo>
                      <a:pt x="22" y="43"/>
                      <a:pt x="22" y="43"/>
                      <a:pt x="22" y="43"/>
                    </a:cubicBezTo>
                    <a:cubicBezTo>
                      <a:pt x="34" y="43"/>
                      <a:pt x="43" y="33"/>
                      <a:pt x="43" y="21"/>
                    </a:cubicBezTo>
                    <a:cubicBezTo>
                      <a:pt x="44"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3" name="Freeform 810"/>
              <p:cNvSpPr>
                <a:spLocks/>
              </p:cNvSpPr>
              <p:nvPr userDrawn="1"/>
            </p:nvSpPr>
            <p:spPr bwMode="auto">
              <a:xfrm>
                <a:off x="5892" y="2359"/>
                <a:ext cx="102" cy="100"/>
              </a:xfrm>
              <a:custGeom>
                <a:avLst/>
                <a:gdLst>
                  <a:gd name="T0" fmla="*/ 100 w 51"/>
                  <a:gd name="T1" fmla="*/ 0 h 50"/>
                  <a:gd name="T2" fmla="*/ 0 w 51"/>
                  <a:gd name="T3" fmla="*/ 100 h 50"/>
                  <a:gd name="T4" fmla="*/ 100 w 51"/>
                  <a:gd name="T5" fmla="*/ 200 h 50"/>
                  <a:gd name="T6" fmla="*/ 100 w 51"/>
                  <a:gd name="T7" fmla="*/ 200 h 50"/>
                  <a:gd name="T8" fmla="*/ 200 w 51"/>
                  <a:gd name="T9" fmla="*/ 100 h 50"/>
                  <a:gd name="T10" fmla="*/ 100 w 51"/>
                  <a:gd name="T11" fmla="*/ 0 h 50"/>
                  <a:gd name="T12" fmla="*/ 100 w 5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0">
                    <a:moveTo>
                      <a:pt x="25" y="0"/>
                    </a:moveTo>
                    <a:cubicBezTo>
                      <a:pt x="11" y="0"/>
                      <a:pt x="0" y="11"/>
                      <a:pt x="0" y="25"/>
                    </a:cubicBezTo>
                    <a:cubicBezTo>
                      <a:pt x="0" y="39"/>
                      <a:pt x="11" y="50"/>
                      <a:pt x="25" y="50"/>
                    </a:cubicBezTo>
                    <a:cubicBezTo>
                      <a:pt x="25" y="50"/>
                      <a:pt x="25" y="50"/>
                      <a:pt x="25" y="50"/>
                    </a:cubicBezTo>
                    <a:cubicBezTo>
                      <a:pt x="39" y="50"/>
                      <a:pt x="50" y="39"/>
                      <a:pt x="50" y="25"/>
                    </a:cubicBezTo>
                    <a:cubicBezTo>
                      <a:pt x="51" y="11"/>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4" name="Freeform 811"/>
              <p:cNvSpPr>
                <a:spLocks/>
              </p:cNvSpPr>
              <p:nvPr userDrawn="1"/>
            </p:nvSpPr>
            <p:spPr bwMode="auto">
              <a:xfrm>
                <a:off x="5972" y="2439"/>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2"/>
                      <a:pt x="0" y="28"/>
                    </a:cubicBezTo>
                    <a:cubicBezTo>
                      <a:pt x="0" y="43"/>
                      <a:pt x="12" y="56"/>
                      <a:pt x="28" y="56"/>
                    </a:cubicBezTo>
                    <a:cubicBezTo>
                      <a:pt x="28" y="56"/>
                      <a:pt x="28" y="56"/>
                      <a:pt x="28" y="56"/>
                    </a:cubicBezTo>
                    <a:cubicBezTo>
                      <a:pt x="44" y="56"/>
                      <a:pt x="56" y="44"/>
                      <a:pt x="56" y="28"/>
                    </a:cubicBezTo>
                    <a:cubicBezTo>
                      <a:pt x="56" y="12"/>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5" name="Freeform 812"/>
              <p:cNvSpPr>
                <a:spLocks/>
              </p:cNvSpPr>
              <p:nvPr userDrawn="1"/>
            </p:nvSpPr>
            <p:spPr bwMode="auto">
              <a:xfrm>
                <a:off x="6062" y="2529"/>
                <a:ext cx="126" cy="127"/>
              </a:xfrm>
              <a:custGeom>
                <a:avLst/>
                <a:gdLst>
                  <a:gd name="T0" fmla="*/ 124 w 63"/>
                  <a:gd name="T1" fmla="*/ 0 h 63"/>
                  <a:gd name="T2" fmla="*/ 0 w 63"/>
                  <a:gd name="T3" fmla="*/ 125 h 63"/>
                  <a:gd name="T4" fmla="*/ 124 w 63"/>
                  <a:gd name="T5" fmla="*/ 256 h 63"/>
                  <a:gd name="T6" fmla="*/ 124 w 63"/>
                  <a:gd name="T7" fmla="*/ 256 h 63"/>
                  <a:gd name="T8" fmla="*/ 172 w 63"/>
                  <a:gd name="T9" fmla="*/ 244 h 63"/>
                  <a:gd name="T10" fmla="*/ 240 w 63"/>
                  <a:gd name="T11" fmla="*/ 175 h 63"/>
                  <a:gd name="T12" fmla="*/ 252 w 63"/>
                  <a:gd name="T13" fmla="*/ 125 h 63"/>
                  <a:gd name="T14" fmla="*/ 124 w 63"/>
                  <a:gd name="T15" fmla="*/ 0 h 63"/>
                  <a:gd name="T16" fmla="*/ 124 w 63"/>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3">
                    <a:moveTo>
                      <a:pt x="31" y="0"/>
                    </a:moveTo>
                    <a:cubicBezTo>
                      <a:pt x="14" y="0"/>
                      <a:pt x="0" y="14"/>
                      <a:pt x="0" y="31"/>
                    </a:cubicBezTo>
                    <a:cubicBezTo>
                      <a:pt x="0" y="48"/>
                      <a:pt x="14" y="62"/>
                      <a:pt x="31" y="63"/>
                    </a:cubicBezTo>
                    <a:cubicBezTo>
                      <a:pt x="31" y="63"/>
                      <a:pt x="31" y="63"/>
                      <a:pt x="31" y="63"/>
                    </a:cubicBezTo>
                    <a:cubicBezTo>
                      <a:pt x="35" y="63"/>
                      <a:pt x="39" y="62"/>
                      <a:pt x="43" y="60"/>
                    </a:cubicBezTo>
                    <a:cubicBezTo>
                      <a:pt x="46" y="53"/>
                      <a:pt x="53" y="47"/>
                      <a:pt x="60" y="43"/>
                    </a:cubicBezTo>
                    <a:cubicBezTo>
                      <a:pt x="62" y="40"/>
                      <a:pt x="63" y="36"/>
                      <a:pt x="63" y="31"/>
                    </a:cubicBezTo>
                    <a:cubicBezTo>
                      <a:pt x="63" y="14"/>
                      <a:pt x="49"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6" name="Freeform 813"/>
              <p:cNvSpPr>
                <a:spLocks/>
              </p:cNvSpPr>
              <p:nvPr userDrawn="1"/>
            </p:nvSpPr>
            <p:spPr bwMode="auto">
              <a:xfrm>
                <a:off x="6142" y="2610"/>
                <a:ext cx="138" cy="138"/>
              </a:xfrm>
              <a:custGeom>
                <a:avLst/>
                <a:gdLst>
                  <a:gd name="T0" fmla="*/ 136 w 69"/>
                  <a:gd name="T1" fmla="*/ 0 h 69"/>
                  <a:gd name="T2" fmla="*/ 80 w 69"/>
                  <a:gd name="T3" fmla="*/ 12 h 69"/>
                  <a:gd name="T4" fmla="*/ 12 w 69"/>
                  <a:gd name="T5" fmla="*/ 80 h 69"/>
                  <a:gd name="T6" fmla="*/ 0 w 69"/>
                  <a:gd name="T7" fmla="*/ 136 h 69"/>
                  <a:gd name="T8" fmla="*/ 16 w 69"/>
                  <a:gd name="T9" fmla="*/ 204 h 69"/>
                  <a:gd name="T10" fmla="*/ 84 w 69"/>
                  <a:gd name="T11" fmla="*/ 264 h 69"/>
                  <a:gd name="T12" fmla="*/ 136 w 69"/>
                  <a:gd name="T13" fmla="*/ 276 h 69"/>
                  <a:gd name="T14" fmla="*/ 136 w 69"/>
                  <a:gd name="T15" fmla="*/ 276 h 69"/>
                  <a:gd name="T16" fmla="*/ 192 w 69"/>
                  <a:gd name="T17" fmla="*/ 264 h 69"/>
                  <a:gd name="T18" fmla="*/ 260 w 69"/>
                  <a:gd name="T19" fmla="*/ 196 h 69"/>
                  <a:gd name="T20" fmla="*/ 276 w 69"/>
                  <a:gd name="T21" fmla="*/ 140 h 69"/>
                  <a:gd name="T22" fmla="*/ 264 w 69"/>
                  <a:gd name="T23" fmla="*/ 92 h 69"/>
                  <a:gd name="T24" fmla="*/ 200 w 69"/>
                  <a:gd name="T25" fmla="*/ 16 h 69"/>
                  <a:gd name="T26" fmla="*/ 136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29" y="0"/>
                      <a:pt x="25" y="1"/>
                      <a:pt x="20" y="3"/>
                    </a:cubicBezTo>
                    <a:cubicBezTo>
                      <a:pt x="13" y="7"/>
                      <a:pt x="6" y="13"/>
                      <a:pt x="3" y="20"/>
                    </a:cubicBezTo>
                    <a:cubicBezTo>
                      <a:pt x="1" y="25"/>
                      <a:pt x="0" y="29"/>
                      <a:pt x="0" y="34"/>
                    </a:cubicBezTo>
                    <a:cubicBezTo>
                      <a:pt x="0" y="40"/>
                      <a:pt x="1" y="46"/>
                      <a:pt x="4" y="51"/>
                    </a:cubicBezTo>
                    <a:cubicBezTo>
                      <a:pt x="11" y="54"/>
                      <a:pt x="17" y="59"/>
                      <a:pt x="21" y="66"/>
                    </a:cubicBezTo>
                    <a:cubicBezTo>
                      <a:pt x="25" y="68"/>
                      <a:pt x="30" y="69"/>
                      <a:pt x="34" y="69"/>
                    </a:cubicBezTo>
                    <a:cubicBezTo>
                      <a:pt x="34" y="69"/>
                      <a:pt x="34" y="69"/>
                      <a:pt x="34" y="69"/>
                    </a:cubicBezTo>
                    <a:cubicBezTo>
                      <a:pt x="39" y="69"/>
                      <a:pt x="44" y="68"/>
                      <a:pt x="48" y="66"/>
                    </a:cubicBezTo>
                    <a:cubicBezTo>
                      <a:pt x="52" y="58"/>
                      <a:pt x="58" y="53"/>
                      <a:pt x="65" y="49"/>
                    </a:cubicBezTo>
                    <a:cubicBezTo>
                      <a:pt x="67" y="44"/>
                      <a:pt x="69" y="40"/>
                      <a:pt x="69" y="35"/>
                    </a:cubicBezTo>
                    <a:cubicBezTo>
                      <a:pt x="69" y="30"/>
                      <a:pt x="68" y="26"/>
                      <a:pt x="66" y="23"/>
                    </a:cubicBezTo>
                    <a:cubicBezTo>
                      <a:pt x="63" y="15"/>
                      <a:pt x="58" y="8"/>
                      <a:pt x="50" y="4"/>
                    </a:cubicBezTo>
                    <a:cubicBezTo>
                      <a:pt x="45" y="1"/>
                      <a:pt x="40"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7" name="Freeform 814"/>
              <p:cNvSpPr>
                <a:spLocks/>
              </p:cNvSpPr>
              <p:nvPr userDrawn="1"/>
            </p:nvSpPr>
            <p:spPr bwMode="auto">
              <a:xfrm>
                <a:off x="6230" y="2700"/>
                <a:ext cx="154" cy="152"/>
              </a:xfrm>
              <a:custGeom>
                <a:avLst/>
                <a:gdLst>
                  <a:gd name="T0" fmla="*/ 152 w 77"/>
                  <a:gd name="T1" fmla="*/ 0 h 76"/>
                  <a:gd name="T2" fmla="*/ 84 w 77"/>
                  <a:gd name="T3" fmla="*/ 16 h 76"/>
                  <a:gd name="T4" fmla="*/ 16 w 77"/>
                  <a:gd name="T5" fmla="*/ 84 h 76"/>
                  <a:gd name="T6" fmla="*/ 0 w 77"/>
                  <a:gd name="T7" fmla="*/ 152 h 76"/>
                  <a:gd name="T8" fmla="*/ 4 w 77"/>
                  <a:gd name="T9" fmla="*/ 176 h 76"/>
                  <a:gd name="T10" fmla="*/ 112 w 77"/>
                  <a:gd name="T11" fmla="*/ 300 h 76"/>
                  <a:gd name="T12" fmla="*/ 152 w 77"/>
                  <a:gd name="T13" fmla="*/ 304 h 76"/>
                  <a:gd name="T14" fmla="*/ 152 w 77"/>
                  <a:gd name="T15" fmla="*/ 304 h 76"/>
                  <a:gd name="T16" fmla="*/ 164 w 77"/>
                  <a:gd name="T17" fmla="*/ 304 h 76"/>
                  <a:gd name="T18" fmla="*/ 308 w 77"/>
                  <a:gd name="T19" fmla="*/ 160 h 76"/>
                  <a:gd name="T20" fmla="*/ 308 w 77"/>
                  <a:gd name="T21" fmla="*/ 152 h 76"/>
                  <a:gd name="T22" fmla="*/ 300 w 77"/>
                  <a:gd name="T23" fmla="*/ 108 h 76"/>
                  <a:gd name="T24" fmla="*/ 180 w 77"/>
                  <a:gd name="T25" fmla="*/ 0 h 76"/>
                  <a:gd name="T26" fmla="*/ 156 w 77"/>
                  <a:gd name="T27" fmla="*/ 0 h 76"/>
                  <a:gd name="T28" fmla="*/ 152 w 77"/>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76">
                    <a:moveTo>
                      <a:pt x="38" y="0"/>
                    </a:moveTo>
                    <a:cubicBezTo>
                      <a:pt x="32" y="0"/>
                      <a:pt x="27" y="1"/>
                      <a:pt x="21" y="4"/>
                    </a:cubicBezTo>
                    <a:cubicBezTo>
                      <a:pt x="14" y="8"/>
                      <a:pt x="8" y="13"/>
                      <a:pt x="4" y="21"/>
                    </a:cubicBezTo>
                    <a:cubicBezTo>
                      <a:pt x="2" y="26"/>
                      <a:pt x="0" y="32"/>
                      <a:pt x="0" y="38"/>
                    </a:cubicBezTo>
                    <a:cubicBezTo>
                      <a:pt x="0" y="40"/>
                      <a:pt x="0" y="42"/>
                      <a:pt x="1" y="44"/>
                    </a:cubicBezTo>
                    <a:cubicBezTo>
                      <a:pt x="15" y="48"/>
                      <a:pt x="25" y="60"/>
                      <a:pt x="28" y="75"/>
                    </a:cubicBezTo>
                    <a:cubicBezTo>
                      <a:pt x="31" y="76"/>
                      <a:pt x="35" y="76"/>
                      <a:pt x="38" y="76"/>
                    </a:cubicBezTo>
                    <a:cubicBezTo>
                      <a:pt x="38" y="76"/>
                      <a:pt x="38" y="76"/>
                      <a:pt x="38" y="76"/>
                    </a:cubicBezTo>
                    <a:cubicBezTo>
                      <a:pt x="39" y="76"/>
                      <a:pt x="40" y="76"/>
                      <a:pt x="41" y="76"/>
                    </a:cubicBezTo>
                    <a:cubicBezTo>
                      <a:pt x="43" y="57"/>
                      <a:pt x="58" y="43"/>
                      <a:pt x="77" y="40"/>
                    </a:cubicBezTo>
                    <a:cubicBezTo>
                      <a:pt x="77" y="40"/>
                      <a:pt x="77" y="39"/>
                      <a:pt x="77" y="38"/>
                    </a:cubicBezTo>
                    <a:cubicBezTo>
                      <a:pt x="77" y="34"/>
                      <a:pt x="76" y="31"/>
                      <a:pt x="75" y="27"/>
                    </a:cubicBezTo>
                    <a:cubicBezTo>
                      <a:pt x="71" y="13"/>
                      <a:pt x="59" y="3"/>
                      <a:pt x="45" y="0"/>
                    </a:cubicBezTo>
                    <a:cubicBezTo>
                      <a:pt x="43" y="0"/>
                      <a:pt x="41" y="0"/>
                      <a:pt x="39" y="0"/>
                    </a:cubicBezTo>
                    <a:cubicBezTo>
                      <a:pt x="39" y="0"/>
                      <a:pt x="39"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8" name="Freeform 815"/>
              <p:cNvSpPr>
                <a:spLocks/>
              </p:cNvSpPr>
              <p:nvPr userDrawn="1"/>
            </p:nvSpPr>
            <p:spPr bwMode="auto">
              <a:xfrm>
                <a:off x="6312" y="2780"/>
                <a:ext cx="162" cy="164"/>
              </a:xfrm>
              <a:custGeom>
                <a:avLst/>
                <a:gdLst>
                  <a:gd name="T0" fmla="*/ 160 w 81"/>
                  <a:gd name="T1" fmla="*/ 0 h 82"/>
                  <a:gd name="T2" fmla="*/ 144 w 81"/>
                  <a:gd name="T3" fmla="*/ 0 h 82"/>
                  <a:gd name="T4" fmla="*/ 0 w 81"/>
                  <a:gd name="T5" fmla="*/ 144 h 82"/>
                  <a:gd name="T6" fmla="*/ 0 w 81"/>
                  <a:gd name="T7" fmla="*/ 164 h 82"/>
                  <a:gd name="T8" fmla="*/ 0 w 81"/>
                  <a:gd name="T9" fmla="*/ 192 h 82"/>
                  <a:gd name="T10" fmla="*/ 152 w 81"/>
                  <a:gd name="T11" fmla="*/ 328 h 82"/>
                  <a:gd name="T12" fmla="*/ 160 w 81"/>
                  <a:gd name="T13" fmla="*/ 328 h 82"/>
                  <a:gd name="T14" fmla="*/ 160 w 81"/>
                  <a:gd name="T15" fmla="*/ 328 h 82"/>
                  <a:gd name="T16" fmla="*/ 180 w 81"/>
                  <a:gd name="T17" fmla="*/ 328 h 82"/>
                  <a:gd name="T18" fmla="*/ 324 w 81"/>
                  <a:gd name="T19" fmla="*/ 184 h 82"/>
                  <a:gd name="T20" fmla="*/ 324 w 81"/>
                  <a:gd name="T21" fmla="*/ 164 h 82"/>
                  <a:gd name="T22" fmla="*/ 324 w 81"/>
                  <a:gd name="T23" fmla="*/ 156 h 82"/>
                  <a:gd name="T24" fmla="*/ 192 w 81"/>
                  <a:gd name="T25" fmla="*/ 4 h 82"/>
                  <a:gd name="T26" fmla="*/ 160 w 81"/>
                  <a:gd name="T27" fmla="*/ 0 h 82"/>
                  <a:gd name="T28" fmla="*/ 160 w 81"/>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2">
                    <a:moveTo>
                      <a:pt x="40" y="0"/>
                    </a:moveTo>
                    <a:cubicBezTo>
                      <a:pt x="39" y="0"/>
                      <a:pt x="37" y="0"/>
                      <a:pt x="36" y="0"/>
                    </a:cubicBezTo>
                    <a:cubicBezTo>
                      <a:pt x="17" y="3"/>
                      <a:pt x="2" y="17"/>
                      <a:pt x="0" y="36"/>
                    </a:cubicBezTo>
                    <a:cubicBezTo>
                      <a:pt x="0" y="38"/>
                      <a:pt x="0" y="39"/>
                      <a:pt x="0" y="41"/>
                    </a:cubicBezTo>
                    <a:cubicBezTo>
                      <a:pt x="0" y="43"/>
                      <a:pt x="0" y="46"/>
                      <a:pt x="0" y="48"/>
                    </a:cubicBezTo>
                    <a:cubicBezTo>
                      <a:pt x="19" y="49"/>
                      <a:pt x="34" y="64"/>
                      <a:pt x="38" y="82"/>
                    </a:cubicBezTo>
                    <a:cubicBezTo>
                      <a:pt x="39" y="82"/>
                      <a:pt x="39" y="82"/>
                      <a:pt x="40" y="82"/>
                    </a:cubicBezTo>
                    <a:cubicBezTo>
                      <a:pt x="40" y="82"/>
                      <a:pt x="40" y="82"/>
                      <a:pt x="40" y="82"/>
                    </a:cubicBezTo>
                    <a:cubicBezTo>
                      <a:pt x="42" y="82"/>
                      <a:pt x="43" y="82"/>
                      <a:pt x="45" y="82"/>
                    </a:cubicBezTo>
                    <a:cubicBezTo>
                      <a:pt x="48" y="63"/>
                      <a:pt x="62" y="49"/>
                      <a:pt x="81" y="46"/>
                    </a:cubicBezTo>
                    <a:cubicBezTo>
                      <a:pt x="81" y="44"/>
                      <a:pt x="81" y="43"/>
                      <a:pt x="81" y="41"/>
                    </a:cubicBezTo>
                    <a:cubicBezTo>
                      <a:pt x="81" y="40"/>
                      <a:pt x="81" y="40"/>
                      <a:pt x="81" y="39"/>
                    </a:cubicBezTo>
                    <a:cubicBezTo>
                      <a:pt x="80" y="20"/>
                      <a:pt x="66" y="4"/>
                      <a:pt x="48" y="1"/>
                    </a:cubicBezTo>
                    <a:cubicBezTo>
                      <a:pt x="45" y="0"/>
                      <a:pt x="43" y="0"/>
                      <a:pt x="40" y="0"/>
                    </a:cubicBezTo>
                    <a:cubicBezTo>
                      <a:pt x="40" y="0"/>
                      <a:pt x="40" y="0"/>
                      <a:pt x="4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59" name="Freeform 816"/>
              <p:cNvSpPr>
                <a:spLocks/>
              </p:cNvSpPr>
              <p:nvPr userDrawn="1"/>
            </p:nvSpPr>
            <p:spPr bwMode="auto">
              <a:xfrm>
                <a:off x="6400" y="2870"/>
                <a:ext cx="178" cy="178"/>
              </a:xfrm>
              <a:custGeom>
                <a:avLst/>
                <a:gdLst>
                  <a:gd name="T0" fmla="*/ 180 w 89"/>
                  <a:gd name="T1" fmla="*/ 0 h 89"/>
                  <a:gd name="T2" fmla="*/ 176 w 89"/>
                  <a:gd name="T3" fmla="*/ 0 h 89"/>
                  <a:gd name="T4" fmla="*/ 148 w 89"/>
                  <a:gd name="T5" fmla="*/ 4 h 89"/>
                  <a:gd name="T6" fmla="*/ 4 w 89"/>
                  <a:gd name="T7" fmla="*/ 148 h 89"/>
                  <a:gd name="T8" fmla="*/ 0 w 89"/>
                  <a:gd name="T9" fmla="*/ 172 h 89"/>
                  <a:gd name="T10" fmla="*/ 160 w 89"/>
                  <a:gd name="T11" fmla="*/ 352 h 89"/>
                  <a:gd name="T12" fmla="*/ 160 w 89"/>
                  <a:gd name="T13" fmla="*/ 356 h 89"/>
                  <a:gd name="T14" fmla="*/ 160 w 89"/>
                  <a:gd name="T15" fmla="*/ 356 h 89"/>
                  <a:gd name="T16" fmla="*/ 160 w 89"/>
                  <a:gd name="T17" fmla="*/ 352 h 89"/>
                  <a:gd name="T18" fmla="*/ 348 w 89"/>
                  <a:gd name="T19" fmla="*/ 160 h 89"/>
                  <a:gd name="T20" fmla="*/ 352 w 89"/>
                  <a:gd name="T21" fmla="*/ 160 h 89"/>
                  <a:gd name="T22" fmla="*/ 356 w 89"/>
                  <a:gd name="T23" fmla="*/ 160 h 89"/>
                  <a:gd name="T24" fmla="*/ 356 w 89"/>
                  <a:gd name="T25" fmla="*/ 160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4" y="0"/>
                    </a:cubicBezTo>
                    <a:cubicBezTo>
                      <a:pt x="41" y="0"/>
                      <a:pt x="39" y="0"/>
                      <a:pt x="37" y="1"/>
                    </a:cubicBezTo>
                    <a:cubicBezTo>
                      <a:pt x="18" y="4"/>
                      <a:pt x="4" y="18"/>
                      <a:pt x="1" y="37"/>
                    </a:cubicBezTo>
                    <a:cubicBezTo>
                      <a:pt x="0" y="39"/>
                      <a:pt x="0" y="41"/>
                      <a:pt x="0" y="43"/>
                    </a:cubicBezTo>
                    <a:cubicBezTo>
                      <a:pt x="22" y="45"/>
                      <a:pt x="40" y="65"/>
                      <a:pt x="40" y="88"/>
                    </a:cubicBezTo>
                    <a:cubicBezTo>
                      <a:pt x="40" y="88"/>
                      <a:pt x="40" y="88"/>
                      <a:pt x="40" y="89"/>
                    </a:cubicBezTo>
                    <a:cubicBezTo>
                      <a:pt x="40" y="89"/>
                      <a:pt x="40" y="89"/>
                      <a:pt x="40" y="89"/>
                    </a:cubicBezTo>
                    <a:cubicBezTo>
                      <a:pt x="40" y="88"/>
                      <a:pt x="40" y="88"/>
                      <a:pt x="40" y="88"/>
                    </a:cubicBezTo>
                    <a:cubicBezTo>
                      <a:pt x="40" y="62"/>
                      <a:pt x="62" y="40"/>
                      <a:pt x="87" y="40"/>
                    </a:cubicBezTo>
                    <a:cubicBezTo>
                      <a:pt x="88" y="40"/>
                      <a:pt x="88" y="40"/>
                      <a:pt x="88" y="40"/>
                    </a:cubicBezTo>
                    <a:cubicBezTo>
                      <a:pt x="88" y="40"/>
                      <a:pt x="89" y="40"/>
                      <a:pt x="89" y="40"/>
                    </a:cubicBezTo>
                    <a:cubicBezTo>
                      <a:pt x="89" y="40"/>
                      <a:pt x="89" y="40"/>
                      <a:pt x="89" y="40"/>
                    </a:cubicBezTo>
                    <a:cubicBezTo>
                      <a:pt x="87" y="17"/>
                      <a:pt x="68" y="0"/>
                      <a:pt x="45" y="0"/>
                    </a:cubicBezTo>
                    <a:cubicBezTo>
                      <a:pt x="45" y="0"/>
                      <a:pt x="45" y="0"/>
                      <a:pt x="4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0" name="Freeform 817"/>
              <p:cNvSpPr>
                <a:spLocks/>
              </p:cNvSpPr>
              <p:nvPr userDrawn="1"/>
            </p:nvSpPr>
            <p:spPr bwMode="auto">
              <a:xfrm>
                <a:off x="6480" y="2950"/>
                <a:ext cx="190" cy="158"/>
              </a:xfrm>
              <a:custGeom>
                <a:avLst/>
                <a:gdLst>
                  <a:gd name="T0" fmla="*/ 188 w 95"/>
                  <a:gd name="T1" fmla="*/ 0 h 79"/>
                  <a:gd name="T2" fmla="*/ 0 w 95"/>
                  <a:gd name="T3" fmla="*/ 192 h 79"/>
                  <a:gd name="T4" fmla="*/ 0 w 95"/>
                  <a:gd name="T5" fmla="*/ 196 h 79"/>
                  <a:gd name="T6" fmla="*/ 16 w 95"/>
                  <a:gd name="T7" fmla="*/ 196 h 79"/>
                  <a:gd name="T8" fmla="*/ 16 w 95"/>
                  <a:gd name="T9" fmla="*/ 196 h 79"/>
                  <a:gd name="T10" fmla="*/ 192 w 95"/>
                  <a:gd name="T11" fmla="*/ 316 h 79"/>
                  <a:gd name="T12" fmla="*/ 380 w 95"/>
                  <a:gd name="T13" fmla="*/ 184 h 79"/>
                  <a:gd name="T14" fmla="*/ 364 w 95"/>
                  <a:gd name="T15" fmla="*/ 120 h 79"/>
                  <a:gd name="T16" fmla="*/ 196 w 95"/>
                  <a:gd name="T17" fmla="*/ 0 h 79"/>
                  <a:gd name="T18" fmla="*/ 192 w 95"/>
                  <a:gd name="T19" fmla="*/ 0 h 79"/>
                  <a:gd name="T20" fmla="*/ 188 w 95"/>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79">
                    <a:moveTo>
                      <a:pt x="47" y="0"/>
                    </a:moveTo>
                    <a:cubicBezTo>
                      <a:pt x="22" y="0"/>
                      <a:pt x="0" y="22"/>
                      <a:pt x="0" y="48"/>
                    </a:cubicBezTo>
                    <a:cubicBezTo>
                      <a:pt x="0" y="48"/>
                      <a:pt x="0" y="48"/>
                      <a:pt x="0" y="49"/>
                    </a:cubicBezTo>
                    <a:cubicBezTo>
                      <a:pt x="2" y="49"/>
                      <a:pt x="3" y="49"/>
                      <a:pt x="4" y="49"/>
                    </a:cubicBezTo>
                    <a:cubicBezTo>
                      <a:pt x="4" y="49"/>
                      <a:pt x="4" y="49"/>
                      <a:pt x="4" y="49"/>
                    </a:cubicBezTo>
                    <a:cubicBezTo>
                      <a:pt x="24" y="49"/>
                      <a:pt x="41" y="61"/>
                      <a:pt x="48" y="79"/>
                    </a:cubicBezTo>
                    <a:cubicBezTo>
                      <a:pt x="55" y="60"/>
                      <a:pt x="73" y="46"/>
                      <a:pt x="95" y="46"/>
                    </a:cubicBezTo>
                    <a:cubicBezTo>
                      <a:pt x="94" y="40"/>
                      <a:pt x="93" y="35"/>
                      <a:pt x="91" y="30"/>
                    </a:cubicBezTo>
                    <a:cubicBezTo>
                      <a:pt x="85" y="13"/>
                      <a:pt x="68" y="1"/>
                      <a:pt x="49" y="0"/>
                    </a:cubicBezTo>
                    <a:cubicBezTo>
                      <a:pt x="49" y="0"/>
                      <a:pt x="48" y="0"/>
                      <a:pt x="48" y="0"/>
                    </a:cubicBezTo>
                    <a:cubicBezTo>
                      <a:pt x="48" y="0"/>
                      <a:pt x="48"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1" name="Freeform 818"/>
              <p:cNvSpPr>
                <a:spLocks/>
              </p:cNvSpPr>
              <p:nvPr userDrawn="1"/>
            </p:nvSpPr>
            <p:spPr bwMode="auto">
              <a:xfrm>
                <a:off x="6576" y="3042"/>
                <a:ext cx="194" cy="138"/>
              </a:xfrm>
              <a:custGeom>
                <a:avLst/>
                <a:gdLst>
                  <a:gd name="T0" fmla="*/ 192 w 97"/>
                  <a:gd name="T1" fmla="*/ 0 h 69"/>
                  <a:gd name="T2" fmla="*/ 188 w 97"/>
                  <a:gd name="T3" fmla="*/ 0 h 69"/>
                  <a:gd name="T4" fmla="*/ 0 w 97"/>
                  <a:gd name="T5" fmla="*/ 132 h 69"/>
                  <a:gd name="T6" fmla="*/ 12 w 97"/>
                  <a:gd name="T7" fmla="*/ 172 h 69"/>
                  <a:gd name="T8" fmla="*/ 176 w 97"/>
                  <a:gd name="T9" fmla="*/ 276 h 69"/>
                  <a:gd name="T10" fmla="*/ 364 w 97"/>
                  <a:gd name="T11" fmla="*/ 164 h 69"/>
                  <a:gd name="T12" fmla="*/ 364 w 97"/>
                  <a:gd name="T13" fmla="*/ 164 h 69"/>
                  <a:gd name="T14" fmla="*/ 388 w 97"/>
                  <a:gd name="T15" fmla="*/ 164 h 69"/>
                  <a:gd name="T16" fmla="*/ 368 w 97"/>
                  <a:gd name="T17" fmla="*/ 104 h 69"/>
                  <a:gd name="T18" fmla="*/ 192 w 97"/>
                  <a:gd name="T19" fmla="*/ 0 h 69"/>
                  <a:gd name="T20" fmla="*/ 192 w 97"/>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69">
                    <a:moveTo>
                      <a:pt x="48" y="0"/>
                    </a:moveTo>
                    <a:cubicBezTo>
                      <a:pt x="47" y="0"/>
                      <a:pt x="47" y="0"/>
                      <a:pt x="47" y="0"/>
                    </a:cubicBezTo>
                    <a:cubicBezTo>
                      <a:pt x="25" y="0"/>
                      <a:pt x="7" y="14"/>
                      <a:pt x="0" y="33"/>
                    </a:cubicBezTo>
                    <a:cubicBezTo>
                      <a:pt x="2" y="36"/>
                      <a:pt x="3" y="39"/>
                      <a:pt x="3" y="43"/>
                    </a:cubicBezTo>
                    <a:cubicBezTo>
                      <a:pt x="21" y="44"/>
                      <a:pt x="36" y="54"/>
                      <a:pt x="44" y="69"/>
                    </a:cubicBezTo>
                    <a:cubicBezTo>
                      <a:pt x="53" y="52"/>
                      <a:pt x="70" y="41"/>
                      <a:pt x="91" y="41"/>
                    </a:cubicBezTo>
                    <a:cubicBezTo>
                      <a:pt x="91" y="41"/>
                      <a:pt x="91" y="41"/>
                      <a:pt x="91" y="41"/>
                    </a:cubicBezTo>
                    <a:cubicBezTo>
                      <a:pt x="93" y="41"/>
                      <a:pt x="95" y="41"/>
                      <a:pt x="97" y="41"/>
                    </a:cubicBezTo>
                    <a:cubicBezTo>
                      <a:pt x="96" y="35"/>
                      <a:pt x="95" y="30"/>
                      <a:pt x="92" y="26"/>
                    </a:cubicBezTo>
                    <a:cubicBezTo>
                      <a:pt x="83" y="10"/>
                      <a:pt x="67"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2" name="Freeform 819"/>
              <p:cNvSpPr>
                <a:spLocks/>
              </p:cNvSpPr>
              <p:nvPr userDrawn="1"/>
            </p:nvSpPr>
            <p:spPr bwMode="auto">
              <a:xfrm>
                <a:off x="6664" y="3124"/>
                <a:ext cx="198" cy="143"/>
              </a:xfrm>
              <a:custGeom>
                <a:avLst/>
                <a:gdLst>
                  <a:gd name="T0" fmla="*/ 188 w 99"/>
                  <a:gd name="T1" fmla="*/ 0 h 71"/>
                  <a:gd name="T2" fmla="*/ 0 w 99"/>
                  <a:gd name="T3" fmla="*/ 113 h 71"/>
                  <a:gd name="T4" fmla="*/ 24 w 99"/>
                  <a:gd name="T5" fmla="*/ 191 h 71"/>
                  <a:gd name="T6" fmla="*/ 192 w 99"/>
                  <a:gd name="T7" fmla="*/ 288 h 71"/>
                  <a:gd name="T8" fmla="*/ 380 w 99"/>
                  <a:gd name="T9" fmla="*/ 183 h 71"/>
                  <a:gd name="T10" fmla="*/ 380 w 99"/>
                  <a:gd name="T11" fmla="*/ 183 h 71"/>
                  <a:gd name="T12" fmla="*/ 396 w 99"/>
                  <a:gd name="T13" fmla="*/ 183 h 71"/>
                  <a:gd name="T14" fmla="*/ 360 w 99"/>
                  <a:gd name="T15" fmla="*/ 93 h 71"/>
                  <a:gd name="T16" fmla="*/ 212 w 99"/>
                  <a:gd name="T17" fmla="*/ 0 h 71"/>
                  <a:gd name="T18" fmla="*/ 188 w 99"/>
                  <a:gd name="T19" fmla="*/ 0 h 71"/>
                  <a:gd name="T20" fmla="*/ 188 w 99"/>
                  <a:gd name="T21" fmla="*/ 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71">
                    <a:moveTo>
                      <a:pt x="47" y="0"/>
                    </a:moveTo>
                    <a:cubicBezTo>
                      <a:pt x="26" y="0"/>
                      <a:pt x="9" y="11"/>
                      <a:pt x="0" y="28"/>
                    </a:cubicBezTo>
                    <a:cubicBezTo>
                      <a:pt x="3" y="34"/>
                      <a:pt x="5" y="40"/>
                      <a:pt x="6" y="47"/>
                    </a:cubicBezTo>
                    <a:cubicBezTo>
                      <a:pt x="23" y="48"/>
                      <a:pt x="39" y="57"/>
                      <a:pt x="48" y="71"/>
                    </a:cubicBezTo>
                    <a:cubicBezTo>
                      <a:pt x="58" y="55"/>
                      <a:pt x="75" y="45"/>
                      <a:pt x="95" y="45"/>
                    </a:cubicBezTo>
                    <a:cubicBezTo>
                      <a:pt x="95" y="45"/>
                      <a:pt x="95" y="45"/>
                      <a:pt x="95" y="45"/>
                    </a:cubicBezTo>
                    <a:cubicBezTo>
                      <a:pt x="96" y="45"/>
                      <a:pt x="98" y="45"/>
                      <a:pt x="99" y="45"/>
                    </a:cubicBezTo>
                    <a:cubicBezTo>
                      <a:pt x="98" y="37"/>
                      <a:pt x="95" y="30"/>
                      <a:pt x="90" y="23"/>
                    </a:cubicBezTo>
                    <a:cubicBezTo>
                      <a:pt x="82" y="11"/>
                      <a:pt x="69" y="2"/>
                      <a:pt x="53" y="0"/>
                    </a:cubicBezTo>
                    <a:cubicBezTo>
                      <a:pt x="51" y="0"/>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3" name="Freeform 820"/>
              <p:cNvSpPr>
                <a:spLocks/>
              </p:cNvSpPr>
              <p:nvPr userDrawn="1"/>
            </p:nvSpPr>
            <p:spPr bwMode="auto">
              <a:xfrm>
                <a:off x="6760" y="3214"/>
                <a:ext cx="202" cy="131"/>
              </a:xfrm>
              <a:custGeom>
                <a:avLst/>
                <a:gdLst>
                  <a:gd name="T0" fmla="*/ 188 w 101"/>
                  <a:gd name="T1" fmla="*/ 0 h 65"/>
                  <a:gd name="T2" fmla="*/ 0 w 101"/>
                  <a:gd name="T3" fmla="*/ 105 h 65"/>
                  <a:gd name="T4" fmla="*/ 28 w 101"/>
                  <a:gd name="T5" fmla="*/ 175 h 65"/>
                  <a:gd name="T6" fmla="*/ 172 w 101"/>
                  <a:gd name="T7" fmla="*/ 264 h 65"/>
                  <a:gd name="T8" fmla="*/ 360 w 101"/>
                  <a:gd name="T9" fmla="*/ 167 h 65"/>
                  <a:gd name="T10" fmla="*/ 360 w 101"/>
                  <a:gd name="T11" fmla="*/ 167 h 65"/>
                  <a:gd name="T12" fmla="*/ 404 w 101"/>
                  <a:gd name="T13" fmla="*/ 171 h 65"/>
                  <a:gd name="T14" fmla="*/ 364 w 101"/>
                  <a:gd name="T15" fmla="*/ 89 h 65"/>
                  <a:gd name="T16" fmla="*/ 204 w 101"/>
                  <a:gd name="T17" fmla="*/ 0 h 65"/>
                  <a:gd name="T18" fmla="*/ 188 w 101"/>
                  <a:gd name="T19" fmla="*/ 0 h 65"/>
                  <a:gd name="T20" fmla="*/ 188 w 101"/>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65">
                    <a:moveTo>
                      <a:pt x="47" y="0"/>
                    </a:moveTo>
                    <a:cubicBezTo>
                      <a:pt x="27" y="0"/>
                      <a:pt x="10" y="10"/>
                      <a:pt x="0" y="26"/>
                    </a:cubicBezTo>
                    <a:cubicBezTo>
                      <a:pt x="3" y="31"/>
                      <a:pt x="6" y="37"/>
                      <a:pt x="7" y="43"/>
                    </a:cubicBezTo>
                    <a:cubicBezTo>
                      <a:pt x="22" y="46"/>
                      <a:pt x="34" y="54"/>
                      <a:pt x="43" y="65"/>
                    </a:cubicBezTo>
                    <a:cubicBezTo>
                      <a:pt x="53" y="50"/>
                      <a:pt x="71" y="41"/>
                      <a:pt x="90" y="41"/>
                    </a:cubicBezTo>
                    <a:cubicBezTo>
                      <a:pt x="90" y="41"/>
                      <a:pt x="90" y="41"/>
                      <a:pt x="90" y="41"/>
                    </a:cubicBezTo>
                    <a:cubicBezTo>
                      <a:pt x="94" y="41"/>
                      <a:pt x="97" y="41"/>
                      <a:pt x="101" y="42"/>
                    </a:cubicBezTo>
                    <a:cubicBezTo>
                      <a:pt x="99" y="35"/>
                      <a:pt x="96" y="28"/>
                      <a:pt x="91" y="22"/>
                    </a:cubicBezTo>
                    <a:cubicBezTo>
                      <a:pt x="82" y="10"/>
                      <a:pt x="67" y="1"/>
                      <a:pt x="51" y="0"/>
                    </a:cubicBezTo>
                    <a:cubicBezTo>
                      <a:pt x="50"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4" name="Freeform 821"/>
              <p:cNvSpPr>
                <a:spLocks/>
              </p:cNvSpPr>
              <p:nvPr userDrawn="1"/>
            </p:nvSpPr>
            <p:spPr bwMode="auto">
              <a:xfrm>
                <a:off x="6846" y="3297"/>
                <a:ext cx="208" cy="138"/>
              </a:xfrm>
              <a:custGeom>
                <a:avLst/>
                <a:gdLst>
                  <a:gd name="T0" fmla="*/ 188 w 104"/>
                  <a:gd name="T1" fmla="*/ 0 h 69"/>
                  <a:gd name="T2" fmla="*/ 0 w 104"/>
                  <a:gd name="T3" fmla="*/ 96 h 69"/>
                  <a:gd name="T4" fmla="*/ 40 w 104"/>
                  <a:gd name="T5" fmla="*/ 192 h 69"/>
                  <a:gd name="T6" fmla="*/ 192 w 104"/>
                  <a:gd name="T7" fmla="*/ 276 h 69"/>
                  <a:gd name="T8" fmla="*/ 380 w 104"/>
                  <a:gd name="T9" fmla="*/ 184 h 69"/>
                  <a:gd name="T10" fmla="*/ 380 w 104"/>
                  <a:gd name="T11" fmla="*/ 184 h 69"/>
                  <a:gd name="T12" fmla="*/ 416 w 104"/>
                  <a:gd name="T13" fmla="*/ 188 h 69"/>
                  <a:gd name="T14" fmla="*/ 364 w 104"/>
                  <a:gd name="T15" fmla="*/ 80 h 69"/>
                  <a:gd name="T16" fmla="*/ 232 w 104"/>
                  <a:gd name="T17" fmla="*/ 4 h 69"/>
                  <a:gd name="T18" fmla="*/ 188 w 104"/>
                  <a:gd name="T19" fmla="*/ 0 h 69"/>
                  <a:gd name="T20" fmla="*/ 188 w 104"/>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69">
                    <a:moveTo>
                      <a:pt x="47" y="0"/>
                    </a:moveTo>
                    <a:cubicBezTo>
                      <a:pt x="28" y="0"/>
                      <a:pt x="10" y="9"/>
                      <a:pt x="0" y="24"/>
                    </a:cubicBezTo>
                    <a:cubicBezTo>
                      <a:pt x="5" y="31"/>
                      <a:pt x="9" y="39"/>
                      <a:pt x="10" y="48"/>
                    </a:cubicBezTo>
                    <a:cubicBezTo>
                      <a:pt x="25" y="50"/>
                      <a:pt x="39" y="58"/>
                      <a:pt x="48" y="69"/>
                    </a:cubicBezTo>
                    <a:cubicBezTo>
                      <a:pt x="59" y="55"/>
                      <a:pt x="76" y="46"/>
                      <a:pt x="95" y="46"/>
                    </a:cubicBezTo>
                    <a:cubicBezTo>
                      <a:pt x="95" y="46"/>
                      <a:pt x="95" y="46"/>
                      <a:pt x="95" y="46"/>
                    </a:cubicBezTo>
                    <a:cubicBezTo>
                      <a:pt x="98" y="46"/>
                      <a:pt x="101" y="46"/>
                      <a:pt x="104" y="47"/>
                    </a:cubicBezTo>
                    <a:cubicBezTo>
                      <a:pt x="102" y="37"/>
                      <a:pt x="97" y="28"/>
                      <a:pt x="91" y="20"/>
                    </a:cubicBezTo>
                    <a:cubicBezTo>
                      <a:pt x="83" y="11"/>
                      <a:pt x="71" y="4"/>
                      <a:pt x="58" y="1"/>
                    </a:cubicBezTo>
                    <a:cubicBezTo>
                      <a:pt x="54" y="0"/>
                      <a:pt x="51"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5" name="Freeform 822"/>
              <p:cNvSpPr>
                <a:spLocks noEditPoints="1"/>
              </p:cNvSpPr>
              <p:nvPr userDrawn="1"/>
            </p:nvSpPr>
            <p:spPr bwMode="auto">
              <a:xfrm>
                <a:off x="6942" y="3389"/>
                <a:ext cx="206" cy="204"/>
              </a:xfrm>
              <a:custGeom>
                <a:avLst/>
                <a:gdLst>
                  <a:gd name="T0" fmla="*/ 16 w 103"/>
                  <a:gd name="T1" fmla="*/ 408 h 102"/>
                  <a:gd name="T2" fmla="*/ 16 w 103"/>
                  <a:gd name="T3" fmla="*/ 408 h 102"/>
                  <a:gd name="T4" fmla="*/ 360 w 103"/>
                  <a:gd name="T5" fmla="*/ 408 h 102"/>
                  <a:gd name="T6" fmla="*/ 360 w 103"/>
                  <a:gd name="T7" fmla="*/ 408 h 102"/>
                  <a:gd name="T8" fmla="*/ 112 w 103"/>
                  <a:gd name="T9" fmla="*/ 408 h 102"/>
                  <a:gd name="T10" fmla="*/ 112 w 103"/>
                  <a:gd name="T11" fmla="*/ 408 h 102"/>
                  <a:gd name="T12" fmla="*/ 16 w 103"/>
                  <a:gd name="T13" fmla="*/ 408 h 102"/>
                  <a:gd name="T14" fmla="*/ 188 w 103"/>
                  <a:gd name="T15" fmla="*/ 0 h 102"/>
                  <a:gd name="T16" fmla="*/ 0 w 103"/>
                  <a:gd name="T17" fmla="*/ 92 h 102"/>
                  <a:gd name="T18" fmla="*/ 44 w 103"/>
                  <a:gd name="T19" fmla="*/ 176 h 102"/>
                  <a:gd name="T20" fmla="*/ 172 w 103"/>
                  <a:gd name="T21" fmla="*/ 248 h 102"/>
                  <a:gd name="T22" fmla="*/ 360 w 103"/>
                  <a:gd name="T23" fmla="*/ 164 h 102"/>
                  <a:gd name="T24" fmla="*/ 360 w 103"/>
                  <a:gd name="T25" fmla="*/ 164 h 102"/>
                  <a:gd name="T26" fmla="*/ 412 w 103"/>
                  <a:gd name="T27" fmla="*/ 168 h 102"/>
                  <a:gd name="T28" fmla="*/ 412 w 103"/>
                  <a:gd name="T29" fmla="*/ 304 h 102"/>
                  <a:gd name="T30" fmla="*/ 412 w 103"/>
                  <a:gd name="T31" fmla="*/ 156 h 102"/>
                  <a:gd name="T32" fmla="*/ 412 w 103"/>
                  <a:gd name="T33" fmla="*/ 156 h 102"/>
                  <a:gd name="T34" fmla="*/ 224 w 103"/>
                  <a:gd name="T35" fmla="*/ 4 h 102"/>
                  <a:gd name="T36" fmla="*/ 188 w 103"/>
                  <a:gd name="T37" fmla="*/ 0 h 102"/>
                  <a:gd name="T38" fmla="*/ 188 w 103"/>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102">
                    <a:moveTo>
                      <a:pt x="4" y="102"/>
                    </a:moveTo>
                    <a:cubicBezTo>
                      <a:pt x="4" y="102"/>
                      <a:pt x="4" y="102"/>
                      <a:pt x="4" y="102"/>
                    </a:cubicBezTo>
                    <a:cubicBezTo>
                      <a:pt x="90" y="102"/>
                      <a:pt x="90" y="102"/>
                      <a:pt x="90" y="102"/>
                    </a:cubicBezTo>
                    <a:cubicBezTo>
                      <a:pt x="90" y="102"/>
                      <a:pt x="90" y="102"/>
                      <a:pt x="90" y="102"/>
                    </a:cubicBezTo>
                    <a:cubicBezTo>
                      <a:pt x="28" y="102"/>
                      <a:pt x="28" y="102"/>
                      <a:pt x="28" y="102"/>
                    </a:cubicBezTo>
                    <a:cubicBezTo>
                      <a:pt x="28" y="102"/>
                      <a:pt x="28" y="102"/>
                      <a:pt x="28" y="102"/>
                    </a:cubicBezTo>
                    <a:cubicBezTo>
                      <a:pt x="4" y="102"/>
                      <a:pt x="4" y="102"/>
                      <a:pt x="4" y="102"/>
                    </a:cubicBezTo>
                    <a:moveTo>
                      <a:pt x="47" y="0"/>
                    </a:moveTo>
                    <a:cubicBezTo>
                      <a:pt x="28" y="0"/>
                      <a:pt x="11" y="9"/>
                      <a:pt x="0" y="23"/>
                    </a:cubicBezTo>
                    <a:cubicBezTo>
                      <a:pt x="5" y="29"/>
                      <a:pt x="9" y="36"/>
                      <a:pt x="11" y="44"/>
                    </a:cubicBezTo>
                    <a:cubicBezTo>
                      <a:pt x="24" y="47"/>
                      <a:pt x="35" y="53"/>
                      <a:pt x="43" y="62"/>
                    </a:cubicBezTo>
                    <a:cubicBezTo>
                      <a:pt x="54" y="49"/>
                      <a:pt x="71" y="41"/>
                      <a:pt x="90" y="41"/>
                    </a:cubicBezTo>
                    <a:cubicBezTo>
                      <a:pt x="90" y="41"/>
                      <a:pt x="90" y="41"/>
                      <a:pt x="90" y="41"/>
                    </a:cubicBezTo>
                    <a:cubicBezTo>
                      <a:pt x="94" y="41"/>
                      <a:pt x="99" y="42"/>
                      <a:pt x="103" y="42"/>
                    </a:cubicBezTo>
                    <a:cubicBezTo>
                      <a:pt x="103" y="76"/>
                      <a:pt x="103" y="76"/>
                      <a:pt x="103" y="76"/>
                    </a:cubicBezTo>
                    <a:cubicBezTo>
                      <a:pt x="103" y="39"/>
                      <a:pt x="103" y="39"/>
                      <a:pt x="103" y="39"/>
                    </a:cubicBezTo>
                    <a:cubicBezTo>
                      <a:pt x="103" y="39"/>
                      <a:pt x="103" y="39"/>
                      <a:pt x="103" y="39"/>
                    </a:cubicBezTo>
                    <a:cubicBezTo>
                      <a:pt x="95" y="19"/>
                      <a:pt x="77" y="4"/>
                      <a:pt x="56" y="1"/>
                    </a:cubicBezTo>
                    <a:cubicBezTo>
                      <a:pt x="53" y="0"/>
                      <a:pt x="50"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6" name="Freeform 823"/>
              <p:cNvSpPr>
                <a:spLocks/>
              </p:cNvSpPr>
              <p:nvPr userDrawn="1"/>
            </p:nvSpPr>
            <p:spPr bwMode="auto">
              <a:xfrm>
                <a:off x="6998" y="3471"/>
                <a:ext cx="150" cy="122"/>
              </a:xfrm>
              <a:custGeom>
                <a:avLst/>
                <a:gdLst>
                  <a:gd name="T0" fmla="*/ 248 w 75"/>
                  <a:gd name="T1" fmla="*/ 0 h 61"/>
                  <a:gd name="T2" fmla="*/ 60 w 75"/>
                  <a:gd name="T3" fmla="*/ 84 h 61"/>
                  <a:gd name="T4" fmla="*/ 124 w 75"/>
                  <a:gd name="T5" fmla="*/ 244 h 61"/>
                  <a:gd name="T6" fmla="*/ 0 w 75"/>
                  <a:gd name="T7" fmla="*/ 244 h 61"/>
                  <a:gd name="T8" fmla="*/ 0 w 75"/>
                  <a:gd name="T9" fmla="*/ 244 h 61"/>
                  <a:gd name="T10" fmla="*/ 248 w 75"/>
                  <a:gd name="T11" fmla="*/ 244 h 61"/>
                  <a:gd name="T12" fmla="*/ 300 w 75"/>
                  <a:gd name="T13" fmla="*/ 244 h 61"/>
                  <a:gd name="T14" fmla="*/ 300 w 75"/>
                  <a:gd name="T15" fmla="*/ 140 h 61"/>
                  <a:gd name="T16" fmla="*/ 300 w 75"/>
                  <a:gd name="T17" fmla="*/ 4 h 61"/>
                  <a:gd name="T18" fmla="*/ 248 w 75"/>
                  <a:gd name="T19" fmla="*/ 0 h 61"/>
                  <a:gd name="T20" fmla="*/ 248 w 75"/>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61">
                    <a:moveTo>
                      <a:pt x="62" y="0"/>
                    </a:moveTo>
                    <a:cubicBezTo>
                      <a:pt x="43" y="0"/>
                      <a:pt x="26" y="8"/>
                      <a:pt x="15" y="21"/>
                    </a:cubicBezTo>
                    <a:cubicBezTo>
                      <a:pt x="24" y="32"/>
                      <a:pt x="30" y="46"/>
                      <a:pt x="31" y="61"/>
                    </a:cubicBezTo>
                    <a:cubicBezTo>
                      <a:pt x="0" y="61"/>
                      <a:pt x="0" y="61"/>
                      <a:pt x="0" y="61"/>
                    </a:cubicBezTo>
                    <a:cubicBezTo>
                      <a:pt x="0" y="61"/>
                      <a:pt x="0" y="61"/>
                      <a:pt x="0" y="61"/>
                    </a:cubicBezTo>
                    <a:cubicBezTo>
                      <a:pt x="62" y="61"/>
                      <a:pt x="62" y="61"/>
                      <a:pt x="62" y="61"/>
                    </a:cubicBezTo>
                    <a:cubicBezTo>
                      <a:pt x="75" y="61"/>
                      <a:pt x="75" y="61"/>
                      <a:pt x="75" y="61"/>
                    </a:cubicBezTo>
                    <a:cubicBezTo>
                      <a:pt x="75" y="35"/>
                      <a:pt x="75" y="35"/>
                      <a:pt x="75" y="35"/>
                    </a:cubicBezTo>
                    <a:cubicBezTo>
                      <a:pt x="75" y="1"/>
                      <a:pt x="75" y="1"/>
                      <a:pt x="75" y="1"/>
                    </a:cubicBezTo>
                    <a:cubicBezTo>
                      <a:pt x="71" y="1"/>
                      <a:pt x="66" y="0"/>
                      <a:pt x="62" y="0"/>
                    </a:cubicBezTo>
                    <a:cubicBezTo>
                      <a:pt x="62" y="0"/>
                      <a:pt x="62" y="0"/>
                      <a:pt x="6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7" name="Freeform 824"/>
              <p:cNvSpPr>
                <a:spLocks/>
              </p:cNvSpPr>
              <p:nvPr userDrawn="1"/>
            </p:nvSpPr>
            <p:spPr bwMode="auto">
              <a:xfrm>
                <a:off x="5028" y="1672"/>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4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0"/>
                    </a:moveTo>
                    <a:cubicBezTo>
                      <a:pt x="0" y="0"/>
                      <a:pt x="0" y="0"/>
                      <a:pt x="0" y="1"/>
                    </a:cubicBezTo>
                    <a:cubicBezTo>
                      <a:pt x="0" y="2"/>
                      <a:pt x="0" y="3"/>
                      <a:pt x="1" y="3"/>
                    </a:cubicBezTo>
                    <a:cubicBezTo>
                      <a:pt x="1" y="3"/>
                      <a:pt x="1" y="3"/>
                      <a:pt x="1" y="3"/>
                    </a:cubicBezTo>
                    <a:cubicBezTo>
                      <a:pt x="2" y="3"/>
                      <a:pt x="3" y="2"/>
                      <a:pt x="3" y="1"/>
                    </a:cubicBezTo>
                    <a:cubicBezTo>
                      <a:pt x="3" y="0"/>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8" name="Freeform 825"/>
              <p:cNvSpPr>
                <a:spLocks/>
              </p:cNvSpPr>
              <p:nvPr userDrawn="1"/>
            </p:nvSpPr>
            <p:spPr bwMode="auto">
              <a:xfrm>
                <a:off x="5110" y="1764"/>
                <a:ext cx="14" cy="14"/>
              </a:xfrm>
              <a:custGeom>
                <a:avLst/>
                <a:gdLst>
                  <a:gd name="T0" fmla="*/ 12 w 7"/>
                  <a:gd name="T1" fmla="*/ 0 h 7"/>
                  <a:gd name="T2" fmla="*/ 0 w 7"/>
                  <a:gd name="T3" fmla="*/ 16 h 7"/>
                  <a:gd name="T4" fmla="*/ 12 w 7"/>
                  <a:gd name="T5" fmla="*/ 28 h 7"/>
                  <a:gd name="T6" fmla="*/ 12 w 7"/>
                  <a:gd name="T7" fmla="*/ 28 h 7"/>
                  <a:gd name="T8" fmla="*/ 28 w 7"/>
                  <a:gd name="T9" fmla="*/ 16 h 7"/>
                  <a:gd name="T10" fmla="*/ 12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3" y="0"/>
                    </a:moveTo>
                    <a:cubicBezTo>
                      <a:pt x="2" y="0"/>
                      <a:pt x="0" y="2"/>
                      <a:pt x="0" y="4"/>
                    </a:cubicBezTo>
                    <a:cubicBezTo>
                      <a:pt x="0" y="5"/>
                      <a:pt x="2" y="7"/>
                      <a:pt x="3" y="7"/>
                    </a:cubicBezTo>
                    <a:cubicBezTo>
                      <a:pt x="3" y="7"/>
                      <a:pt x="3" y="7"/>
                      <a:pt x="3" y="7"/>
                    </a:cubicBezTo>
                    <a:cubicBezTo>
                      <a:pt x="5" y="7"/>
                      <a:pt x="7" y="5"/>
                      <a:pt x="7" y="4"/>
                    </a:cubicBezTo>
                    <a:cubicBezTo>
                      <a:pt x="7" y="2"/>
                      <a:pt x="5"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69" name="Freeform 826"/>
              <p:cNvSpPr>
                <a:spLocks/>
              </p:cNvSpPr>
              <p:nvPr userDrawn="1"/>
            </p:nvSpPr>
            <p:spPr bwMode="auto">
              <a:xfrm>
                <a:off x="5202" y="1846"/>
                <a:ext cx="22" cy="22"/>
              </a:xfrm>
              <a:custGeom>
                <a:avLst/>
                <a:gdLst>
                  <a:gd name="T0" fmla="*/ 24 w 11"/>
                  <a:gd name="T1" fmla="*/ 0 h 11"/>
                  <a:gd name="T2" fmla="*/ 0 w 11"/>
                  <a:gd name="T3" fmla="*/ 24 h 11"/>
                  <a:gd name="T4" fmla="*/ 24 w 11"/>
                  <a:gd name="T5" fmla="*/ 44 h 11"/>
                  <a:gd name="T6" fmla="*/ 24 w 11"/>
                  <a:gd name="T7" fmla="*/ 44 h 11"/>
                  <a:gd name="T8" fmla="*/ 44 w 11"/>
                  <a:gd name="T9" fmla="*/ 24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2" y="0"/>
                      <a:pt x="0" y="3"/>
                      <a:pt x="0" y="6"/>
                    </a:cubicBezTo>
                    <a:cubicBezTo>
                      <a:pt x="0" y="9"/>
                      <a:pt x="2" y="11"/>
                      <a:pt x="6" y="11"/>
                    </a:cubicBezTo>
                    <a:cubicBezTo>
                      <a:pt x="6" y="11"/>
                      <a:pt x="6" y="11"/>
                      <a:pt x="6" y="11"/>
                    </a:cubicBezTo>
                    <a:cubicBezTo>
                      <a:pt x="9" y="11"/>
                      <a:pt x="11" y="9"/>
                      <a:pt x="11" y="6"/>
                    </a:cubicBezTo>
                    <a:cubicBezTo>
                      <a:pt x="11" y="3"/>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0" name="Freeform 827"/>
              <p:cNvSpPr>
                <a:spLocks/>
              </p:cNvSpPr>
              <p:nvPr userDrawn="1"/>
            </p:nvSpPr>
            <p:spPr bwMode="auto">
              <a:xfrm>
                <a:off x="5284" y="1941"/>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2" y="15"/>
                      <a:pt x="15" y="12"/>
                      <a:pt x="15" y="7"/>
                    </a:cubicBezTo>
                    <a:cubicBezTo>
                      <a:pt x="15" y="3"/>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1" name="Freeform 828"/>
              <p:cNvSpPr>
                <a:spLocks/>
              </p:cNvSpPr>
              <p:nvPr userDrawn="1"/>
            </p:nvSpPr>
            <p:spPr bwMode="auto">
              <a:xfrm>
                <a:off x="5374" y="2021"/>
                <a:ext cx="42" cy="42"/>
              </a:xfrm>
              <a:custGeom>
                <a:avLst/>
                <a:gdLst>
                  <a:gd name="T0" fmla="*/ 44 w 21"/>
                  <a:gd name="T1" fmla="*/ 0 h 21"/>
                  <a:gd name="T2" fmla="*/ 0 w 21"/>
                  <a:gd name="T3" fmla="*/ 40 h 21"/>
                  <a:gd name="T4" fmla="*/ 44 w 21"/>
                  <a:gd name="T5" fmla="*/ 84 h 21"/>
                  <a:gd name="T6" fmla="*/ 44 w 21"/>
                  <a:gd name="T7" fmla="*/ 84 h 21"/>
                  <a:gd name="T8" fmla="*/ 84 w 21"/>
                  <a:gd name="T9" fmla="*/ 40 h 21"/>
                  <a:gd name="T10" fmla="*/ 44 w 21"/>
                  <a:gd name="T11" fmla="*/ 0 h 21"/>
                  <a:gd name="T12" fmla="*/ 44 w 21"/>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1">
                    <a:moveTo>
                      <a:pt x="11" y="0"/>
                    </a:moveTo>
                    <a:cubicBezTo>
                      <a:pt x="5" y="0"/>
                      <a:pt x="0" y="5"/>
                      <a:pt x="0" y="10"/>
                    </a:cubicBezTo>
                    <a:cubicBezTo>
                      <a:pt x="0" y="16"/>
                      <a:pt x="5" y="21"/>
                      <a:pt x="11" y="21"/>
                    </a:cubicBezTo>
                    <a:cubicBezTo>
                      <a:pt x="11" y="21"/>
                      <a:pt x="11" y="21"/>
                      <a:pt x="11" y="21"/>
                    </a:cubicBezTo>
                    <a:cubicBezTo>
                      <a:pt x="16" y="21"/>
                      <a:pt x="21" y="16"/>
                      <a:pt x="21" y="10"/>
                    </a:cubicBezTo>
                    <a:cubicBezTo>
                      <a:pt x="21" y="5"/>
                      <a:pt x="16" y="0"/>
                      <a:pt x="11" y="0"/>
                    </a:cubicBezTo>
                    <a:cubicBezTo>
                      <a:pt x="11" y="0"/>
                      <a:pt x="11" y="0"/>
                      <a:pt x="1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2" name="Freeform 829"/>
              <p:cNvSpPr>
                <a:spLocks/>
              </p:cNvSpPr>
              <p:nvPr userDrawn="1"/>
            </p:nvSpPr>
            <p:spPr bwMode="auto">
              <a:xfrm>
                <a:off x="5456" y="2113"/>
                <a:ext cx="50" cy="52"/>
              </a:xfrm>
              <a:custGeom>
                <a:avLst/>
                <a:gdLst>
                  <a:gd name="T0" fmla="*/ 52 w 25"/>
                  <a:gd name="T1" fmla="*/ 0 h 26"/>
                  <a:gd name="T2" fmla="*/ 0 w 25"/>
                  <a:gd name="T3" fmla="*/ 52 h 26"/>
                  <a:gd name="T4" fmla="*/ 48 w 25"/>
                  <a:gd name="T5" fmla="*/ 104 h 26"/>
                  <a:gd name="T6" fmla="*/ 52 w 25"/>
                  <a:gd name="T7" fmla="*/ 104 h 26"/>
                  <a:gd name="T8" fmla="*/ 100 w 25"/>
                  <a:gd name="T9" fmla="*/ 52 h 26"/>
                  <a:gd name="T10" fmla="*/ 52 w 25"/>
                  <a:gd name="T11" fmla="*/ 0 h 26"/>
                  <a:gd name="T12" fmla="*/ 52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3" y="0"/>
                    </a:moveTo>
                    <a:cubicBezTo>
                      <a:pt x="6" y="0"/>
                      <a:pt x="0" y="6"/>
                      <a:pt x="0" y="13"/>
                    </a:cubicBezTo>
                    <a:cubicBezTo>
                      <a:pt x="0" y="20"/>
                      <a:pt x="6" y="26"/>
                      <a:pt x="12" y="26"/>
                    </a:cubicBezTo>
                    <a:cubicBezTo>
                      <a:pt x="12" y="26"/>
                      <a:pt x="13" y="26"/>
                      <a:pt x="13" y="26"/>
                    </a:cubicBezTo>
                    <a:cubicBezTo>
                      <a:pt x="19" y="26"/>
                      <a:pt x="25" y="20"/>
                      <a:pt x="25" y="13"/>
                    </a:cubicBezTo>
                    <a:cubicBezTo>
                      <a:pt x="25"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3" name="Freeform 830"/>
              <p:cNvSpPr>
                <a:spLocks/>
              </p:cNvSpPr>
              <p:nvPr userDrawn="1"/>
            </p:nvSpPr>
            <p:spPr bwMode="auto">
              <a:xfrm>
                <a:off x="5546" y="2193"/>
                <a:ext cx="62" cy="64"/>
              </a:xfrm>
              <a:custGeom>
                <a:avLst/>
                <a:gdLst>
                  <a:gd name="T0" fmla="*/ 64 w 31"/>
                  <a:gd name="T1" fmla="*/ 0 h 32"/>
                  <a:gd name="T2" fmla="*/ 0 w 31"/>
                  <a:gd name="T3" fmla="*/ 64 h 32"/>
                  <a:gd name="T4" fmla="*/ 64 w 31"/>
                  <a:gd name="T5" fmla="*/ 128 h 32"/>
                  <a:gd name="T6" fmla="*/ 64 w 31"/>
                  <a:gd name="T7" fmla="*/ 128 h 32"/>
                  <a:gd name="T8" fmla="*/ 124 w 31"/>
                  <a:gd name="T9" fmla="*/ 64 h 32"/>
                  <a:gd name="T10" fmla="*/ 64 w 31"/>
                  <a:gd name="T11" fmla="*/ 0 h 32"/>
                  <a:gd name="T12" fmla="*/ 64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6" y="0"/>
                    </a:moveTo>
                    <a:cubicBezTo>
                      <a:pt x="7" y="0"/>
                      <a:pt x="0" y="7"/>
                      <a:pt x="0" y="16"/>
                    </a:cubicBezTo>
                    <a:cubicBezTo>
                      <a:pt x="0" y="25"/>
                      <a:pt x="7" y="32"/>
                      <a:pt x="16" y="32"/>
                    </a:cubicBezTo>
                    <a:cubicBezTo>
                      <a:pt x="16" y="32"/>
                      <a:pt x="16" y="32"/>
                      <a:pt x="16" y="32"/>
                    </a:cubicBezTo>
                    <a:cubicBezTo>
                      <a:pt x="24" y="32"/>
                      <a:pt x="31" y="25"/>
                      <a:pt x="31" y="16"/>
                    </a:cubicBezTo>
                    <a:cubicBezTo>
                      <a:pt x="31" y="7"/>
                      <a:pt x="24"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4" name="Freeform 831"/>
              <p:cNvSpPr>
                <a:spLocks/>
              </p:cNvSpPr>
              <p:nvPr userDrawn="1"/>
            </p:nvSpPr>
            <p:spPr bwMode="auto">
              <a:xfrm>
                <a:off x="5626" y="2275"/>
                <a:ext cx="74" cy="72"/>
              </a:xfrm>
              <a:custGeom>
                <a:avLst/>
                <a:gdLst>
                  <a:gd name="T0" fmla="*/ 76 w 37"/>
                  <a:gd name="T1" fmla="*/ 0 h 36"/>
                  <a:gd name="T2" fmla="*/ 0 w 37"/>
                  <a:gd name="T3" fmla="*/ 72 h 36"/>
                  <a:gd name="T4" fmla="*/ 76 w 37"/>
                  <a:gd name="T5" fmla="*/ 144 h 36"/>
                  <a:gd name="T6" fmla="*/ 76 w 37"/>
                  <a:gd name="T7" fmla="*/ 144 h 36"/>
                  <a:gd name="T8" fmla="*/ 148 w 37"/>
                  <a:gd name="T9" fmla="*/ 72 h 36"/>
                  <a:gd name="T10" fmla="*/ 76 w 37"/>
                  <a:gd name="T11" fmla="*/ 0 h 36"/>
                  <a:gd name="T12" fmla="*/ 76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9" y="0"/>
                    </a:moveTo>
                    <a:cubicBezTo>
                      <a:pt x="8" y="0"/>
                      <a:pt x="0" y="8"/>
                      <a:pt x="0" y="18"/>
                    </a:cubicBezTo>
                    <a:cubicBezTo>
                      <a:pt x="0" y="28"/>
                      <a:pt x="8" y="36"/>
                      <a:pt x="19" y="36"/>
                    </a:cubicBezTo>
                    <a:cubicBezTo>
                      <a:pt x="19" y="36"/>
                      <a:pt x="19" y="36"/>
                      <a:pt x="19" y="36"/>
                    </a:cubicBezTo>
                    <a:cubicBezTo>
                      <a:pt x="29" y="36"/>
                      <a:pt x="37" y="28"/>
                      <a:pt x="37" y="18"/>
                    </a:cubicBezTo>
                    <a:cubicBezTo>
                      <a:pt x="37"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5" name="Freeform 832"/>
              <p:cNvSpPr>
                <a:spLocks/>
              </p:cNvSpPr>
              <p:nvPr userDrawn="1"/>
            </p:nvSpPr>
            <p:spPr bwMode="auto">
              <a:xfrm>
                <a:off x="5716" y="2365"/>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4" y="43"/>
                      <a:pt x="43" y="33"/>
                      <a:pt x="43" y="22"/>
                    </a:cubicBezTo>
                    <a:cubicBezTo>
                      <a:pt x="43"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6" name="Freeform 833"/>
              <p:cNvSpPr>
                <a:spLocks/>
              </p:cNvSpPr>
              <p:nvPr userDrawn="1"/>
            </p:nvSpPr>
            <p:spPr bwMode="auto">
              <a:xfrm>
                <a:off x="5796" y="2445"/>
                <a:ext cx="100" cy="98"/>
              </a:xfrm>
              <a:custGeom>
                <a:avLst/>
                <a:gdLst>
                  <a:gd name="T0" fmla="*/ 100 w 50"/>
                  <a:gd name="T1" fmla="*/ 0 h 49"/>
                  <a:gd name="T2" fmla="*/ 0 w 50"/>
                  <a:gd name="T3" fmla="*/ 100 h 49"/>
                  <a:gd name="T4" fmla="*/ 100 w 50"/>
                  <a:gd name="T5" fmla="*/ 196 h 49"/>
                  <a:gd name="T6" fmla="*/ 100 w 50"/>
                  <a:gd name="T7" fmla="*/ 196 h 49"/>
                  <a:gd name="T8" fmla="*/ 196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1" y="0"/>
                      <a:pt x="0" y="11"/>
                      <a:pt x="0" y="25"/>
                    </a:cubicBezTo>
                    <a:cubicBezTo>
                      <a:pt x="0" y="38"/>
                      <a:pt x="11" y="49"/>
                      <a:pt x="25" y="49"/>
                    </a:cubicBezTo>
                    <a:cubicBezTo>
                      <a:pt x="25" y="49"/>
                      <a:pt x="25" y="49"/>
                      <a:pt x="25" y="49"/>
                    </a:cubicBezTo>
                    <a:cubicBezTo>
                      <a:pt x="38" y="49"/>
                      <a:pt x="49" y="38"/>
                      <a:pt x="49" y="25"/>
                    </a:cubicBezTo>
                    <a:cubicBezTo>
                      <a:pt x="50" y="11"/>
                      <a:pt x="38"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7" name="Freeform 834"/>
              <p:cNvSpPr>
                <a:spLocks/>
              </p:cNvSpPr>
              <p:nvPr userDrawn="1"/>
            </p:nvSpPr>
            <p:spPr bwMode="auto">
              <a:xfrm>
                <a:off x="5886" y="2535"/>
                <a:ext cx="112" cy="113"/>
              </a:xfrm>
              <a:custGeom>
                <a:avLst/>
                <a:gdLst>
                  <a:gd name="T0" fmla="*/ 112 w 56"/>
                  <a:gd name="T1" fmla="*/ 0 h 56"/>
                  <a:gd name="T2" fmla="*/ 0 w 56"/>
                  <a:gd name="T3" fmla="*/ 115 h 56"/>
                  <a:gd name="T4" fmla="*/ 112 w 56"/>
                  <a:gd name="T5" fmla="*/ 228 h 56"/>
                  <a:gd name="T6" fmla="*/ 112 w 56"/>
                  <a:gd name="T7" fmla="*/ 228 h 56"/>
                  <a:gd name="T8" fmla="*/ 224 w 56"/>
                  <a:gd name="T9" fmla="*/ 115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8" name="Freeform 835"/>
              <p:cNvSpPr>
                <a:spLocks/>
              </p:cNvSpPr>
              <p:nvPr userDrawn="1"/>
            </p:nvSpPr>
            <p:spPr bwMode="auto">
              <a:xfrm>
                <a:off x="5966" y="2616"/>
                <a:ext cx="124" cy="124"/>
              </a:xfrm>
              <a:custGeom>
                <a:avLst/>
                <a:gdLst>
                  <a:gd name="T0" fmla="*/ 124 w 62"/>
                  <a:gd name="T1" fmla="*/ 0 h 62"/>
                  <a:gd name="T2" fmla="*/ 0 w 62"/>
                  <a:gd name="T3" fmla="*/ 124 h 62"/>
                  <a:gd name="T4" fmla="*/ 124 w 62"/>
                  <a:gd name="T5" fmla="*/ 248 h 62"/>
                  <a:gd name="T6" fmla="*/ 124 w 62"/>
                  <a:gd name="T7" fmla="*/ 248 h 62"/>
                  <a:gd name="T8" fmla="*/ 248 w 62"/>
                  <a:gd name="T9" fmla="*/ 124 h 62"/>
                  <a:gd name="T10" fmla="*/ 124 w 62"/>
                  <a:gd name="T11" fmla="*/ 0 h 62"/>
                  <a:gd name="T12" fmla="*/ 124 w 62"/>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2">
                    <a:moveTo>
                      <a:pt x="31" y="0"/>
                    </a:moveTo>
                    <a:cubicBezTo>
                      <a:pt x="14" y="0"/>
                      <a:pt x="0" y="14"/>
                      <a:pt x="0" y="31"/>
                    </a:cubicBezTo>
                    <a:cubicBezTo>
                      <a:pt x="0" y="48"/>
                      <a:pt x="14" y="62"/>
                      <a:pt x="31" y="62"/>
                    </a:cubicBezTo>
                    <a:cubicBezTo>
                      <a:pt x="31" y="62"/>
                      <a:pt x="31" y="62"/>
                      <a:pt x="31" y="62"/>
                    </a:cubicBezTo>
                    <a:cubicBezTo>
                      <a:pt x="48" y="62"/>
                      <a:pt x="62" y="48"/>
                      <a:pt x="62" y="31"/>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79" name="Freeform 836"/>
              <p:cNvSpPr>
                <a:spLocks/>
              </p:cNvSpPr>
              <p:nvPr userDrawn="1"/>
            </p:nvSpPr>
            <p:spPr bwMode="auto">
              <a:xfrm>
                <a:off x="6056" y="2706"/>
                <a:ext cx="138" cy="138"/>
              </a:xfrm>
              <a:custGeom>
                <a:avLst/>
                <a:gdLst>
                  <a:gd name="T0" fmla="*/ 136 w 69"/>
                  <a:gd name="T1" fmla="*/ 0 h 69"/>
                  <a:gd name="T2" fmla="*/ 0 w 69"/>
                  <a:gd name="T3" fmla="*/ 140 h 69"/>
                  <a:gd name="T4" fmla="*/ 8 w 69"/>
                  <a:gd name="T5" fmla="*/ 192 h 69"/>
                  <a:gd name="T6" fmla="*/ 72 w 69"/>
                  <a:gd name="T7" fmla="*/ 260 h 69"/>
                  <a:gd name="T8" fmla="*/ 136 w 69"/>
                  <a:gd name="T9" fmla="*/ 276 h 69"/>
                  <a:gd name="T10" fmla="*/ 136 w 69"/>
                  <a:gd name="T11" fmla="*/ 276 h 69"/>
                  <a:gd name="T12" fmla="*/ 160 w 69"/>
                  <a:gd name="T13" fmla="*/ 276 h 69"/>
                  <a:gd name="T14" fmla="*/ 272 w 69"/>
                  <a:gd name="T15" fmla="*/ 164 h 69"/>
                  <a:gd name="T16" fmla="*/ 276 w 69"/>
                  <a:gd name="T17" fmla="*/ 140 h 69"/>
                  <a:gd name="T18" fmla="*/ 256 w 69"/>
                  <a:gd name="T19" fmla="*/ 72 h 69"/>
                  <a:gd name="T20" fmla="*/ 188 w 69"/>
                  <a:gd name="T21" fmla="*/ 12 h 69"/>
                  <a:gd name="T22" fmla="*/ 136 w 69"/>
                  <a:gd name="T23" fmla="*/ 0 h 69"/>
                  <a:gd name="T24" fmla="*/ 136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4" y="0"/>
                    </a:moveTo>
                    <a:cubicBezTo>
                      <a:pt x="15" y="0"/>
                      <a:pt x="0" y="16"/>
                      <a:pt x="0" y="35"/>
                    </a:cubicBezTo>
                    <a:cubicBezTo>
                      <a:pt x="0" y="39"/>
                      <a:pt x="1" y="44"/>
                      <a:pt x="2" y="48"/>
                    </a:cubicBezTo>
                    <a:cubicBezTo>
                      <a:pt x="9" y="51"/>
                      <a:pt x="15" y="57"/>
                      <a:pt x="18" y="65"/>
                    </a:cubicBezTo>
                    <a:cubicBezTo>
                      <a:pt x="22" y="68"/>
                      <a:pt x="28" y="69"/>
                      <a:pt x="34" y="69"/>
                    </a:cubicBezTo>
                    <a:cubicBezTo>
                      <a:pt x="34" y="69"/>
                      <a:pt x="34" y="69"/>
                      <a:pt x="34" y="69"/>
                    </a:cubicBezTo>
                    <a:cubicBezTo>
                      <a:pt x="36" y="69"/>
                      <a:pt x="38" y="69"/>
                      <a:pt x="40" y="69"/>
                    </a:cubicBezTo>
                    <a:cubicBezTo>
                      <a:pt x="43" y="55"/>
                      <a:pt x="54" y="44"/>
                      <a:pt x="68" y="41"/>
                    </a:cubicBezTo>
                    <a:cubicBezTo>
                      <a:pt x="68" y="39"/>
                      <a:pt x="69" y="37"/>
                      <a:pt x="69" y="35"/>
                    </a:cubicBezTo>
                    <a:cubicBezTo>
                      <a:pt x="69" y="29"/>
                      <a:pt x="67" y="23"/>
                      <a:pt x="64" y="18"/>
                    </a:cubicBezTo>
                    <a:cubicBezTo>
                      <a:pt x="60" y="11"/>
                      <a:pt x="54" y="6"/>
                      <a:pt x="47" y="3"/>
                    </a:cubicBezTo>
                    <a:cubicBezTo>
                      <a:pt x="43" y="1"/>
                      <a:pt x="39"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0" name="Freeform 837"/>
              <p:cNvSpPr>
                <a:spLocks/>
              </p:cNvSpPr>
              <p:nvPr userDrawn="1"/>
            </p:nvSpPr>
            <p:spPr bwMode="auto">
              <a:xfrm>
                <a:off x="6134" y="2786"/>
                <a:ext cx="152" cy="152"/>
              </a:xfrm>
              <a:custGeom>
                <a:avLst/>
                <a:gdLst>
                  <a:gd name="T0" fmla="*/ 152 w 76"/>
                  <a:gd name="T1" fmla="*/ 0 h 76"/>
                  <a:gd name="T2" fmla="*/ 116 w 76"/>
                  <a:gd name="T3" fmla="*/ 4 h 76"/>
                  <a:gd name="T4" fmla="*/ 4 w 76"/>
                  <a:gd name="T5" fmla="*/ 116 h 76"/>
                  <a:gd name="T6" fmla="*/ 0 w 76"/>
                  <a:gd name="T7" fmla="*/ 152 h 76"/>
                  <a:gd name="T8" fmla="*/ 4 w 76"/>
                  <a:gd name="T9" fmla="*/ 192 h 76"/>
                  <a:gd name="T10" fmla="*/ 128 w 76"/>
                  <a:gd name="T11" fmla="*/ 300 h 76"/>
                  <a:gd name="T12" fmla="*/ 152 w 76"/>
                  <a:gd name="T13" fmla="*/ 304 h 76"/>
                  <a:gd name="T14" fmla="*/ 152 w 76"/>
                  <a:gd name="T15" fmla="*/ 304 h 76"/>
                  <a:gd name="T16" fmla="*/ 184 w 76"/>
                  <a:gd name="T17" fmla="*/ 300 h 76"/>
                  <a:gd name="T18" fmla="*/ 300 w 76"/>
                  <a:gd name="T19" fmla="*/ 184 h 76"/>
                  <a:gd name="T20" fmla="*/ 304 w 76"/>
                  <a:gd name="T21" fmla="*/ 152 h 76"/>
                  <a:gd name="T22" fmla="*/ 304 w 76"/>
                  <a:gd name="T23" fmla="*/ 128 h 76"/>
                  <a:gd name="T24" fmla="*/ 196 w 76"/>
                  <a:gd name="T25" fmla="*/ 4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5" y="0"/>
                      <a:pt x="32" y="0"/>
                      <a:pt x="29" y="1"/>
                    </a:cubicBezTo>
                    <a:cubicBezTo>
                      <a:pt x="15" y="4"/>
                      <a:pt x="4" y="15"/>
                      <a:pt x="1" y="29"/>
                    </a:cubicBezTo>
                    <a:cubicBezTo>
                      <a:pt x="0" y="32"/>
                      <a:pt x="0" y="35"/>
                      <a:pt x="0" y="38"/>
                    </a:cubicBezTo>
                    <a:cubicBezTo>
                      <a:pt x="0" y="41"/>
                      <a:pt x="0" y="45"/>
                      <a:pt x="1" y="48"/>
                    </a:cubicBezTo>
                    <a:cubicBezTo>
                      <a:pt x="16" y="51"/>
                      <a:pt x="27" y="62"/>
                      <a:pt x="32" y="75"/>
                    </a:cubicBezTo>
                    <a:cubicBezTo>
                      <a:pt x="34" y="76"/>
                      <a:pt x="36" y="76"/>
                      <a:pt x="38" y="76"/>
                    </a:cubicBezTo>
                    <a:cubicBezTo>
                      <a:pt x="38" y="76"/>
                      <a:pt x="38" y="76"/>
                      <a:pt x="38" y="76"/>
                    </a:cubicBezTo>
                    <a:cubicBezTo>
                      <a:pt x="41" y="76"/>
                      <a:pt x="44" y="76"/>
                      <a:pt x="46" y="75"/>
                    </a:cubicBezTo>
                    <a:cubicBezTo>
                      <a:pt x="50" y="61"/>
                      <a:pt x="61" y="50"/>
                      <a:pt x="75" y="46"/>
                    </a:cubicBezTo>
                    <a:cubicBezTo>
                      <a:pt x="76" y="44"/>
                      <a:pt x="76" y="41"/>
                      <a:pt x="76" y="38"/>
                    </a:cubicBezTo>
                    <a:cubicBezTo>
                      <a:pt x="76" y="36"/>
                      <a:pt x="76" y="34"/>
                      <a:pt x="76" y="32"/>
                    </a:cubicBezTo>
                    <a:cubicBezTo>
                      <a:pt x="73" y="17"/>
                      <a:pt x="63" y="5"/>
                      <a:pt x="49" y="1"/>
                    </a:cubicBezTo>
                    <a:cubicBezTo>
                      <a:pt x="45" y="0"/>
                      <a:pt x="42"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1" name="Freeform 838"/>
              <p:cNvSpPr>
                <a:spLocks/>
              </p:cNvSpPr>
              <p:nvPr userDrawn="1"/>
            </p:nvSpPr>
            <p:spPr bwMode="auto">
              <a:xfrm>
                <a:off x="6224" y="2876"/>
                <a:ext cx="166" cy="166"/>
              </a:xfrm>
              <a:custGeom>
                <a:avLst/>
                <a:gdLst>
                  <a:gd name="T0" fmla="*/ 164 w 83"/>
                  <a:gd name="T1" fmla="*/ 0 h 83"/>
                  <a:gd name="T2" fmla="*/ 120 w 83"/>
                  <a:gd name="T3" fmla="*/ 4 h 83"/>
                  <a:gd name="T4" fmla="*/ 4 w 83"/>
                  <a:gd name="T5" fmla="*/ 120 h 83"/>
                  <a:gd name="T6" fmla="*/ 0 w 83"/>
                  <a:gd name="T7" fmla="*/ 164 h 83"/>
                  <a:gd name="T8" fmla="*/ 0 w 83"/>
                  <a:gd name="T9" fmla="*/ 176 h 83"/>
                  <a:gd name="T10" fmla="*/ 136 w 83"/>
                  <a:gd name="T11" fmla="*/ 328 h 83"/>
                  <a:gd name="T12" fmla="*/ 160 w 83"/>
                  <a:gd name="T13" fmla="*/ 332 h 83"/>
                  <a:gd name="T14" fmla="*/ 332 w 83"/>
                  <a:gd name="T15" fmla="*/ 160 h 83"/>
                  <a:gd name="T16" fmla="*/ 328 w 83"/>
                  <a:gd name="T17" fmla="*/ 136 h 83"/>
                  <a:gd name="T18" fmla="*/ 176 w 83"/>
                  <a:gd name="T19" fmla="*/ 0 h 83"/>
                  <a:gd name="T20" fmla="*/ 164 w 83"/>
                  <a:gd name="T21" fmla="*/ 0 h 83"/>
                  <a:gd name="T22" fmla="*/ 164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1" y="0"/>
                    </a:moveTo>
                    <a:cubicBezTo>
                      <a:pt x="37" y="0"/>
                      <a:pt x="34" y="0"/>
                      <a:pt x="30" y="1"/>
                    </a:cubicBezTo>
                    <a:cubicBezTo>
                      <a:pt x="16" y="5"/>
                      <a:pt x="5" y="16"/>
                      <a:pt x="1" y="30"/>
                    </a:cubicBezTo>
                    <a:cubicBezTo>
                      <a:pt x="0" y="34"/>
                      <a:pt x="0" y="37"/>
                      <a:pt x="0" y="41"/>
                    </a:cubicBezTo>
                    <a:cubicBezTo>
                      <a:pt x="0" y="42"/>
                      <a:pt x="0" y="43"/>
                      <a:pt x="0" y="44"/>
                    </a:cubicBezTo>
                    <a:cubicBezTo>
                      <a:pt x="18" y="47"/>
                      <a:pt x="33" y="63"/>
                      <a:pt x="34" y="82"/>
                    </a:cubicBezTo>
                    <a:cubicBezTo>
                      <a:pt x="36" y="82"/>
                      <a:pt x="38" y="83"/>
                      <a:pt x="40" y="83"/>
                    </a:cubicBezTo>
                    <a:cubicBezTo>
                      <a:pt x="41" y="60"/>
                      <a:pt x="60" y="41"/>
                      <a:pt x="83" y="40"/>
                    </a:cubicBezTo>
                    <a:cubicBezTo>
                      <a:pt x="83" y="38"/>
                      <a:pt x="82" y="36"/>
                      <a:pt x="82" y="34"/>
                    </a:cubicBezTo>
                    <a:cubicBezTo>
                      <a:pt x="78" y="16"/>
                      <a:pt x="63" y="1"/>
                      <a:pt x="44" y="0"/>
                    </a:cubicBezTo>
                    <a:cubicBezTo>
                      <a:pt x="43" y="0"/>
                      <a:pt x="42"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2" name="Freeform 839"/>
              <p:cNvSpPr>
                <a:spLocks/>
              </p:cNvSpPr>
              <p:nvPr userDrawn="1"/>
            </p:nvSpPr>
            <p:spPr bwMode="auto">
              <a:xfrm>
                <a:off x="6304" y="2956"/>
                <a:ext cx="176" cy="176"/>
              </a:xfrm>
              <a:custGeom>
                <a:avLst/>
                <a:gdLst>
                  <a:gd name="T0" fmla="*/ 176 w 88"/>
                  <a:gd name="T1" fmla="*/ 0 h 88"/>
                  <a:gd name="T2" fmla="*/ 172 w 88"/>
                  <a:gd name="T3" fmla="*/ 0 h 88"/>
                  <a:gd name="T4" fmla="*/ 0 w 88"/>
                  <a:gd name="T5" fmla="*/ 172 h 88"/>
                  <a:gd name="T6" fmla="*/ 0 w 88"/>
                  <a:gd name="T7" fmla="*/ 176 h 88"/>
                  <a:gd name="T8" fmla="*/ 0 w 88"/>
                  <a:gd name="T9" fmla="*/ 196 h 88"/>
                  <a:gd name="T10" fmla="*/ 4 w 88"/>
                  <a:gd name="T11" fmla="*/ 196 h 88"/>
                  <a:gd name="T12" fmla="*/ 4 w 88"/>
                  <a:gd name="T13" fmla="*/ 196 h 88"/>
                  <a:gd name="T14" fmla="*/ 180 w 88"/>
                  <a:gd name="T15" fmla="*/ 352 h 88"/>
                  <a:gd name="T16" fmla="*/ 180 w 88"/>
                  <a:gd name="T17" fmla="*/ 352 h 88"/>
                  <a:gd name="T18" fmla="*/ 352 w 88"/>
                  <a:gd name="T19" fmla="*/ 184 h 88"/>
                  <a:gd name="T20" fmla="*/ 352 w 88"/>
                  <a:gd name="T21" fmla="*/ 180 h 88"/>
                  <a:gd name="T22" fmla="*/ 192 w 88"/>
                  <a:gd name="T23" fmla="*/ 0 h 88"/>
                  <a:gd name="T24" fmla="*/ 176 w 88"/>
                  <a:gd name="T25" fmla="*/ 0 h 88"/>
                  <a:gd name="T26" fmla="*/ 176 w 88"/>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88">
                    <a:moveTo>
                      <a:pt x="44" y="0"/>
                    </a:moveTo>
                    <a:cubicBezTo>
                      <a:pt x="44" y="0"/>
                      <a:pt x="43" y="0"/>
                      <a:pt x="43" y="0"/>
                    </a:cubicBezTo>
                    <a:cubicBezTo>
                      <a:pt x="20" y="1"/>
                      <a:pt x="1" y="20"/>
                      <a:pt x="0" y="43"/>
                    </a:cubicBezTo>
                    <a:cubicBezTo>
                      <a:pt x="0" y="43"/>
                      <a:pt x="0" y="44"/>
                      <a:pt x="0" y="44"/>
                    </a:cubicBezTo>
                    <a:cubicBezTo>
                      <a:pt x="0" y="46"/>
                      <a:pt x="0" y="47"/>
                      <a:pt x="0" y="49"/>
                    </a:cubicBezTo>
                    <a:cubicBezTo>
                      <a:pt x="1" y="49"/>
                      <a:pt x="1" y="49"/>
                      <a:pt x="1" y="49"/>
                    </a:cubicBezTo>
                    <a:cubicBezTo>
                      <a:pt x="1" y="49"/>
                      <a:pt x="1" y="49"/>
                      <a:pt x="1" y="49"/>
                    </a:cubicBezTo>
                    <a:cubicBezTo>
                      <a:pt x="24" y="49"/>
                      <a:pt x="43" y="66"/>
                      <a:pt x="45" y="88"/>
                    </a:cubicBezTo>
                    <a:cubicBezTo>
                      <a:pt x="45" y="88"/>
                      <a:pt x="45" y="88"/>
                      <a:pt x="45" y="88"/>
                    </a:cubicBezTo>
                    <a:cubicBezTo>
                      <a:pt x="47" y="66"/>
                      <a:pt x="66" y="48"/>
                      <a:pt x="88" y="46"/>
                    </a:cubicBezTo>
                    <a:cubicBezTo>
                      <a:pt x="88" y="45"/>
                      <a:pt x="88" y="45"/>
                      <a:pt x="88" y="45"/>
                    </a:cubicBezTo>
                    <a:cubicBezTo>
                      <a:pt x="88" y="22"/>
                      <a:pt x="70" y="2"/>
                      <a:pt x="48" y="0"/>
                    </a:cubicBezTo>
                    <a:cubicBezTo>
                      <a:pt x="47" y="0"/>
                      <a:pt x="46"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3" name="Freeform 840"/>
              <p:cNvSpPr>
                <a:spLocks/>
              </p:cNvSpPr>
              <p:nvPr userDrawn="1"/>
            </p:nvSpPr>
            <p:spPr bwMode="auto">
              <a:xfrm>
                <a:off x="6394" y="3048"/>
                <a:ext cx="188" cy="144"/>
              </a:xfrm>
              <a:custGeom>
                <a:avLst/>
                <a:gdLst>
                  <a:gd name="T0" fmla="*/ 188 w 94"/>
                  <a:gd name="T1" fmla="*/ 0 h 72"/>
                  <a:gd name="T2" fmla="*/ 172 w 94"/>
                  <a:gd name="T3" fmla="*/ 0 h 72"/>
                  <a:gd name="T4" fmla="*/ 172 w 94"/>
                  <a:gd name="T5" fmla="*/ 0 h 72"/>
                  <a:gd name="T6" fmla="*/ 0 w 94"/>
                  <a:gd name="T7" fmla="*/ 168 h 72"/>
                  <a:gd name="T8" fmla="*/ 0 w 94"/>
                  <a:gd name="T9" fmla="*/ 168 h 72"/>
                  <a:gd name="T10" fmla="*/ 172 w 94"/>
                  <a:gd name="T11" fmla="*/ 288 h 72"/>
                  <a:gd name="T12" fmla="*/ 360 w 94"/>
                  <a:gd name="T13" fmla="*/ 156 h 72"/>
                  <a:gd name="T14" fmla="*/ 360 w 94"/>
                  <a:gd name="T15" fmla="*/ 156 h 72"/>
                  <a:gd name="T16" fmla="*/ 376 w 94"/>
                  <a:gd name="T17" fmla="*/ 160 h 72"/>
                  <a:gd name="T18" fmla="*/ 364 w 94"/>
                  <a:gd name="T19" fmla="*/ 120 h 72"/>
                  <a:gd name="T20" fmla="*/ 188 w 94"/>
                  <a:gd name="T21" fmla="*/ 0 h 72"/>
                  <a:gd name="T22" fmla="*/ 188 w 9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2">
                    <a:moveTo>
                      <a:pt x="47" y="0"/>
                    </a:moveTo>
                    <a:cubicBezTo>
                      <a:pt x="46" y="0"/>
                      <a:pt x="45" y="0"/>
                      <a:pt x="43" y="0"/>
                    </a:cubicBezTo>
                    <a:cubicBezTo>
                      <a:pt x="43" y="0"/>
                      <a:pt x="43" y="0"/>
                      <a:pt x="43" y="0"/>
                    </a:cubicBezTo>
                    <a:cubicBezTo>
                      <a:pt x="21" y="2"/>
                      <a:pt x="2" y="20"/>
                      <a:pt x="0" y="42"/>
                    </a:cubicBezTo>
                    <a:cubicBezTo>
                      <a:pt x="0" y="42"/>
                      <a:pt x="0" y="42"/>
                      <a:pt x="0" y="42"/>
                    </a:cubicBezTo>
                    <a:cubicBezTo>
                      <a:pt x="19" y="43"/>
                      <a:pt x="36" y="55"/>
                      <a:pt x="43" y="72"/>
                    </a:cubicBezTo>
                    <a:cubicBezTo>
                      <a:pt x="50" y="53"/>
                      <a:pt x="68" y="39"/>
                      <a:pt x="90" y="39"/>
                    </a:cubicBezTo>
                    <a:cubicBezTo>
                      <a:pt x="90" y="39"/>
                      <a:pt x="90" y="39"/>
                      <a:pt x="90" y="39"/>
                    </a:cubicBezTo>
                    <a:cubicBezTo>
                      <a:pt x="92" y="39"/>
                      <a:pt x="93" y="40"/>
                      <a:pt x="94" y="40"/>
                    </a:cubicBezTo>
                    <a:cubicBezTo>
                      <a:pt x="94" y="36"/>
                      <a:pt x="93" y="33"/>
                      <a:pt x="91" y="30"/>
                    </a:cubicBezTo>
                    <a:cubicBezTo>
                      <a:pt x="84" y="12"/>
                      <a:pt x="6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4" name="Freeform 841"/>
              <p:cNvSpPr>
                <a:spLocks/>
              </p:cNvSpPr>
              <p:nvPr userDrawn="1"/>
            </p:nvSpPr>
            <p:spPr bwMode="auto">
              <a:xfrm>
                <a:off x="6480" y="3126"/>
                <a:ext cx="196" cy="151"/>
              </a:xfrm>
              <a:custGeom>
                <a:avLst/>
                <a:gdLst>
                  <a:gd name="T0" fmla="*/ 188 w 98"/>
                  <a:gd name="T1" fmla="*/ 0 h 75"/>
                  <a:gd name="T2" fmla="*/ 0 w 98"/>
                  <a:gd name="T3" fmla="*/ 133 h 75"/>
                  <a:gd name="T4" fmla="*/ 12 w 98"/>
                  <a:gd name="T5" fmla="*/ 199 h 75"/>
                  <a:gd name="T6" fmla="*/ 16 w 98"/>
                  <a:gd name="T7" fmla="*/ 199 h 75"/>
                  <a:gd name="T8" fmla="*/ 16 w 98"/>
                  <a:gd name="T9" fmla="*/ 199 h 75"/>
                  <a:gd name="T10" fmla="*/ 192 w 98"/>
                  <a:gd name="T11" fmla="*/ 304 h 75"/>
                  <a:gd name="T12" fmla="*/ 380 w 98"/>
                  <a:gd name="T13" fmla="*/ 187 h 75"/>
                  <a:gd name="T14" fmla="*/ 384 w 98"/>
                  <a:gd name="T15" fmla="*/ 187 h 75"/>
                  <a:gd name="T16" fmla="*/ 392 w 98"/>
                  <a:gd name="T17" fmla="*/ 187 h 75"/>
                  <a:gd name="T18" fmla="*/ 368 w 98"/>
                  <a:gd name="T19" fmla="*/ 109 h 75"/>
                  <a:gd name="T20" fmla="*/ 204 w 98"/>
                  <a:gd name="T21" fmla="*/ 4 h 75"/>
                  <a:gd name="T22" fmla="*/ 188 w 98"/>
                  <a:gd name="T23" fmla="*/ 0 h 75"/>
                  <a:gd name="T24" fmla="*/ 188 w 98"/>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75">
                    <a:moveTo>
                      <a:pt x="47" y="0"/>
                    </a:moveTo>
                    <a:cubicBezTo>
                      <a:pt x="25" y="0"/>
                      <a:pt x="7" y="14"/>
                      <a:pt x="0" y="33"/>
                    </a:cubicBezTo>
                    <a:cubicBezTo>
                      <a:pt x="2" y="38"/>
                      <a:pt x="3" y="43"/>
                      <a:pt x="3" y="49"/>
                    </a:cubicBezTo>
                    <a:cubicBezTo>
                      <a:pt x="3" y="49"/>
                      <a:pt x="4" y="49"/>
                      <a:pt x="4" y="49"/>
                    </a:cubicBezTo>
                    <a:cubicBezTo>
                      <a:pt x="4" y="49"/>
                      <a:pt x="4" y="49"/>
                      <a:pt x="4" y="49"/>
                    </a:cubicBezTo>
                    <a:cubicBezTo>
                      <a:pt x="23" y="49"/>
                      <a:pt x="40" y="59"/>
                      <a:pt x="48" y="75"/>
                    </a:cubicBezTo>
                    <a:cubicBezTo>
                      <a:pt x="57" y="58"/>
                      <a:pt x="75" y="46"/>
                      <a:pt x="95" y="46"/>
                    </a:cubicBezTo>
                    <a:cubicBezTo>
                      <a:pt x="96" y="46"/>
                      <a:pt x="96" y="46"/>
                      <a:pt x="96" y="46"/>
                    </a:cubicBezTo>
                    <a:cubicBezTo>
                      <a:pt x="96" y="46"/>
                      <a:pt x="97" y="46"/>
                      <a:pt x="98" y="46"/>
                    </a:cubicBezTo>
                    <a:cubicBezTo>
                      <a:pt x="97" y="39"/>
                      <a:pt x="95" y="33"/>
                      <a:pt x="92" y="27"/>
                    </a:cubicBezTo>
                    <a:cubicBezTo>
                      <a:pt x="84" y="12"/>
                      <a:pt x="69" y="2"/>
                      <a:pt x="51" y="1"/>
                    </a:cubicBezTo>
                    <a:cubicBezTo>
                      <a:pt x="50" y="1"/>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5" name="Freeform 842"/>
              <p:cNvSpPr>
                <a:spLocks/>
              </p:cNvSpPr>
              <p:nvPr userDrawn="1"/>
            </p:nvSpPr>
            <p:spPr bwMode="auto">
              <a:xfrm>
                <a:off x="6576" y="3218"/>
                <a:ext cx="198" cy="135"/>
              </a:xfrm>
              <a:custGeom>
                <a:avLst/>
                <a:gdLst>
                  <a:gd name="T0" fmla="*/ 188 w 99"/>
                  <a:gd name="T1" fmla="*/ 0 h 67"/>
                  <a:gd name="T2" fmla="*/ 0 w 99"/>
                  <a:gd name="T3" fmla="*/ 117 h 67"/>
                  <a:gd name="T4" fmla="*/ 24 w 99"/>
                  <a:gd name="T5" fmla="*/ 179 h 67"/>
                  <a:gd name="T6" fmla="*/ 172 w 99"/>
                  <a:gd name="T7" fmla="*/ 272 h 67"/>
                  <a:gd name="T8" fmla="*/ 360 w 99"/>
                  <a:gd name="T9" fmla="*/ 167 h 67"/>
                  <a:gd name="T10" fmla="*/ 364 w 99"/>
                  <a:gd name="T11" fmla="*/ 167 h 67"/>
                  <a:gd name="T12" fmla="*/ 396 w 99"/>
                  <a:gd name="T13" fmla="*/ 167 h 67"/>
                  <a:gd name="T14" fmla="*/ 368 w 99"/>
                  <a:gd name="T15" fmla="*/ 97 h 67"/>
                  <a:gd name="T16" fmla="*/ 200 w 99"/>
                  <a:gd name="T17" fmla="*/ 0 h 67"/>
                  <a:gd name="T18" fmla="*/ 192 w 99"/>
                  <a:gd name="T19" fmla="*/ 0 h 67"/>
                  <a:gd name="T20" fmla="*/ 188 w 99"/>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67">
                    <a:moveTo>
                      <a:pt x="47" y="0"/>
                    </a:moveTo>
                    <a:cubicBezTo>
                      <a:pt x="27" y="0"/>
                      <a:pt x="9" y="12"/>
                      <a:pt x="0" y="29"/>
                    </a:cubicBezTo>
                    <a:cubicBezTo>
                      <a:pt x="3" y="33"/>
                      <a:pt x="5" y="39"/>
                      <a:pt x="6" y="44"/>
                    </a:cubicBezTo>
                    <a:cubicBezTo>
                      <a:pt x="21" y="46"/>
                      <a:pt x="35" y="55"/>
                      <a:pt x="43" y="67"/>
                    </a:cubicBezTo>
                    <a:cubicBezTo>
                      <a:pt x="53" y="51"/>
                      <a:pt x="70" y="41"/>
                      <a:pt x="90" y="41"/>
                    </a:cubicBezTo>
                    <a:cubicBezTo>
                      <a:pt x="90" y="41"/>
                      <a:pt x="90" y="41"/>
                      <a:pt x="91" y="41"/>
                    </a:cubicBezTo>
                    <a:cubicBezTo>
                      <a:pt x="94" y="41"/>
                      <a:pt x="96" y="41"/>
                      <a:pt x="99" y="41"/>
                    </a:cubicBezTo>
                    <a:cubicBezTo>
                      <a:pt x="98" y="35"/>
                      <a:pt x="95" y="29"/>
                      <a:pt x="92" y="24"/>
                    </a:cubicBezTo>
                    <a:cubicBezTo>
                      <a:pt x="83" y="10"/>
                      <a:pt x="67" y="1"/>
                      <a:pt x="50" y="0"/>
                    </a:cubicBezTo>
                    <a:cubicBezTo>
                      <a:pt x="49" y="0"/>
                      <a:pt x="48" y="0"/>
                      <a:pt x="48" y="0"/>
                    </a:cubicBezTo>
                    <a:cubicBezTo>
                      <a:pt x="48" y="0"/>
                      <a:pt x="48"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6" name="Freeform 843"/>
              <p:cNvSpPr>
                <a:spLocks/>
              </p:cNvSpPr>
              <p:nvPr userDrawn="1"/>
            </p:nvSpPr>
            <p:spPr bwMode="auto">
              <a:xfrm>
                <a:off x="6662" y="3301"/>
                <a:ext cx="204" cy="140"/>
              </a:xfrm>
              <a:custGeom>
                <a:avLst/>
                <a:gdLst>
                  <a:gd name="T0" fmla="*/ 188 w 102"/>
                  <a:gd name="T1" fmla="*/ 0 h 70"/>
                  <a:gd name="T2" fmla="*/ 0 w 102"/>
                  <a:gd name="T3" fmla="*/ 104 h 70"/>
                  <a:gd name="T4" fmla="*/ 32 w 102"/>
                  <a:gd name="T5" fmla="*/ 192 h 70"/>
                  <a:gd name="T6" fmla="*/ 196 w 102"/>
                  <a:gd name="T7" fmla="*/ 280 h 70"/>
                  <a:gd name="T8" fmla="*/ 384 w 102"/>
                  <a:gd name="T9" fmla="*/ 184 h 70"/>
                  <a:gd name="T10" fmla="*/ 384 w 102"/>
                  <a:gd name="T11" fmla="*/ 184 h 70"/>
                  <a:gd name="T12" fmla="*/ 408 w 102"/>
                  <a:gd name="T13" fmla="*/ 184 h 70"/>
                  <a:gd name="T14" fmla="*/ 368 w 102"/>
                  <a:gd name="T15" fmla="*/ 88 h 70"/>
                  <a:gd name="T16" fmla="*/ 224 w 102"/>
                  <a:gd name="T17" fmla="*/ 0 h 70"/>
                  <a:gd name="T18" fmla="*/ 192 w 102"/>
                  <a:gd name="T19" fmla="*/ 0 h 70"/>
                  <a:gd name="T20" fmla="*/ 188 w 102"/>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70">
                    <a:moveTo>
                      <a:pt x="47" y="0"/>
                    </a:moveTo>
                    <a:cubicBezTo>
                      <a:pt x="27" y="0"/>
                      <a:pt x="10" y="10"/>
                      <a:pt x="0" y="26"/>
                    </a:cubicBezTo>
                    <a:cubicBezTo>
                      <a:pt x="4" y="33"/>
                      <a:pt x="7" y="40"/>
                      <a:pt x="8" y="48"/>
                    </a:cubicBezTo>
                    <a:cubicBezTo>
                      <a:pt x="25" y="49"/>
                      <a:pt x="39" y="58"/>
                      <a:pt x="49" y="70"/>
                    </a:cubicBezTo>
                    <a:cubicBezTo>
                      <a:pt x="59" y="56"/>
                      <a:pt x="76" y="46"/>
                      <a:pt x="96" y="46"/>
                    </a:cubicBezTo>
                    <a:cubicBezTo>
                      <a:pt x="96" y="46"/>
                      <a:pt x="96" y="46"/>
                      <a:pt x="96" y="46"/>
                    </a:cubicBezTo>
                    <a:cubicBezTo>
                      <a:pt x="98" y="46"/>
                      <a:pt x="100" y="46"/>
                      <a:pt x="102" y="46"/>
                    </a:cubicBezTo>
                    <a:cubicBezTo>
                      <a:pt x="101" y="37"/>
                      <a:pt x="97" y="29"/>
                      <a:pt x="92" y="22"/>
                    </a:cubicBezTo>
                    <a:cubicBezTo>
                      <a:pt x="83" y="11"/>
                      <a:pt x="71" y="3"/>
                      <a:pt x="56" y="0"/>
                    </a:cubicBezTo>
                    <a:cubicBezTo>
                      <a:pt x="53" y="0"/>
                      <a:pt x="51" y="0"/>
                      <a:pt x="48"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7" name="Freeform 844"/>
              <p:cNvSpPr>
                <a:spLocks noEditPoints="1"/>
              </p:cNvSpPr>
              <p:nvPr userDrawn="1"/>
            </p:nvSpPr>
            <p:spPr bwMode="auto">
              <a:xfrm>
                <a:off x="6760" y="3393"/>
                <a:ext cx="204" cy="200"/>
              </a:xfrm>
              <a:custGeom>
                <a:avLst/>
                <a:gdLst>
                  <a:gd name="T0" fmla="*/ 176 w 102"/>
                  <a:gd name="T1" fmla="*/ 400 h 100"/>
                  <a:gd name="T2" fmla="*/ 344 w 102"/>
                  <a:gd name="T3" fmla="*/ 400 h 100"/>
                  <a:gd name="T4" fmla="*/ 344 w 102"/>
                  <a:gd name="T5" fmla="*/ 400 h 100"/>
                  <a:gd name="T6" fmla="*/ 224 w 102"/>
                  <a:gd name="T7" fmla="*/ 400 h 100"/>
                  <a:gd name="T8" fmla="*/ 224 w 102"/>
                  <a:gd name="T9" fmla="*/ 400 h 100"/>
                  <a:gd name="T10" fmla="*/ 176 w 102"/>
                  <a:gd name="T11" fmla="*/ 400 h 100"/>
                  <a:gd name="T12" fmla="*/ 188 w 102"/>
                  <a:gd name="T13" fmla="*/ 0 h 100"/>
                  <a:gd name="T14" fmla="*/ 0 w 102"/>
                  <a:gd name="T15" fmla="*/ 96 h 100"/>
                  <a:gd name="T16" fmla="*/ 36 w 102"/>
                  <a:gd name="T17" fmla="*/ 176 h 100"/>
                  <a:gd name="T18" fmla="*/ 168 w 102"/>
                  <a:gd name="T19" fmla="*/ 256 h 100"/>
                  <a:gd name="T20" fmla="*/ 356 w 102"/>
                  <a:gd name="T21" fmla="*/ 164 h 100"/>
                  <a:gd name="T22" fmla="*/ 360 w 102"/>
                  <a:gd name="T23" fmla="*/ 164 h 100"/>
                  <a:gd name="T24" fmla="*/ 408 w 102"/>
                  <a:gd name="T25" fmla="*/ 168 h 100"/>
                  <a:gd name="T26" fmla="*/ 364 w 102"/>
                  <a:gd name="T27" fmla="*/ 84 h 100"/>
                  <a:gd name="T28" fmla="*/ 212 w 102"/>
                  <a:gd name="T29" fmla="*/ 0 h 100"/>
                  <a:gd name="T30" fmla="*/ 188 w 102"/>
                  <a:gd name="T31" fmla="*/ 0 h 100"/>
                  <a:gd name="T32" fmla="*/ 188 w 102"/>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100">
                    <a:moveTo>
                      <a:pt x="44" y="100"/>
                    </a:moveTo>
                    <a:cubicBezTo>
                      <a:pt x="86" y="100"/>
                      <a:pt x="86" y="100"/>
                      <a:pt x="86" y="100"/>
                    </a:cubicBezTo>
                    <a:cubicBezTo>
                      <a:pt x="86" y="100"/>
                      <a:pt x="86" y="100"/>
                      <a:pt x="86" y="100"/>
                    </a:cubicBezTo>
                    <a:cubicBezTo>
                      <a:pt x="56" y="100"/>
                      <a:pt x="56" y="100"/>
                      <a:pt x="56" y="100"/>
                    </a:cubicBezTo>
                    <a:cubicBezTo>
                      <a:pt x="56" y="100"/>
                      <a:pt x="56" y="100"/>
                      <a:pt x="56" y="100"/>
                    </a:cubicBezTo>
                    <a:cubicBezTo>
                      <a:pt x="44" y="100"/>
                      <a:pt x="44" y="100"/>
                      <a:pt x="44" y="100"/>
                    </a:cubicBezTo>
                    <a:moveTo>
                      <a:pt x="47" y="0"/>
                    </a:moveTo>
                    <a:cubicBezTo>
                      <a:pt x="27" y="0"/>
                      <a:pt x="10" y="10"/>
                      <a:pt x="0" y="24"/>
                    </a:cubicBezTo>
                    <a:cubicBezTo>
                      <a:pt x="4" y="30"/>
                      <a:pt x="7" y="37"/>
                      <a:pt x="9" y="44"/>
                    </a:cubicBezTo>
                    <a:cubicBezTo>
                      <a:pt x="22" y="47"/>
                      <a:pt x="34" y="54"/>
                      <a:pt x="42" y="64"/>
                    </a:cubicBezTo>
                    <a:cubicBezTo>
                      <a:pt x="53" y="50"/>
                      <a:pt x="70" y="41"/>
                      <a:pt x="89" y="41"/>
                    </a:cubicBezTo>
                    <a:cubicBezTo>
                      <a:pt x="90" y="41"/>
                      <a:pt x="90" y="41"/>
                      <a:pt x="90" y="41"/>
                    </a:cubicBezTo>
                    <a:cubicBezTo>
                      <a:pt x="94" y="41"/>
                      <a:pt x="98" y="41"/>
                      <a:pt x="102" y="42"/>
                    </a:cubicBezTo>
                    <a:cubicBezTo>
                      <a:pt x="100" y="34"/>
                      <a:pt x="96" y="27"/>
                      <a:pt x="91" y="21"/>
                    </a:cubicBezTo>
                    <a:cubicBezTo>
                      <a:pt x="82" y="10"/>
                      <a:pt x="68" y="2"/>
                      <a:pt x="53" y="0"/>
                    </a:cubicBezTo>
                    <a:cubicBezTo>
                      <a:pt x="51" y="0"/>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8" name="Freeform 845"/>
              <p:cNvSpPr>
                <a:spLocks/>
              </p:cNvSpPr>
              <p:nvPr userDrawn="1"/>
            </p:nvSpPr>
            <p:spPr bwMode="auto">
              <a:xfrm>
                <a:off x="6844" y="3475"/>
                <a:ext cx="216" cy="118"/>
              </a:xfrm>
              <a:custGeom>
                <a:avLst/>
                <a:gdLst>
                  <a:gd name="T0" fmla="*/ 188 w 108"/>
                  <a:gd name="T1" fmla="*/ 0 h 59"/>
                  <a:gd name="T2" fmla="*/ 0 w 108"/>
                  <a:gd name="T3" fmla="*/ 92 h 59"/>
                  <a:gd name="T4" fmla="*/ 56 w 108"/>
                  <a:gd name="T5" fmla="*/ 236 h 59"/>
                  <a:gd name="T6" fmla="*/ 176 w 108"/>
                  <a:gd name="T7" fmla="*/ 236 h 59"/>
                  <a:gd name="T8" fmla="*/ 212 w 108"/>
                  <a:gd name="T9" fmla="*/ 236 h 59"/>
                  <a:gd name="T10" fmla="*/ 308 w 108"/>
                  <a:gd name="T11" fmla="*/ 236 h 59"/>
                  <a:gd name="T12" fmla="*/ 432 w 108"/>
                  <a:gd name="T13" fmla="*/ 236 h 59"/>
                  <a:gd name="T14" fmla="*/ 368 w 108"/>
                  <a:gd name="T15" fmla="*/ 76 h 59"/>
                  <a:gd name="T16" fmla="*/ 240 w 108"/>
                  <a:gd name="T17" fmla="*/ 4 h 59"/>
                  <a:gd name="T18" fmla="*/ 192 w 108"/>
                  <a:gd name="T19" fmla="*/ 0 h 59"/>
                  <a:gd name="T20" fmla="*/ 188 w 10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 h="59">
                    <a:moveTo>
                      <a:pt x="47" y="0"/>
                    </a:moveTo>
                    <a:cubicBezTo>
                      <a:pt x="28" y="0"/>
                      <a:pt x="11" y="9"/>
                      <a:pt x="0" y="23"/>
                    </a:cubicBezTo>
                    <a:cubicBezTo>
                      <a:pt x="9" y="33"/>
                      <a:pt x="14" y="45"/>
                      <a:pt x="14" y="59"/>
                    </a:cubicBezTo>
                    <a:cubicBezTo>
                      <a:pt x="44" y="59"/>
                      <a:pt x="44" y="59"/>
                      <a:pt x="44" y="59"/>
                    </a:cubicBezTo>
                    <a:cubicBezTo>
                      <a:pt x="53" y="59"/>
                      <a:pt x="53" y="59"/>
                      <a:pt x="53" y="59"/>
                    </a:cubicBezTo>
                    <a:cubicBezTo>
                      <a:pt x="77" y="59"/>
                      <a:pt x="77" y="59"/>
                      <a:pt x="77" y="59"/>
                    </a:cubicBezTo>
                    <a:cubicBezTo>
                      <a:pt x="108" y="59"/>
                      <a:pt x="108" y="59"/>
                      <a:pt x="108" y="59"/>
                    </a:cubicBezTo>
                    <a:cubicBezTo>
                      <a:pt x="107" y="44"/>
                      <a:pt x="101" y="30"/>
                      <a:pt x="92" y="19"/>
                    </a:cubicBezTo>
                    <a:cubicBezTo>
                      <a:pt x="84" y="10"/>
                      <a:pt x="73" y="4"/>
                      <a:pt x="60" y="1"/>
                    </a:cubicBezTo>
                    <a:cubicBezTo>
                      <a:pt x="56" y="0"/>
                      <a:pt x="52" y="0"/>
                      <a:pt x="48" y="0"/>
                    </a:cubicBezTo>
                    <a:cubicBezTo>
                      <a:pt x="48" y="0"/>
                      <a:pt x="48"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89" name="Freeform 846"/>
              <p:cNvSpPr>
                <a:spLocks/>
              </p:cNvSpPr>
              <p:nvPr userDrawn="1"/>
            </p:nvSpPr>
            <p:spPr bwMode="auto">
              <a:xfrm>
                <a:off x="4930" y="1768"/>
                <a:ext cx="8" cy="6"/>
              </a:xfrm>
              <a:custGeom>
                <a:avLst/>
                <a:gdLst>
                  <a:gd name="T0" fmla="*/ 8 w 4"/>
                  <a:gd name="T1" fmla="*/ 0 h 3"/>
                  <a:gd name="T2" fmla="*/ 0 w 4"/>
                  <a:gd name="T3" fmla="*/ 4 h 3"/>
                  <a:gd name="T4" fmla="*/ 8 w 4"/>
                  <a:gd name="T5" fmla="*/ 12 h 3"/>
                  <a:gd name="T6" fmla="*/ 8 w 4"/>
                  <a:gd name="T7" fmla="*/ 12 h 3"/>
                  <a:gd name="T8" fmla="*/ 16 w 4"/>
                  <a:gd name="T9" fmla="*/ 4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1"/>
                    </a:cubicBezTo>
                    <a:cubicBezTo>
                      <a:pt x="0" y="3"/>
                      <a:pt x="1" y="3"/>
                      <a:pt x="2" y="3"/>
                    </a:cubicBezTo>
                    <a:cubicBezTo>
                      <a:pt x="2" y="3"/>
                      <a:pt x="2" y="3"/>
                      <a:pt x="2" y="3"/>
                    </a:cubicBezTo>
                    <a:cubicBezTo>
                      <a:pt x="3" y="3"/>
                      <a:pt x="4" y="3"/>
                      <a:pt x="4" y="1"/>
                    </a:cubicBezTo>
                    <a:cubicBezTo>
                      <a:pt x="4" y="0"/>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0" name="Oval 847"/>
              <p:cNvSpPr>
                <a:spLocks noChangeArrowheads="1"/>
              </p:cNvSpPr>
              <p:nvPr userDrawn="1"/>
            </p:nvSpPr>
            <p:spPr bwMode="auto">
              <a:xfrm>
                <a:off x="5024" y="1850"/>
                <a:ext cx="12" cy="14"/>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1" name="Freeform 848"/>
              <p:cNvSpPr>
                <a:spLocks/>
              </p:cNvSpPr>
              <p:nvPr userDrawn="1"/>
            </p:nvSpPr>
            <p:spPr bwMode="auto">
              <a:xfrm>
                <a:off x="5106" y="1945"/>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2" name="Freeform 849"/>
              <p:cNvSpPr>
                <a:spLocks/>
              </p:cNvSpPr>
              <p:nvPr userDrawn="1"/>
            </p:nvSpPr>
            <p:spPr bwMode="auto">
              <a:xfrm>
                <a:off x="5198" y="2027"/>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1"/>
                      <a:pt x="3" y="15"/>
                      <a:pt x="7" y="15"/>
                    </a:cubicBezTo>
                    <a:cubicBezTo>
                      <a:pt x="7" y="15"/>
                      <a:pt x="7" y="15"/>
                      <a:pt x="7" y="15"/>
                    </a:cubicBezTo>
                    <a:cubicBezTo>
                      <a:pt x="12" y="15"/>
                      <a:pt x="15" y="11"/>
                      <a:pt x="15" y="7"/>
                    </a:cubicBezTo>
                    <a:cubicBezTo>
                      <a:pt x="15" y="3"/>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3" name="Freeform 850"/>
              <p:cNvSpPr>
                <a:spLocks/>
              </p:cNvSpPr>
              <p:nvPr userDrawn="1"/>
            </p:nvSpPr>
            <p:spPr bwMode="auto">
              <a:xfrm>
                <a:off x="5278" y="2117"/>
                <a:ext cx="40" cy="42"/>
              </a:xfrm>
              <a:custGeom>
                <a:avLst/>
                <a:gdLst>
                  <a:gd name="T0" fmla="*/ 40 w 20"/>
                  <a:gd name="T1" fmla="*/ 0 h 21"/>
                  <a:gd name="T2" fmla="*/ 0 w 20"/>
                  <a:gd name="T3" fmla="*/ 44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1"/>
                    </a:cubicBezTo>
                    <a:cubicBezTo>
                      <a:pt x="0" y="16"/>
                      <a:pt x="5" y="21"/>
                      <a:pt x="10" y="21"/>
                    </a:cubicBezTo>
                    <a:cubicBezTo>
                      <a:pt x="10" y="21"/>
                      <a:pt x="10" y="21"/>
                      <a:pt x="10" y="21"/>
                    </a:cubicBezTo>
                    <a:cubicBezTo>
                      <a:pt x="16" y="21"/>
                      <a:pt x="20" y="16"/>
                      <a:pt x="20" y="11"/>
                    </a:cubicBezTo>
                    <a:cubicBezTo>
                      <a:pt x="20"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4" name="Freeform 851"/>
              <p:cNvSpPr>
                <a:spLocks/>
              </p:cNvSpPr>
              <p:nvPr userDrawn="1"/>
            </p:nvSpPr>
            <p:spPr bwMode="auto">
              <a:xfrm>
                <a:off x="5370" y="2199"/>
                <a:ext cx="50" cy="52"/>
              </a:xfrm>
              <a:custGeom>
                <a:avLst/>
                <a:gdLst>
                  <a:gd name="T0" fmla="*/ 48 w 25"/>
                  <a:gd name="T1" fmla="*/ 0 h 26"/>
                  <a:gd name="T2" fmla="*/ 0 w 25"/>
                  <a:gd name="T3" fmla="*/ 52 h 26"/>
                  <a:gd name="T4" fmla="*/ 48 w 25"/>
                  <a:gd name="T5" fmla="*/ 104 h 26"/>
                  <a:gd name="T6" fmla="*/ 48 w 25"/>
                  <a:gd name="T7" fmla="*/ 104 h 26"/>
                  <a:gd name="T8" fmla="*/ 100 w 25"/>
                  <a:gd name="T9" fmla="*/ 52 h 26"/>
                  <a:gd name="T10" fmla="*/ 48 w 25"/>
                  <a:gd name="T11" fmla="*/ 0 h 26"/>
                  <a:gd name="T12" fmla="*/ 48 w 2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6">
                    <a:moveTo>
                      <a:pt x="12" y="0"/>
                    </a:moveTo>
                    <a:cubicBezTo>
                      <a:pt x="5" y="0"/>
                      <a:pt x="0" y="6"/>
                      <a:pt x="0" y="13"/>
                    </a:cubicBezTo>
                    <a:cubicBezTo>
                      <a:pt x="0" y="20"/>
                      <a:pt x="5" y="26"/>
                      <a:pt x="12" y="26"/>
                    </a:cubicBezTo>
                    <a:cubicBezTo>
                      <a:pt x="12" y="26"/>
                      <a:pt x="12" y="26"/>
                      <a:pt x="12" y="26"/>
                    </a:cubicBezTo>
                    <a:cubicBezTo>
                      <a:pt x="19" y="26"/>
                      <a:pt x="25" y="20"/>
                      <a:pt x="25" y="13"/>
                    </a:cubicBezTo>
                    <a:cubicBezTo>
                      <a:pt x="25" y="6"/>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5" name="Freeform 852"/>
              <p:cNvSpPr>
                <a:spLocks/>
              </p:cNvSpPr>
              <p:nvPr userDrawn="1"/>
            </p:nvSpPr>
            <p:spPr bwMode="auto">
              <a:xfrm>
                <a:off x="5450" y="2279"/>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6" name="Freeform 853"/>
              <p:cNvSpPr>
                <a:spLocks/>
              </p:cNvSpPr>
              <p:nvPr userDrawn="1"/>
            </p:nvSpPr>
            <p:spPr bwMode="auto">
              <a:xfrm>
                <a:off x="5540" y="2371"/>
                <a:ext cx="74" cy="74"/>
              </a:xfrm>
              <a:custGeom>
                <a:avLst/>
                <a:gdLst>
                  <a:gd name="T0" fmla="*/ 76 w 37"/>
                  <a:gd name="T1" fmla="*/ 0 h 37"/>
                  <a:gd name="T2" fmla="*/ 0 w 37"/>
                  <a:gd name="T3" fmla="*/ 72 h 37"/>
                  <a:gd name="T4" fmla="*/ 72 w 37"/>
                  <a:gd name="T5" fmla="*/ 148 h 37"/>
                  <a:gd name="T6" fmla="*/ 76 w 37"/>
                  <a:gd name="T7" fmla="*/ 148 h 37"/>
                  <a:gd name="T8" fmla="*/ 148 w 37"/>
                  <a:gd name="T9" fmla="*/ 72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8" y="0"/>
                      <a:pt x="0" y="8"/>
                      <a:pt x="0" y="18"/>
                    </a:cubicBezTo>
                    <a:cubicBezTo>
                      <a:pt x="0" y="28"/>
                      <a:pt x="8" y="37"/>
                      <a:pt x="18" y="37"/>
                    </a:cubicBezTo>
                    <a:cubicBezTo>
                      <a:pt x="19" y="37"/>
                      <a:pt x="19" y="37"/>
                      <a:pt x="19" y="37"/>
                    </a:cubicBezTo>
                    <a:cubicBezTo>
                      <a:pt x="29" y="37"/>
                      <a:pt x="37" y="29"/>
                      <a:pt x="37" y="18"/>
                    </a:cubicBezTo>
                    <a:cubicBezTo>
                      <a:pt x="37"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7" name="Freeform 854"/>
              <p:cNvSpPr>
                <a:spLocks/>
              </p:cNvSpPr>
              <p:nvPr userDrawn="1"/>
            </p:nvSpPr>
            <p:spPr bwMode="auto">
              <a:xfrm>
                <a:off x="5620" y="2451"/>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1"/>
                    </a:cubicBezTo>
                    <a:cubicBezTo>
                      <a:pt x="0" y="33"/>
                      <a:pt x="10" y="43"/>
                      <a:pt x="21" y="43"/>
                    </a:cubicBezTo>
                    <a:cubicBezTo>
                      <a:pt x="21" y="43"/>
                      <a:pt x="21" y="43"/>
                      <a:pt x="21" y="43"/>
                    </a:cubicBezTo>
                    <a:cubicBezTo>
                      <a:pt x="33" y="43"/>
                      <a:pt x="43" y="33"/>
                      <a:pt x="43" y="21"/>
                    </a:cubicBezTo>
                    <a:cubicBezTo>
                      <a:pt x="43" y="10"/>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8" name="Freeform 855"/>
              <p:cNvSpPr>
                <a:spLocks/>
              </p:cNvSpPr>
              <p:nvPr userDrawn="1"/>
            </p:nvSpPr>
            <p:spPr bwMode="auto">
              <a:xfrm>
                <a:off x="5710" y="2541"/>
                <a:ext cx="98" cy="101"/>
              </a:xfrm>
              <a:custGeom>
                <a:avLst/>
                <a:gdLst>
                  <a:gd name="T0" fmla="*/ 100 w 49"/>
                  <a:gd name="T1" fmla="*/ 0 h 50"/>
                  <a:gd name="T2" fmla="*/ 0 w 49"/>
                  <a:gd name="T3" fmla="*/ 103 h 50"/>
                  <a:gd name="T4" fmla="*/ 100 w 49"/>
                  <a:gd name="T5" fmla="*/ 204 h 50"/>
                  <a:gd name="T6" fmla="*/ 100 w 49"/>
                  <a:gd name="T7" fmla="*/ 204 h 50"/>
                  <a:gd name="T8" fmla="*/ 196 w 49"/>
                  <a:gd name="T9" fmla="*/ 103 h 50"/>
                  <a:gd name="T10" fmla="*/ 100 w 49"/>
                  <a:gd name="T11" fmla="*/ 0 h 50"/>
                  <a:gd name="T12" fmla="*/ 100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5" y="0"/>
                    </a:moveTo>
                    <a:cubicBezTo>
                      <a:pt x="11" y="0"/>
                      <a:pt x="0" y="11"/>
                      <a:pt x="0" y="25"/>
                    </a:cubicBezTo>
                    <a:cubicBezTo>
                      <a:pt x="0" y="38"/>
                      <a:pt x="11" y="50"/>
                      <a:pt x="25" y="50"/>
                    </a:cubicBezTo>
                    <a:cubicBezTo>
                      <a:pt x="25" y="50"/>
                      <a:pt x="25" y="50"/>
                      <a:pt x="25" y="50"/>
                    </a:cubicBezTo>
                    <a:cubicBezTo>
                      <a:pt x="38" y="50"/>
                      <a:pt x="49" y="38"/>
                      <a:pt x="49" y="25"/>
                    </a:cubicBezTo>
                    <a:cubicBezTo>
                      <a:pt x="49" y="12"/>
                      <a:pt x="38"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299" name="Freeform 856"/>
              <p:cNvSpPr>
                <a:spLocks/>
              </p:cNvSpPr>
              <p:nvPr userDrawn="1"/>
            </p:nvSpPr>
            <p:spPr bwMode="auto">
              <a:xfrm>
                <a:off x="5790" y="2622"/>
                <a:ext cx="112" cy="112"/>
              </a:xfrm>
              <a:custGeom>
                <a:avLst/>
                <a:gdLst>
                  <a:gd name="T0" fmla="*/ 112 w 56"/>
                  <a:gd name="T1" fmla="*/ 0 h 56"/>
                  <a:gd name="T2" fmla="*/ 0 w 56"/>
                  <a:gd name="T3" fmla="*/ 112 h 56"/>
                  <a:gd name="T4" fmla="*/ 108 w 56"/>
                  <a:gd name="T5" fmla="*/ 224 h 56"/>
                  <a:gd name="T6" fmla="*/ 112 w 56"/>
                  <a:gd name="T7" fmla="*/ 224 h 56"/>
                  <a:gd name="T8" fmla="*/ 220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7" y="56"/>
                    </a:cubicBezTo>
                    <a:cubicBezTo>
                      <a:pt x="27" y="56"/>
                      <a:pt x="28" y="56"/>
                      <a:pt x="28" y="56"/>
                    </a:cubicBezTo>
                    <a:cubicBezTo>
                      <a:pt x="43" y="56"/>
                      <a:pt x="55" y="44"/>
                      <a:pt x="55" y="28"/>
                    </a:cubicBezTo>
                    <a:cubicBezTo>
                      <a:pt x="56" y="12"/>
                      <a:pt x="43"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0" name="Freeform 857"/>
              <p:cNvSpPr>
                <a:spLocks/>
              </p:cNvSpPr>
              <p:nvPr userDrawn="1"/>
            </p:nvSpPr>
            <p:spPr bwMode="auto">
              <a:xfrm>
                <a:off x="5880" y="2712"/>
                <a:ext cx="124" cy="126"/>
              </a:xfrm>
              <a:custGeom>
                <a:avLst/>
                <a:gdLst>
                  <a:gd name="T0" fmla="*/ 124 w 62"/>
                  <a:gd name="T1" fmla="*/ 0 h 63"/>
                  <a:gd name="T2" fmla="*/ 0 w 62"/>
                  <a:gd name="T3" fmla="*/ 124 h 63"/>
                  <a:gd name="T4" fmla="*/ 124 w 62"/>
                  <a:gd name="T5" fmla="*/ 252 h 63"/>
                  <a:gd name="T6" fmla="*/ 124 w 62"/>
                  <a:gd name="T7" fmla="*/ 252 h 63"/>
                  <a:gd name="T8" fmla="*/ 168 w 62"/>
                  <a:gd name="T9" fmla="*/ 240 h 63"/>
                  <a:gd name="T10" fmla="*/ 240 w 62"/>
                  <a:gd name="T11" fmla="*/ 172 h 63"/>
                  <a:gd name="T12" fmla="*/ 248 w 62"/>
                  <a:gd name="T13" fmla="*/ 128 h 63"/>
                  <a:gd name="T14" fmla="*/ 124 w 62"/>
                  <a:gd name="T15" fmla="*/ 0 h 63"/>
                  <a:gd name="T16" fmla="*/ 124 w 6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31" y="0"/>
                    </a:moveTo>
                    <a:cubicBezTo>
                      <a:pt x="14" y="0"/>
                      <a:pt x="0" y="14"/>
                      <a:pt x="0" y="31"/>
                    </a:cubicBezTo>
                    <a:cubicBezTo>
                      <a:pt x="0" y="49"/>
                      <a:pt x="14" y="63"/>
                      <a:pt x="31" y="63"/>
                    </a:cubicBezTo>
                    <a:cubicBezTo>
                      <a:pt x="31" y="63"/>
                      <a:pt x="31" y="63"/>
                      <a:pt x="31" y="63"/>
                    </a:cubicBezTo>
                    <a:cubicBezTo>
                      <a:pt x="35" y="63"/>
                      <a:pt x="39" y="62"/>
                      <a:pt x="42" y="60"/>
                    </a:cubicBezTo>
                    <a:cubicBezTo>
                      <a:pt x="46" y="53"/>
                      <a:pt x="52" y="47"/>
                      <a:pt x="60" y="43"/>
                    </a:cubicBezTo>
                    <a:cubicBezTo>
                      <a:pt x="61" y="40"/>
                      <a:pt x="62" y="36"/>
                      <a:pt x="62" y="32"/>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1" name="Freeform 858"/>
              <p:cNvSpPr>
                <a:spLocks/>
              </p:cNvSpPr>
              <p:nvPr userDrawn="1"/>
            </p:nvSpPr>
            <p:spPr bwMode="auto">
              <a:xfrm>
                <a:off x="5958" y="2792"/>
                <a:ext cx="138" cy="138"/>
              </a:xfrm>
              <a:custGeom>
                <a:avLst/>
                <a:gdLst>
                  <a:gd name="T0" fmla="*/ 140 w 69"/>
                  <a:gd name="T1" fmla="*/ 0 h 69"/>
                  <a:gd name="T2" fmla="*/ 84 w 69"/>
                  <a:gd name="T3" fmla="*/ 12 h 69"/>
                  <a:gd name="T4" fmla="*/ 12 w 69"/>
                  <a:gd name="T5" fmla="*/ 80 h 69"/>
                  <a:gd name="T6" fmla="*/ 0 w 69"/>
                  <a:gd name="T7" fmla="*/ 136 h 69"/>
                  <a:gd name="T8" fmla="*/ 20 w 69"/>
                  <a:gd name="T9" fmla="*/ 204 h 69"/>
                  <a:gd name="T10" fmla="*/ 88 w 69"/>
                  <a:gd name="T11" fmla="*/ 264 h 69"/>
                  <a:gd name="T12" fmla="*/ 140 w 69"/>
                  <a:gd name="T13" fmla="*/ 276 h 69"/>
                  <a:gd name="T14" fmla="*/ 140 w 69"/>
                  <a:gd name="T15" fmla="*/ 276 h 69"/>
                  <a:gd name="T16" fmla="*/ 196 w 69"/>
                  <a:gd name="T17" fmla="*/ 264 h 69"/>
                  <a:gd name="T18" fmla="*/ 264 w 69"/>
                  <a:gd name="T19" fmla="*/ 196 h 69"/>
                  <a:gd name="T20" fmla="*/ 276 w 69"/>
                  <a:gd name="T21" fmla="*/ 140 h 69"/>
                  <a:gd name="T22" fmla="*/ 268 w 69"/>
                  <a:gd name="T23" fmla="*/ 88 h 69"/>
                  <a:gd name="T24" fmla="*/ 204 w 69"/>
                  <a:gd name="T25" fmla="*/ 20 h 69"/>
                  <a:gd name="T26" fmla="*/ 140 w 69"/>
                  <a:gd name="T27" fmla="*/ 0 h 69"/>
                  <a:gd name="T28" fmla="*/ 140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5" y="0"/>
                    </a:moveTo>
                    <a:cubicBezTo>
                      <a:pt x="30" y="0"/>
                      <a:pt x="25" y="1"/>
                      <a:pt x="21" y="3"/>
                    </a:cubicBezTo>
                    <a:cubicBezTo>
                      <a:pt x="13" y="7"/>
                      <a:pt x="7" y="13"/>
                      <a:pt x="3" y="20"/>
                    </a:cubicBezTo>
                    <a:cubicBezTo>
                      <a:pt x="1" y="25"/>
                      <a:pt x="0" y="29"/>
                      <a:pt x="0" y="34"/>
                    </a:cubicBezTo>
                    <a:cubicBezTo>
                      <a:pt x="0" y="40"/>
                      <a:pt x="2" y="46"/>
                      <a:pt x="5" y="51"/>
                    </a:cubicBezTo>
                    <a:cubicBezTo>
                      <a:pt x="12" y="54"/>
                      <a:pt x="18" y="60"/>
                      <a:pt x="22" y="66"/>
                    </a:cubicBezTo>
                    <a:cubicBezTo>
                      <a:pt x="26" y="68"/>
                      <a:pt x="30" y="69"/>
                      <a:pt x="35" y="69"/>
                    </a:cubicBezTo>
                    <a:cubicBezTo>
                      <a:pt x="35" y="69"/>
                      <a:pt x="35" y="69"/>
                      <a:pt x="35" y="69"/>
                    </a:cubicBezTo>
                    <a:cubicBezTo>
                      <a:pt x="40" y="69"/>
                      <a:pt x="45" y="68"/>
                      <a:pt x="49" y="66"/>
                    </a:cubicBezTo>
                    <a:cubicBezTo>
                      <a:pt x="53" y="59"/>
                      <a:pt x="59" y="53"/>
                      <a:pt x="66" y="49"/>
                    </a:cubicBezTo>
                    <a:cubicBezTo>
                      <a:pt x="68" y="45"/>
                      <a:pt x="69" y="40"/>
                      <a:pt x="69" y="35"/>
                    </a:cubicBezTo>
                    <a:cubicBezTo>
                      <a:pt x="69" y="30"/>
                      <a:pt x="68" y="26"/>
                      <a:pt x="67" y="22"/>
                    </a:cubicBezTo>
                    <a:cubicBezTo>
                      <a:pt x="64" y="14"/>
                      <a:pt x="58" y="8"/>
                      <a:pt x="51" y="5"/>
                    </a:cubicBezTo>
                    <a:cubicBezTo>
                      <a:pt x="46" y="2"/>
                      <a:pt x="41"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2" name="Freeform 859"/>
              <p:cNvSpPr>
                <a:spLocks/>
              </p:cNvSpPr>
              <p:nvPr userDrawn="1"/>
            </p:nvSpPr>
            <p:spPr bwMode="auto">
              <a:xfrm>
                <a:off x="6048" y="2882"/>
                <a:ext cx="152" cy="152"/>
              </a:xfrm>
              <a:custGeom>
                <a:avLst/>
                <a:gdLst>
                  <a:gd name="T0" fmla="*/ 152 w 76"/>
                  <a:gd name="T1" fmla="*/ 0 h 76"/>
                  <a:gd name="T2" fmla="*/ 84 w 76"/>
                  <a:gd name="T3" fmla="*/ 16 h 76"/>
                  <a:gd name="T4" fmla="*/ 16 w 76"/>
                  <a:gd name="T5" fmla="*/ 84 h 76"/>
                  <a:gd name="T6" fmla="*/ 0 w 76"/>
                  <a:gd name="T7" fmla="*/ 152 h 76"/>
                  <a:gd name="T8" fmla="*/ 0 w 76"/>
                  <a:gd name="T9" fmla="*/ 180 h 76"/>
                  <a:gd name="T10" fmla="*/ 108 w 76"/>
                  <a:gd name="T11" fmla="*/ 296 h 76"/>
                  <a:gd name="T12" fmla="*/ 152 w 76"/>
                  <a:gd name="T13" fmla="*/ 304 h 76"/>
                  <a:gd name="T14" fmla="*/ 152 w 76"/>
                  <a:gd name="T15" fmla="*/ 304 h 76"/>
                  <a:gd name="T16" fmla="*/ 160 w 76"/>
                  <a:gd name="T17" fmla="*/ 304 h 76"/>
                  <a:gd name="T18" fmla="*/ 304 w 76"/>
                  <a:gd name="T19" fmla="*/ 164 h 76"/>
                  <a:gd name="T20" fmla="*/ 304 w 76"/>
                  <a:gd name="T21" fmla="*/ 152 h 76"/>
                  <a:gd name="T22" fmla="*/ 300 w 76"/>
                  <a:gd name="T23" fmla="*/ 108 h 76"/>
                  <a:gd name="T24" fmla="*/ 176 w 76"/>
                  <a:gd name="T25" fmla="*/ 0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8"/>
                      <a:pt x="8" y="14"/>
                      <a:pt x="4" y="21"/>
                    </a:cubicBezTo>
                    <a:cubicBezTo>
                      <a:pt x="1" y="26"/>
                      <a:pt x="0" y="32"/>
                      <a:pt x="0" y="38"/>
                    </a:cubicBezTo>
                    <a:cubicBezTo>
                      <a:pt x="0" y="40"/>
                      <a:pt x="0" y="43"/>
                      <a:pt x="0" y="45"/>
                    </a:cubicBezTo>
                    <a:cubicBezTo>
                      <a:pt x="14" y="49"/>
                      <a:pt x="24" y="60"/>
                      <a:pt x="27" y="74"/>
                    </a:cubicBezTo>
                    <a:cubicBezTo>
                      <a:pt x="30" y="76"/>
                      <a:pt x="34" y="76"/>
                      <a:pt x="38" y="76"/>
                    </a:cubicBezTo>
                    <a:cubicBezTo>
                      <a:pt x="38" y="76"/>
                      <a:pt x="38" y="76"/>
                      <a:pt x="38" y="76"/>
                    </a:cubicBezTo>
                    <a:cubicBezTo>
                      <a:pt x="39" y="76"/>
                      <a:pt x="39" y="76"/>
                      <a:pt x="40" y="76"/>
                    </a:cubicBezTo>
                    <a:cubicBezTo>
                      <a:pt x="43" y="58"/>
                      <a:pt x="57" y="43"/>
                      <a:pt x="76" y="41"/>
                    </a:cubicBezTo>
                    <a:cubicBezTo>
                      <a:pt x="76" y="40"/>
                      <a:pt x="76" y="39"/>
                      <a:pt x="76" y="38"/>
                    </a:cubicBezTo>
                    <a:cubicBezTo>
                      <a:pt x="76" y="34"/>
                      <a:pt x="76" y="31"/>
                      <a:pt x="75" y="27"/>
                    </a:cubicBezTo>
                    <a:cubicBezTo>
                      <a:pt x="70" y="14"/>
                      <a:pt x="59" y="3"/>
                      <a:pt x="44" y="0"/>
                    </a:cubicBezTo>
                    <a:cubicBezTo>
                      <a:pt x="42" y="0"/>
                      <a:pt x="40"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3" name="Freeform 860"/>
              <p:cNvSpPr>
                <a:spLocks/>
              </p:cNvSpPr>
              <p:nvPr userDrawn="1"/>
            </p:nvSpPr>
            <p:spPr bwMode="auto">
              <a:xfrm>
                <a:off x="6128" y="2962"/>
                <a:ext cx="164" cy="164"/>
              </a:xfrm>
              <a:custGeom>
                <a:avLst/>
                <a:gdLst>
                  <a:gd name="T0" fmla="*/ 164 w 82"/>
                  <a:gd name="T1" fmla="*/ 0 h 82"/>
                  <a:gd name="T2" fmla="*/ 144 w 82"/>
                  <a:gd name="T3" fmla="*/ 4 h 82"/>
                  <a:gd name="T4" fmla="*/ 0 w 82"/>
                  <a:gd name="T5" fmla="*/ 144 h 82"/>
                  <a:gd name="T6" fmla="*/ 0 w 82"/>
                  <a:gd name="T7" fmla="*/ 164 h 82"/>
                  <a:gd name="T8" fmla="*/ 4 w 82"/>
                  <a:gd name="T9" fmla="*/ 192 h 82"/>
                  <a:gd name="T10" fmla="*/ 152 w 82"/>
                  <a:gd name="T11" fmla="*/ 328 h 82"/>
                  <a:gd name="T12" fmla="*/ 164 w 82"/>
                  <a:gd name="T13" fmla="*/ 328 h 82"/>
                  <a:gd name="T14" fmla="*/ 164 w 82"/>
                  <a:gd name="T15" fmla="*/ 328 h 82"/>
                  <a:gd name="T16" fmla="*/ 184 w 82"/>
                  <a:gd name="T17" fmla="*/ 328 h 82"/>
                  <a:gd name="T18" fmla="*/ 324 w 82"/>
                  <a:gd name="T19" fmla="*/ 184 h 82"/>
                  <a:gd name="T20" fmla="*/ 328 w 82"/>
                  <a:gd name="T21" fmla="*/ 164 h 82"/>
                  <a:gd name="T22" fmla="*/ 328 w 82"/>
                  <a:gd name="T23" fmla="*/ 156 h 82"/>
                  <a:gd name="T24" fmla="*/ 192 w 82"/>
                  <a:gd name="T25" fmla="*/ 4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39" y="0"/>
                      <a:pt x="38" y="0"/>
                      <a:pt x="36" y="1"/>
                    </a:cubicBezTo>
                    <a:cubicBezTo>
                      <a:pt x="17" y="3"/>
                      <a:pt x="3" y="18"/>
                      <a:pt x="0" y="36"/>
                    </a:cubicBezTo>
                    <a:cubicBezTo>
                      <a:pt x="0" y="38"/>
                      <a:pt x="0" y="39"/>
                      <a:pt x="0" y="41"/>
                    </a:cubicBezTo>
                    <a:cubicBezTo>
                      <a:pt x="0" y="43"/>
                      <a:pt x="0" y="46"/>
                      <a:pt x="1" y="48"/>
                    </a:cubicBezTo>
                    <a:cubicBezTo>
                      <a:pt x="19" y="49"/>
                      <a:pt x="35" y="64"/>
                      <a:pt x="38" y="82"/>
                    </a:cubicBezTo>
                    <a:cubicBezTo>
                      <a:pt x="39" y="82"/>
                      <a:pt x="40" y="82"/>
                      <a:pt x="41" y="82"/>
                    </a:cubicBezTo>
                    <a:cubicBezTo>
                      <a:pt x="41" y="82"/>
                      <a:pt x="41" y="82"/>
                      <a:pt x="41" y="82"/>
                    </a:cubicBezTo>
                    <a:cubicBezTo>
                      <a:pt x="42" y="82"/>
                      <a:pt x="44" y="82"/>
                      <a:pt x="46" y="82"/>
                    </a:cubicBezTo>
                    <a:cubicBezTo>
                      <a:pt x="49" y="64"/>
                      <a:pt x="63" y="49"/>
                      <a:pt x="81" y="46"/>
                    </a:cubicBezTo>
                    <a:cubicBezTo>
                      <a:pt x="81" y="45"/>
                      <a:pt x="82" y="43"/>
                      <a:pt x="82" y="41"/>
                    </a:cubicBezTo>
                    <a:cubicBezTo>
                      <a:pt x="82" y="40"/>
                      <a:pt x="82" y="40"/>
                      <a:pt x="82" y="39"/>
                    </a:cubicBezTo>
                    <a:cubicBezTo>
                      <a:pt x="81" y="20"/>
                      <a:pt x="66" y="4"/>
                      <a:pt x="48" y="1"/>
                    </a:cubicBezTo>
                    <a:cubicBezTo>
                      <a:pt x="46" y="1"/>
                      <a:pt x="43"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4" name="Freeform 861"/>
              <p:cNvSpPr>
                <a:spLocks/>
              </p:cNvSpPr>
              <p:nvPr userDrawn="1"/>
            </p:nvSpPr>
            <p:spPr bwMode="auto">
              <a:xfrm>
                <a:off x="6218" y="3054"/>
                <a:ext cx="176" cy="174"/>
              </a:xfrm>
              <a:custGeom>
                <a:avLst/>
                <a:gdLst>
                  <a:gd name="T0" fmla="*/ 176 w 88"/>
                  <a:gd name="T1" fmla="*/ 0 h 87"/>
                  <a:gd name="T2" fmla="*/ 172 w 88"/>
                  <a:gd name="T3" fmla="*/ 0 h 87"/>
                  <a:gd name="T4" fmla="*/ 144 w 88"/>
                  <a:gd name="T5" fmla="*/ 0 h 87"/>
                  <a:gd name="T6" fmla="*/ 4 w 88"/>
                  <a:gd name="T7" fmla="*/ 144 h 87"/>
                  <a:gd name="T8" fmla="*/ 0 w 88"/>
                  <a:gd name="T9" fmla="*/ 172 h 87"/>
                  <a:gd name="T10" fmla="*/ 160 w 88"/>
                  <a:gd name="T11" fmla="*/ 348 h 87"/>
                  <a:gd name="T12" fmla="*/ 160 w 88"/>
                  <a:gd name="T13" fmla="*/ 348 h 87"/>
                  <a:gd name="T14" fmla="*/ 160 w 88"/>
                  <a:gd name="T15" fmla="*/ 348 h 87"/>
                  <a:gd name="T16" fmla="*/ 160 w 88"/>
                  <a:gd name="T17" fmla="*/ 348 h 87"/>
                  <a:gd name="T18" fmla="*/ 348 w 88"/>
                  <a:gd name="T19" fmla="*/ 156 h 87"/>
                  <a:gd name="T20" fmla="*/ 348 w 88"/>
                  <a:gd name="T21" fmla="*/ 156 h 87"/>
                  <a:gd name="T22" fmla="*/ 352 w 88"/>
                  <a:gd name="T23" fmla="*/ 156 h 87"/>
                  <a:gd name="T24" fmla="*/ 352 w 88"/>
                  <a:gd name="T25" fmla="*/ 156 h 87"/>
                  <a:gd name="T26" fmla="*/ 176 w 88"/>
                  <a:gd name="T27" fmla="*/ 0 h 87"/>
                  <a:gd name="T28" fmla="*/ 176 w 88"/>
                  <a:gd name="T29" fmla="*/ 0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8" h="87">
                    <a:moveTo>
                      <a:pt x="44" y="0"/>
                    </a:moveTo>
                    <a:cubicBezTo>
                      <a:pt x="44" y="0"/>
                      <a:pt x="44" y="0"/>
                      <a:pt x="43" y="0"/>
                    </a:cubicBezTo>
                    <a:cubicBezTo>
                      <a:pt x="41" y="0"/>
                      <a:pt x="39" y="0"/>
                      <a:pt x="36" y="0"/>
                    </a:cubicBezTo>
                    <a:cubicBezTo>
                      <a:pt x="18" y="3"/>
                      <a:pt x="4" y="18"/>
                      <a:pt x="1" y="36"/>
                    </a:cubicBezTo>
                    <a:cubicBezTo>
                      <a:pt x="0" y="38"/>
                      <a:pt x="0" y="40"/>
                      <a:pt x="0" y="43"/>
                    </a:cubicBezTo>
                    <a:cubicBezTo>
                      <a:pt x="22" y="45"/>
                      <a:pt x="40" y="64"/>
                      <a:pt x="40" y="87"/>
                    </a:cubicBezTo>
                    <a:cubicBezTo>
                      <a:pt x="40" y="87"/>
                      <a:pt x="40" y="87"/>
                      <a:pt x="40" y="87"/>
                    </a:cubicBezTo>
                    <a:cubicBezTo>
                      <a:pt x="40" y="87"/>
                      <a:pt x="40" y="87"/>
                      <a:pt x="40" y="87"/>
                    </a:cubicBezTo>
                    <a:cubicBezTo>
                      <a:pt x="40" y="87"/>
                      <a:pt x="40" y="87"/>
                      <a:pt x="40" y="87"/>
                    </a:cubicBezTo>
                    <a:cubicBezTo>
                      <a:pt x="40" y="61"/>
                      <a:pt x="61" y="39"/>
                      <a:pt x="87" y="39"/>
                    </a:cubicBezTo>
                    <a:cubicBezTo>
                      <a:pt x="87" y="39"/>
                      <a:pt x="87" y="39"/>
                      <a:pt x="87" y="39"/>
                    </a:cubicBezTo>
                    <a:cubicBezTo>
                      <a:pt x="87" y="39"/>
                      <a:pt x="88" y="39"/>
                      <a:pt x="88" y="39"/>
                    </a:cubicBezTo>
                    <a:cubicBezTo>
                      <a:pt x="88" y="39"/>
                      <a:pt x="88" y="39"/>
                      <a:pt x="88" y="39"/>
                    </a:cubicBezTo>
                    <a:cubicBezTo>
                      <a:pt x="86" y="17"/>
                      <a:pt x="67"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5" name="Freeform 862"/>
              <p:cNvSpPr>
                <a:spLocks/>
              </p:cNvSpPr>
              <p:nvPr userDrawn="1"/>
            </p:nvSpPr>
            <p:spPr bwMode="auto">
              <a:xfrm>
                <a:off x="6298" y="3132"/>
                <a:ext cx="188" cy="159"/>
              </a:xfrm>
              <a:custGeom>
                <a:avLst/>
                <a:gdLst>
                  <a:gd name="T0" fmla="*/ 188 w 94"/>
                  <a:gd name="T1" fmla="*/ 0 h 79"/>
                  <a:gd name="T2" fmla="*/ 0 w 94"/>
                  <a:gd name="T3" fmla="*/ 195 h 79"/>
                  <a:gd name="T4" fmla="*/ 0 w 94"/>
                  <a:gd name="T5" fmla="*/ 195 h 79"/>
                  <a:gd name="T6" fmla="*/ 0 w 94"/>
                  <a:gd name="T7" fmla="*/ 199 h 79"/>
                  <a:gd name="T8" fmla="*/ 16 w 94"/>
                  <a:gd name="T9" fmla="*/ 199 h 79"/>
                  <a:gd name="T10" fmla="*/ 16 w 94"/>
                  <a:gd name="T11" fmla="*/ 199 h 79"/>
                  <a:gd name="T12" fmla="*/ 192 w 94"/>
                  <a:gd name="T13" fmla="*/ 320 h 79"/>
                  <a:gd name="T14" fmla="*/ 376 w 94"/>
                  <a:gd name="T15" fmla="*/ 187 h 79"/>
                  <a:gd name="T16" fmla="*/ 364 w 94"/>
                  <a:gd name="T17" fmla="*/ 121 h 79"/>
                  <a:gd name="T18" fmla="*/ 192 w 94"/>
                  <a:gd name="T19" fmla="*/ 0 h 79"/>
                  <a:gd name="T20" fmla="*/ 192 w 94"/>
                  <a:gd name="T21" fmla="*/ 0 h 79"/>
                  <a:gd name="T22" fmla="*/ 188 w 94"/>
                  <a:gd name="T23" fmla="*/ 0 h 79"/>
                  <a:gd name="T24" fmla="*/ 188 w 94"/>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 h="79">
                    <a:moveTo>
                      <a:pt x="47" y="0"/>
                    </a:moveTo>
                    <a:cubicBezTo>
                      <a:pt x="21" y="0"/>
                      <a:pt x="0" y="22"/>
                      <a:pt x="0" y="48"/>
                    </a:cubicBezTo>
                    <a:cubicBezTo>
                      <a:pt x="0" y="48"/>
                      <a:pt x="0" y="48"/>
                      <a:pt x="0" y="48"/>
                    </a:cubicBezTo>
                    <a:cubicBezTo>
                      <a:pt x="0" y="49"/>
                      <a:pt x="0" y="49"/>
                      <a:pt x="0" y="49"/>
                    </a:cubicBezTo>
                    <a:cubicBezTo>
                      <a:pt x="1" y="49"/>
                      <a:pt x="2" y="49"/>
                      <a:pt x="4" y="49"/>
                    </a:cubicBezTo>
                    <a:cubicBezTo>
                      <a:pt x="4" y="49"/>
                      <a:pt x="4" y="49"/>
                      <a:pt x="4" y="49"/>
                    </a:cubicBezTo>
                    <a:cubicBezTo>
                      <a:pt x="24" y="49"/>
                      <a:pt x="41" y="61"/>
                      <a:pt x="48" y="79"/>
                    </a:cubicBezTo>
                    <a:cubicBezTo>
                      <a:pt x="55" y="60"/>
                      <a:pt x="73" y="46"/>
                      <a:pt x="94" y="46"/>
                    </a:cubicBezTo>
                    <a:cubicBezTo>
                      <a:pt x="94" y="40"/>
                      <a:pt x="93" y="35"/>
                      <a:pt x="91" y="30"/>
                    </a:cubicBezTo>
                    <a:cubicBezTo>
                      <a:pt x="84" y="13"/>
                      <a:pt x="67" y="1"/>
                      <a:pt x="48" y="0"/>
                    </a:cubicBezTo>
                    <a:cubicBezTo>
                      <a:pt x="48" y="0"/>
                      <a:pt x="48" y="0"/>
                      <a:pt x="48" y="0"/>
                    </a:cubicBezTo>
                    <a:cubicBezTo>
                      <a:pt x="48" y="0"/>
                      <a:pt x="4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6" name="Freeform 863"/>
              <p:cNvSpPr>
                <a:spLocks/>
              </p:cNvSpPr>
              <p:nvPr userDrawn="1"/>
            </p:nvSpPr>
            <p:spPr bwMode="auto">
              <a:xfrm>
                <a:off x="6394" y="3224"/>
                <a:ext cx="194" cy="141"/>
              </a:xfrm>
              <a:custGeom>
                <a:avLst/>
                <a:gdLst>
                  <a:gd name="T0" fmla="*/ 188 w 97"/>
                  <a:gd name="T1" fmla="*/ 0 h 70"/>
                  <a:gd name="T2" fmla="*/ 184 w 97"/>
                  <a:gd name="T3" fmla="*/ 0 h 70"/>
                  <a:gd name="T4" fmla="*/ 0 w 97"/>
                  <a:gd name="T5" fmla="*/ 133 h 70"/>
                  <a:gd name="T6" fmla="*/ 12 w 97"/>
                  <a:gd name="T7" fmla="*/ 175 h 70"/>
                  <a:gd name="T8" fmla="*/ 172 w 97"/>
                  <a:gd name="T9" fmla="*/ 284 h 70"/>
                  <a:gd name="T10" fmla="*/ 360 w 97"/>
                  <a:gd name="T11" fmla="*/ 167 h 70"/>
                  <a:gd name="T12" fmla="*/ 360 w 97"/>
                  <a:gd name="T13" fmla="*/ 167 h 70"/>
                  <a:gd name="T14" fmla="*/ 388 w 97"/>
                  <a:gd name="T15" fmla="*/ 167 h 70"/>
                  <a:gd name="T16" fmla="*/ 364 w 97"/>
                  <a:gd name="T17" fmla="*/ 105 h 70"/>
                  <a:gd name="T18" fmla="*/ 188 w 97"/>
                  <a:gd name="T19" fmla="*/ 0 h 70"/>
                  <a:gd name="T20" fmla="*/ 188 w 9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70">
                    <a:moveTo>
                      <a:pt x="47" y="0"/>
                    </a:moveTo>
                    <a:cubicBezTo>
                      <a:pt x="47" y="0"/>
                      <a:pt x="46" y="0"/>
                      <a:pt x="46" y="0"/>
                    </a:cubicBezTo>
                    <a:cubicBezTo>
                      <a:pt x="25" y="0"/>
                      <a:pt x="7" y="14"/>
                      <a:pt x="0" y="33"/>
                    </a:cubicBezTo>
                    <a:cubicBezTo>
                      <a:pt x="1" y="36"/>
                      <a:pt x="2" y="40"/>
                      <a:pt x="3" y="43"/>
                    </a:cubicBezTo>
                    <a:cubicBezTo>
                      <a:pt x="20" y="45"/>
                      <a:pt x="35" y="55"/>
                      <a:pt x="43" y="70"/>
                    </a:cubicBezTo>
                    <a:cubicBezTo>
                      <a:pt x="51" y="53"/>
                      <a:pt x="69" y="41"/>
                      <a:pt x="90" y="41"/>
                    </a:cubicBezTo>
                    <a:cubicBezTo>
                      <a:pt x="90" y="41"/>
                      <a:pt x="90" y="41"/>
                      <a:pt x="90" y="41"/>
                    </a:cubicBezTo>
                    <a:cubicBezTo>
                      <a:pt x="92" y="41"/>
                      <a:pt x="95" y="41"/>
                      <a:pt x="97" y="41"/>
                    </a:cubicBezTo>
                    <a:cubicBezTo>
                      <a:pt x="96" y="36"/>
                      <a:pt x="94" y="30"/>
                      <a:pt x="91" y="26"/>
                    </a:cubicBezTo>
                    <a:cubicBezTo>
                      <a:pt x="83" y="10"/>
                      <a:pt x="66"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7" name="Freeform 864"/>
              <p:cNvSpPr>
                <a:spLocks/>
              </p:cNvSpPr>
              <p:nvPr userDrawn="1"/>
            </p:nvSpPr>
            <p:spPr bwMode="auto">
              <a:xfrm>
                <a:off x="6480" y="3307"/>
                <a:ext cx="198" cy="142"/>
              </a:xfrm>
              <a:custGeom>
                <a:avLst/>
                <a:gdLst>
                  <a:gd name="T0" fmla="*/ 188 w 99"/>
                  <a:gd name="T1" fmla="*/ 0 h 71"/>
                  <a:gd name="T2" fmla="*/ 0 w 99"/>
                  <a:gd name="T3" fmla="*/ 116 h 71"/>
                  <a:gd name="T4" fmla="*/ 20 w 99"/>
                  <a:gd name="T5" fmla="*/ 188 h 71"/>
                  <a:gd name="T6" fmla="*/ 192 w 99"/>
                  <a:gd name="T7" fmla="*/ 284 h 71"/>
                  <a:gd name="T8" fmla="*/ 380 w 99"/>
                  <a:gd name="T9" fmla="*/ 180 h 71"/>
                  <a:gd name="T10" fmla="*/ 380 w 99"/>
                  <a:gd name="T11" fmla="*/ 180 h 71"/>
                  <a:gd name="T12" fmla="*/ 396 w 99"/>
                  <a:gd name="T13" fmla="*/ 180 h 71"/>
                  <a:gd name="T14" fmla="*/ 364 w 99"/>
                  <a:gd name="T15" fmla="*/ 92 h 71"/>
                  <a:gd name="T16" fmla="*/ 216 w 99"/>
                  <a:gd name="T17" fmla="*/ 0 h 71"/>
                  <a:gd name="T18" fmla="*/ 188 w 99"/>
                  <a:gd name="T19" fmla="*/ 0 h 71"/>
                  <a:gd name="T20" fmla="*/ 188 w 99"/>
                  <a:gd name="T21" fmla="*/ 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 h="71">
                    <a:moveTo>
                      <a:pt x="47" y="0"/>
                    </a:moveTo>
                    <a:cubicBezTo>
                      <a:pt x="26" y="0"/>
                      <a:pt x="8" y="12"/>
                      <a:pt x="0" y="29"/>
                    </a:cubicBezTo>
                    <a:cubicBezTo>
                      <a:pt x="3" y="35"/>
                      <a:pt x="5" y="41"/>
                      <a:pt x="5" y="47"/>
                    </a:cubicBezTo>
                    <a:cubicBezTo>
                      <a:pt x="23" y="48"/>
                      <a:pt x="39" y="57"/>
                      <a:pt x="48" y="71"/>
                    </a:cubicBezTo>
                    <a:cubicBezTo>
                      <a:pt x="58" y="55"/>
                      <a:pt x="76" y="45"/>
                      <a:pt x="95" y="45"/>
                    </a:cubicBezTo>
                    <a:cubicBezTo>
                      <a:pt x="95" y="45"/>
                      <a:pt x="95" y="45"/>
                      <a:pt x="95" y="45"/>
                    </a:cubicBezTo>
                    <a:cubicBezTo>
                      <a:pt x="97" y="45"/>
                      <a:pt x="98" y="45"/>
                      <a:pt x="99" y="45"/>
                    </a:cubicBezTo>
                    <a:cubicBezTo>
                      <a:pt x="98" y="37"/>
                      <a:pt x="95" y="30"/>
                      <a:pt x="91" y="23"/>
                    </a:cubicBezTo>
                    <a:cubicBezTo>
                      <a:pt x="83" y="11"/>
                      <a:pt x="69" y="2"/>
                      <a:pt x="54" y="0"/>
                    </a:cubicBezTo>
                    <a:cubicBezTo>
                      <a:pt x="52" y="0"/>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8" name="Freeform 865"/>
              <p:cNvSpPr>
                <a:spLocks noEditPoints="1"/>
              </p:cNvSpPr>
              <p:nvPr userDrawn="1"/>
            </p:nvSpPr>
            <p:spPr bwMode="auto">
              <a:xfrm>
                <a:off x="6576" y="3397"/>
                <a:ext cx="202" cy="196"/>
              </a:xfrm>
              <a:custGeom>
                <a:avLst/>
                <a:gdLst>
                  <a:gd name="T0" fmla="*/ 304 w 101"/>
                  <a:gd name="T1" fmla="*/ 392 h 98"/>
                  <a:gd name="T2" fmla="*/ 336 w 101"/>
                  <a:gd name="T3" fmla="*/ 392 h 98"/>
                  <a:gd name="T4" fmla="*/ 336 w 101"/>
                  <a:gd name="T5" fmla="*/ 392 h 98"/>
                  <a:gd name="T6" fmla="*/ 304 w 101"/>
                  <a:gd name="T7" fmla="*/ 392 h 98"/>
                  <a:gd name="T8" fmla="*/ 40 w 101"/>
                  <a:gd name="T9" fmla="*/ 392 h 98"/>
                  <a:gd name="T10" fmla="*/ 40 w 101"/>
                  <a:gd name="T11" fmla="*/ 392 h 98"/>
                  <a:gd name="T12" fmla="*/ 128 w 101"/>
                  <a:gd name="T13" fmla="*/ 392 h 98"/>
                  <a:gd name="T14" fmla="*/ 128 w 101"/>
                  <a:gd name="T15" fmla="*/ 392 h 98"/>
                  <a:gd name="T16" fmla="*/ 40 w 101"/>
                  <a:gd name="T17" fmla="*/ 392 h 98"/>
                  <a:gd name="T18" fmla="*/ 188 w 101"/>
                  <a:gd name="T19" fmla="*/ 0 h 98"/>
                  <a:gd name="T20" fmla="*/ 0 w 101"/>
                  <a:gd name="T21" fmla="*/ 104 h 98"/>
                  <a:gd name="T22" fmla="*/ 32 w 101"/>
                  <a:gd name="T23" fmla="*/ 176 h 98"/>
                  <a:gd name="T24" fmla="*/ 172 w 101"/>
                  <a:gd name="T25" fmla="*/ 260 h 98"/>
                  <a:gd name="T26" fmla="*/ 360 w 101"/>
                  <a:gd name="T27" fmla="*/ 164 h 98"/>
                  <a:gd name="T28" fmla="*/ 360 w 101"/>
                  <a:gd name="T29" fmla="*/ 164 h 98"/>
                  <a:gd name="T30" fmla="*/ 404 w 101"/>
                  <a:gd name="T31" fmla="*/ 168 h 98"/>
                  <a:gd name="T32" fmla="*/ 368 w 101"/>
                  <a:gd name="T33" fmla="*/ 88 h 98"/>
                  <a:gd name="T34" fmla="*/ 204 w 101"/>
                  <a:gd name="T35" fmla="*/ 0 h 98"/>
                  <a:gd name="T36" fmla="*/ 188 w 101"/>
                  <a:gd name="T37" fmla="*/ 0 h 98"/>
                  <a:gd name="T38" fmla="*/ 188 w 101"/>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 h="98">
                    <a:moveTo>
                      <a:pt x="76" y="98"/>
                    </a:moveTo>
                    <a:cubicBezTo>
                      <a:pt x="84" y="98"/>
                      <a:pt x="84" y="98"/>
                      <a:pt x="84" y="98"/>
                    </a:cubicBezTo>
                    <a:cubicBezTo>
                      <a:pt x="84" y="98"/>
                      <a:pt x="84" y="98"/>
                      <a:pt x="84" y="98"/>
                    </a:cubicBezTo>
                    <a:cubicBezTo>
                      <a:pt x="76" y="98"/>
                      <a:pt x="76" y="98"/>
                      <a:pt x="76" y="98"/>
                    </a:cubicBezTo>
                    <a:moveTo>
                      <a:pt x="10" y="98"/>
                    </a:moveTo>
                    <a:cubicBezTo>
                      <a:pt x="10" y="98"/>
                      <a:pt x="10" y="98"/>
                      <a:pt x="10" y="98"/>
                    </a:cubicBezTo>
                    <a:cubicBezTo>
                      <a:pt x="32" y="98"/>
                      <a:pt x="32" y="98"/>
                      <a:pt x="32" y="98"/>
                    </a:cubicBezTo>
                    <a:cubicBezTo>
                      <a:pt x="32" y="98"/>
                      <a:pt x="32" y="98"/>
                      <a:pt x="32" y="98"/>
                    </a:cubicBezTo>
                    <a:cubicBezTo>
                      <a:pt x="10" y="98"/>
                      <a:pt x="10" y="98"/>
                      <a:pt x="10" y="98"/>
                    </a:cubicBezTo>
                    <a:moveTo>
                      <a:pt x="47" y="0"/>
                    </a:moveTo>
                    <a:cubicBezTo>
                      <a:pt x="28" y="0"/>
                      <a:pt x="10" y="10"/>
                      <a:pt x="0" y="26"/>
                    </a:cubicBezTo>
                    <a:cubicBezTo>
                      <a:pt x="4" y="31"/>
                      <a:pt x="6" y="37"/>
                      <a:pt x="8" y="44"/>
                    </a:cubicBezTo>
                    <a:cubicBezTo>
                      <a:pt x="22" y="46"/>
                      <a:pt x="35" y="54"/>
                      <a:pt x="43" y="65"/>
                    </a:cubicBezTo>
                    <a:cubicBezTo>
                      <a:pt x="54" y="51"/>
                      <a:pt x="71" y="41"/>
                      <a:pt x="90" y="41"/>
                    </a:cubicBezTo>
                    <a:cubicBezTo>
                      <a:pt x="90" y="41"/>
                      <a:pt x="90" y="41"/>
                      <a:pt x="90" y="41"/>
                    </a:cubicBezTo>
                    <a:cubicBezTo>
                      <a:pt x="94" y="41"/>
                      <a:pt x="98" y="41"/>
                      <a:pt x="101" y="42"/>
                    </a:cubicBezTo>
                    <a:cubicBezTo>
                      <a:pt x="99" y="35"/>
                      <a:pt x="96" y="28"/>
                      <a:pt x="92" y="22"/>
                    </a:cubicBezTo>
                    <a:cubicBezTo>
                      <a:pt x="82" y="10"/>
                      <a:pt x="68" y="1"/>
                      <a:pt x="51" y="0"/>
                    </a:cubicBezTo>
                    <a:cubicBezTo>
                      <a:pt x="50" y="0"/>
                      <a:pt x="49"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09" name="Freeform 866"/>
              <p:cNvSpPr>
                <a:spLocks/>
              </p:cNvSpPr>
              <p:nvPr userDrawn="1"/>
            </p:nvSpPr>
            <p:spPr bwMode="auto">
              <a:xfrm>
                <a:off x="6640" y="3479"/>
                <a:ext cx="232" cy="114"/>
              </a:xfrm>
              <a:custGeom>
                <a:avLst/>
                <a:gdLst>
                  <a:gd name="T0" fmla="*/ 232 w 116"/>
                  <a:gd name="T1" fmla="*/ 0 h 57"/>
                  <a:gd name="T2" fmla="*/ 44 w 116"/>
                  <a:gd name="T3" fmla="*/ 96 h 57"/>
                  <a:gd name="T4" fmla="*/ 88 w 116"/>
                  <a:gd name="T5" fmla="*/ 228 h 57"/>
                  <a:gd name="T6" fmla="*/ 0 w 116"/>
                  <a:gd name="T7" fmla="*/ 228 h 57"/>
                  <a:gd name="T8" fmla="*/ 0 w 116"/>
                  <a:gd name="T9" fmla="*/ 228 h 57"/>
                  <a:gd name="T10" fmla="*/ 0 w 116"/>
                  <a:gd name="T11" fmla="*/ 228 h 57"/>
                  <a:gd name="T12" fmla="*/ 176 w 116"/>
                  <a:gd name="T13" fmla="*/ 228 h 57"/>
                  <a:gd name="T14" fmla="*/ 208 w 116"/>
                  <a:gd name="T15" fmla="*/ 228 h 57"/>
                  <a:gd name="T16" fmla="*/ 416 w 116"/>
                  <a:gd name="T17" fmla="*/ 228 h 57"/>
                  <a:gd name="T18" fmla="*/ 464 w 116"/>
                  <a:gd name="T19" fmla="*/ 228 h 57"/>
                  <a:gd name="T20" fmla="*/ 464 w 116"/>
                  <a:gd name="T21" fmla="*/ 228 h 57"/>
                  <a:gd name="T22" fmla="*/ 408 w 116"/>
                  <a:gd name="T23" fmla="*/ 84 h 57"/>
                  <a:gd name="T24" fmla="*/ 276 w 116"/>
                  <a:gd name="T25" fmla="*/ 4 h 57"/>
                  <a:gd name="T26" fmla="*/ 232 w 116"/>
                  <a:gd name="T27" fmla="*/ 0 h 57"/>
                  <a:gd name="T28" fmla="*/ 232 w 116"/>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6" h="57">
                    <a:moveTo>
                      <a:pt x="58" y="0"/>
                    </a:moveTo>
                    <a:cubicBezTo>
                      <a:pt x="39" y="0"/>
                      <a:pt x="22" y="10"/>
                      <a:pt x="11" y="24"/>
                    </a:cubicBezTo>
                    <a:cubicBezTo>
                      <a:pt x="18" y="33"/>
                      <a:pt x="22" y="45"/>
                      <a:pt x="22" y="57"/>
                    </a:cubicBezTo>
                    <a:cubicBezTo>
                      <a:pt x="0" y="57"/>
                      <a:pt x="0" y="57"/>
                      <a:pt x="0" y="57"/>
                    </a:cubicBezTo>
                    <a:cubicBezTo>
                      <a:pt x="0" y="57"/>
                      <a:pt x="0" y="57"/>
                      <a:pt x="0" y="57"/>
                    </a:cubicBezTo>
                    <a:cubicBezTo>
                      <a:pt x="0" y="57"/>
                      <a:pt x="0" y="57"/>
                      <a:pt x="0" y="57"/>
                    </a:cubicBezTo>
                    <a:cubicBezTo>
                      <a:pt x="44" y="57"/>
                      <a:pt x="44" y="57"/>
                      <a:pt x="44" y="57"/>
                    </a:cubicBezTo>
                    <a:cubicBezTo>
                      <a:pt x="52" y="57"/>
                      <a:pt x="52" y="57"/>
                      <a:pt x="52" y="57"/>
                    </a:cubicBezTo>
                    <a:cubicBezTo>
                      <a:pt x="104" y="57"/>
                      <a:pt x="104" y="57"/>
                      <a:pt x="104" y="57"/>
                    </a:cubicBezTo>
                    <a:cubicBezTo>
                      <a:pt x="116" y="57"/>
                      <a:pt x="116" y="57"/>
                      <a:pt x="116" y="57"/>
                    </a:cubicBezTo>
                    <a:cubicBezTo>
                      <a:pt x="116" y="57"/>
                      <a:pt x="116" y="57"/>
                      <a:pt x="116" y="57"/>
                    </a:cubicBezTo>
                    <a:cubicBezTo>
                      <a:pt x="116" y="43"/>
                      <a:pt x="111" y="31"/>
                      <a:pt x="102" y="21"/>
                    </a:cubicBezTo>
                    <a:cubicBezTo>
                      <a:pt x="94" y="11"/>
                      <a:pt x="82" y="4"/>
                      <a:pt x="69" y="1"/>
                    </a:cubicBezTo>
                    <a:cubicBezTo>
                      <a:pt x="66" y="0"/>
                      <a:pt x="62" y="0"/>
                      <a:pt x="58" y="0"/>
                    </a:cubicBezTo>
                    <a:cubicBezTo>
                      <a:pt x="58" y="0"/>
                      <a:pt x="58" y="0"/>
                      <a:pt x="5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0" name="Oval 867"/>
              <p:cNvSpPr>
                <a:spLocks noChangeArrowheads="1"/>
              </p:cNvSpPr>
              <p:nvPr userDrawn="1"/>
            </p:nvSpPr>
            <p:spPr bwMode="auto">
              <a:xfrm>
                <a:off x="4844" y="1854"/>
                <a:ext cx="6" cy="6"/>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1" name="Freeform 868"/>
              <p:cNvSpPr>
                <a:spLocks/>
              </p:cNvSpPr>
              <p:nvPr userDrawn="1"/>
            </p:nvSpPr>
            <p:spPr bwMode="auto">
              <a:xfrm>
                <a:off x="4926" y="1949"/>
                <a:ext cx="14" cy="12"/>
              </a:xfrm>
              <a:custGeom>
                <a:avLst/>
                <a:gdLst>
                  <a:gd name="T0" fmla="*/ 16 w 7"/>
                  <a:gd name="T1" fmla="*/ 0 h 6"/>
                  <a:gd name="T2" fmla="*/ 0 w 7"/>
                  <a:gd name="T3" fmla="*/ 12 h 6"/>
                  <a:gd name="T4" fmla="*/ 16 w 7"/>
                  <a:gd name="T5" fmla="*/ 24 h 6"/>
                  <a:gd name="T6" fmla="*/ 16 w 7"/>
                  <a:gd name="T7" fmla="*/ 24 h 6"/>
                  <a:gd name="T8" fmla="*/ 28 w 7"/>
                  <a:gd name="T9" fmla="*/ 12 h 6"/>
                  <a:gd name="T10" fmla="*/ 16 w 7"/>
                  <a:gd name="T11" fmla="*/ 0 h 6"/>
                  <a:gd name="T12" fmla="*/ 16 w 7"/>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4" y="0"/>
                    </a:moveTo>
                    <a:cubicBezTo>
                      <a:pt x="2" y="0"/>
                      <a:pt x="0" y="1"/>
                      <a:pt x="0" y="3"/>
                    </a:cubicBezTo>
                    <a:cubicBezTo>
                      <a:pt x="0" y="4"/>
                      <a:pt x="2" y="6"/>
                      <a:pt x="4" y="6"/>
                    </a:cubicBezTo>
                    <a:cubicBezTo>
                      <a:pt x="4" y="6"/>
                      <a:pt x="4" y="6"/>
                      <a:pt x="4" y="6"/>
                    </a:cubicBezTo>
                    <a:cubicBezTo>
                      <a:pt x="5" y="6"/>
                      <a:pt x="7" y="4"/>
                      <a:pt x="7" y="3"/>
                    </a:cubicBezTo>
                    <a:cubicBezTo>
                      <a:pt x="7" y="1"/>
                      <a:pt x="5"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2" name="Freeform 869"/>
              <p:cNvSpPr>
                <a:spLocks/>
              </p:cNvSpPr>
              <p:nvPr userDrawn="1"/>
            </p:nvSpPr>
            <p:spPr bwMode="auto">
              <a:xfrm>
                <a:off x="5020" y="2031"/>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3" name="Freeform 870"/>
              <p:cNvSpPr>
                <a:spLocks/>
              </p:cNvSpPr>
              <p:nvPr userDrawn="1"/>
            </p:nvSpPr>
            <p:spPr bwMode="auto">
              <a:xfrm>
                <a:off x="5100" y="2123"/>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4" y="0"/>
                      <a:pt x="0" y="3"/>
                      <a:pt x="0" y="7"/>
                    </a:cubicBezTo>
                    <a:cubicBezTo>
                      <a:pt x="0" y="12"/>
                      <a:pt x="4"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4" name="Freeform 871"/>
              <p:cNvSpPr>
                <a:spLocks/>
              </p:cNvSpPr>
              <p:nvPr userDrawn="1"/>
            </p:nvSpPr>
            <p:spPr bwMode="auto">
              <a:xfrm>
                <a:off x="5192" y="2203"/>
                <a:ext cx="40" cy="42"/>
              </a:xfrm>
              <a:custGeom>
                <a:avLst/>
                <a:gdLst>
                  <a:gd name="T0" fmla="*/ 40 w 20"/>
                  <a:gd name="T1" fmla="*/ 0 h 21"/>
                  <a:gd name="T2" fmla="*/ 0 w 20"/>
                  <a:gd name="T3" fmla="*/ 40 h 21"/>
                  <a:gd name="T4" fmla="*/ 40 w 20"/>
                  <a:gd name="T5" fmla="*/ 84 h 21"/>
                  <a:gd name="T6" fmla="*/ 40 w 20"/>
                  <a:gd name="T7" fmla="*/ 84 h 21"/>
                  <a:gd name="T8" fmla="*/ 80 w 20"/>
                  <a:gd name="T9" fmla="*/ 44 h 21"/>
                  <a:gd name="T10" fmla="*/ 40 w 20"/>
                  <a:gd name="T11" fmla="*/ 0 h 21"/>
                  <a:gd name="T12" fmla="*/ 40 w 20"/>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1">
                    <a:moveTo>
                      <a:pt x="10" y="0"/>
                    </a:moveTo>
                    <a:cubicBezTo>
                      <a:pt x="5" y="0"/>
                      <a:pt x="0" y="5"/>
                      <a:pt x="0" y="10"/>
                    </a:cubicBezTo>
                    <a:cubicBezTo>
                      <a:pt x="0" y="16"/>
                      <a:pt x="5" y="21"/>
                      <a:pt x="10" y="21"/>
                    </a:cubicBezTo>
                    <a:cubicBezTo>
                      <a:pt x="10" y="21"/>
                      <a:pt x="10" y="21"/>
                      <a:pt x="10" y="21"/>
                    </a:cubicBezTo>
                    <a:cubicBezTo>
                      <a:pt x="15" y="21"/>
                      <a:pt x="20" y="16"/>
                      <a:pt x="20" y="11"/>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5" name="Freeform 872"/>
              <p:cNvSpPr>
                <a:spLocks/>
              </p:cNvSpPr>
              <p:nvPr userDrawn="1"/>
            </p:nvSpPr>
            <p:spPr bwMode="auto">
              <a:xfrm>
                <a:off x="5272" y="2285"/>
                <a:ext cx="52" cy="50"/>
              </a:xfrm>
              <a:custGeom>
                <a:avLst/>
                <a:gdLst>
                  <a:gd name="T0" fmla="*/ 52 w 26"/>
                  <a:gd name="T1" fmla="*/ 0 h 25"/>
                  <a:gd name="T2" fmla="*/ 0 w 26"/>
                  <a:gd name="T3" fmla="*/ 52 h 25"/>
                  <a:gd name="T4" fmla="*/ 52 w 26"/>
                  <a:gd name="T5" fmla="*/ 100 h 25"/>
                  <a:gd name="T6" fmla="*/ 52 w 26"/>
                  <a:gd name="T7" fmla="*/ 100 h 25"/>
                  <a:gd name="T8" fmla="*/ 104 w 26"/>
                  <a:gd name="T9" fmla="*/ 52 h 25"/>
                  <a:gd name="T10" fmla="*/ 52 w 26"/>
                  <a:gd name="T11" fmla="*/ 0 h 25"/>
                  <a:gd name="T12" fmla="*/ 52 w 2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5">
                    <a:moveTo>
                      <a:pt x="13" y="0"/>
                    </a:moveTo>
                    <a:cubicBezTo>
                      <a:pt x="6" y="0"/>
                      <a:pt x="0" y="6"/>
                      <a:pt x="0" y="13"/>
                    </a:cubicBezTo>
                    <a:cubicBezTo>
                      <a:pt x="0" y="20"/>
                      <a:pt x="6" y="25"/>
                      <a:pt x="13" y="25"/>
                    </a:cubicBezTo>
                    <a:cubicBezTo>
                      <a:pt x="13" y="25"/>
                      <a:pt x="13" y="25"/>
                      <a:pt x="13" y="25"/>
                    </a:cubicBezTo>
                    <a:cubicBezTo>
                      <a:pt x="20" y="25"/>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6" name="Freeform 873"/>
              <p:cNvSpPr>
                <a:spLocks/>
              </p:cNvSpPr>
              <p:nvPr userDrawn="1"/>
            </p:nvSpPr>
            <p:spPr bwMode="auto">
              <a:xfrm>
                <a:off x="5364" y="2377"/>
                <a:ext cx="62" cy="62"/>
              </a:xfrm>
              <a:custGeom>
                <a:avLst/>
                <a:gdLst>
                  <a:gd name="T0" fmla="*/ 60 w 31"/>
                  <a:gd name="T1" fmla="*/ 0 h 31"/>
                  <a:gd name="T2" fmla="*/ 0 w 31"/>
                  <a:gd name="T3" fmla="*/ 60 h 31"/>
                  <a:gd name="T4" fmla="*/ 60 w 31"/>
                  <a:gd name="T5" fmla="*/ 124 h 31"/>
                  <a:gd name="T6" fmla="*/ 60 w 31"/>
                  <a:gd name="T7" fmla="*/ 124 h 31"/>
                  <a:gd name="T8" fmla="*/ 124 w 31"/>
                  <a:gd name="T9" fmla="*/ 60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6"/>
                      <a:pt x="0" y="15"/>
                    </a:cubicBezTo>
                    <a:cubicBezTo>
                      <a:pt x="0" y="24"/>
                      <a:pt x="7" y="31"/>
                      <a:pt x="15" y="31"/>
                    </a:cubicBezTo>
                    <a:cubicBezTo>
                      <a:pt x="15" y="31"/>
                      <a:pt x="15" y="31"/>
                      <a:pt x="15" y="31"/>
                    </a:cubicBezTo>
                    <a:cubicBezTo>
                      <a:pt x="24" y="31"/>
                      <a:pt x="31" y="24"/>
                      <a:pt x="31" y="15"/>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7" name="Freeform 874"/>
              <p:cNvSpPr>
                <a:spLocks/>
              </p:cNvSpPr>
              <p:nvPr userDrawn="1"/>
            </p:nvSpPr>
            <p:spPr bwMode="auto">
              <a:xfrm>
                <a:off x="5444" y="2457"/>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8" name="Freeform 875"/>
              <p:cNvSpPr>
                <a:spLocks/>
              </p:cNvSpPr>
              <p:nvPr userDrawn="1"/>
            </p:nvSpPr>
            <p:spPr bwMode="auto">
              <a:xfrm>
                <a:off x="5534" y="2547"/>
                <a:ext cx="86" cy="87"/>
              </a:xfrm>
              <a:custGeom>
                <a:avLst/>
                <a:gdLst>
                  <a:gd name="T0" fmla="*/ 84 w 43"/>
                  <a:gd name="T1" fmla="*/ 0 h 43"/>
                  <a:gd name="T2" fmla="*/ 0 w 43"/>
                  <a:gd name="T3" fmla="*/ 91 h 43"/>
                  <a:gd name="T4" fmla="*/ 84 w 43"/>
                  <a:gd name="T5" fmla="*/ 176 h 43"/>
                  <a:gd name="T6" fmla="*/ 84 w 43"/>
                  <a:gd name="T7" fmla="*/ 176 h 43"/>
                  <a:gd name="T8" fmla="*/ 172 w 43"/>
                  <a:gd name="T9" fmla="*/ 91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10"/>
                      <a:pt x="0" y="22"/>
                    </a:cubicBezTo>
                    <a:cubicBezTo>
                      <a:pt x="0" y="33"/>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19" name="Freeform 876"/>
              <p:cNvSpPr>
                <a:spLocks/>
              </p:cNvSpPr>
              <p:nvPr userDrawn="1"/>
            </p:nvSpPr>
            <p:spPr bwMode="auto">
              <a:xfrm>
                <a:off x="5612" y="2628"/>
                <a:ext cx="100" cy="98"/>
              </a:xfrm>
              <a:custGeom>
                <a:avLst/>
                <a:gdLst>
                  <a:gd name="T0" fmla="*/ 100 w 50"/>
                  <a:gd name="T1" fmla="*/ 0 h 49"/>
                  <a:gd name="T2" fmla="*/ 0 w 50"/>
                  <a:gd name="T3" fmla="*/ 100 h 49"/>
                  <a:gd name="T4" fmla="*/ 100 w 50"/>
                  <a:gd name="T5" fmla="*/ 196 h 49"/>
                  <a:gd name="T6" fmla="*/ 100 w 50"/>
                  <a:gd name="T7" fmla="*/ 196 h 49"/>
                  <a:gd name="T8" fmla="*/ 200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2" y="0"/>
                      <a:pt x="1" y="11"/>
                      <a:pt x="0" y="25"/>
                    </a:cubicBezTo>
                    <a:cubicBezTo>
                      <a:pt x="0" y="38"/>
                      <a:pt x="12" y="49"/>
                      <a:pt x="25" y="49"/>
                    </a:cubicBezTo>
                    <a:cubicBezTo>
                      <a:pt x="25" y="49"/>
                      <a:pt x="25" y="49"/>
                      <a:pt x="25" y="49"/>
                    </a:cubicBezTo>
                    <a:cubicBezTo>
                      <a:pt x="39" y="49"/>
                      <a:pt x="50" y="38"/>
                      <a:pt x="50" y="25"/>
                    </a:cubicBezTo>
                    <a:cubicBezTo>
                      <a:pt x="50" y="11"/>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0" name="Freeform 877"/>
              <p:cNvSpPr>
                <a:spLocks/>
              </p:cNvSpPr>
              <p:nvPr userDrawn="1"/>
            </p:nvSpPr>
            <p:spPr bwMode="auto">
              <a:xfrm>
                <a:off x="5702" y="2718"/>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1" y="13"/>
                      <a:pt x="0" y="28"/>
                    </a:cubicBezTo>
                    <a:cubicBezTo>
                      <a:pt x="0" y="44"/>
                      <a:pt x="13"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1" name="Freeform 878"/>
              <p:cNvSpPr>
                <a:spLocks/>
              </p:cNvSpPr>
              <p:nvPr userDrawn="1"/>
            </p:nvSpPr>
            <p:spPr bwMode="auto">
              <a:xfrm>
                <a:off x="5782" y="2798"/>
                <a:ext cx="126" cy="126"/>
              </a:xfrm>
              <a:custGeom>
                <a:avLst/>
                <a:gdLst>
                  <a:gd name="T0" fmla="*/ 124 w 63"/>
                  <a:gd name="T1" fmla="*/ 0 h 63"/>
                  <a:gd name="T2" fmla="*/ 0 w 63"/>
                  <a:gd name="T3" fmla="*/ 124 h 63"/>
                  <a:gd name="T4" fmla="*/ 124 w 63"/>
                  <a:gd name="T5" fmla="*/ 252 h 63"/>
                  <a:gd name="T6" fmla="*/ 124 w 63"/>
                  <a:gd name="T7" fmla="*/ 252 h 63"/>
                  <a:gd name="T8" fmla="*/ 248 w 63"/>
                  <a:gd name="T9" fmla="*/ 124 h 63"/>
                  <a:gd name="T10" fmla="*/ 124 w 63"/>
                  <a:gd name="T11" fmla="*/ 0 h 63"/>
                  <a:gd name="T12" fmla="*/ 124 w 63"/>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3">
                    <a:moveTo>
                      <a:pt x="31" y="0"/>
                    </a:moveTo>
                    <a:cubicBezTo>
                      <a:pt x="14" y="0"/>
                      <a:pt x="0" y="14"/>
                      <a:pt x="0" y="31"/>
                    </a:cubicBezTo>
                    <a:cubicBezTo>
                      <a:pt x="0" y="48"/>
                      <a:pt x="14" y="62"/>
                      <a:pt x="31" y="63"/>
                    </a:cubicBezTo>
                    <a:cubicBezTo>
                      <a:pt x="31" y="63"/>
                      <a:pt x="31" y="63"/>
                      <a:pt x="31" y="63"/>
                    </a:cubicBezTo>
                    <a:cubicBezTo>
                      <a:pt x="48" y="63"/>
                      <a:pt x="62" y="49"/>
                      <a:pt x="62" y="31"/>
                    </a:cubicBezTo>
                    <a:cubicBezTo>
                      <a:pt x="63" y="14"/>
                      <a:pt x="49"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2" name="Freeform 879"/>
              <p:cNvSpPr>
                <a:spLocks/>
              </p:cNvSpPr>
              <p:nvPr userDrawn="1"/>
            </p:nvSpPr>
            <p:spPr bwMode="auto">
              <a:xfrm>
                <a:off x="5872" y="2888"/>
                <a:ext cx="138" cy="138"/>
              </a:xfrm>
              <a:custGeom>
                <a:avLst/>
                <a:gdLst>
                  <a:gd name="T0" fmla="*/ 140 w 69"/>
                  <a:gd name="T1" fmla="*/ 0 h 69"/>
                  <a:gd name="T2" fmla="*/ 0 w 69"/>
                  <a:gd name="T3" fmla="*/ 140 h 69"/>
                  <a:gd name="T4" fmla="*/ 12 w 69"/>
                  <a:gd name="T5" fmla="*/ 192 h 69"/>
                  <a:gd name="T6" fmla="*/ 72 w 69"/>
                  <a:gd name="T7" fmla="*/ 260 h 69"/>
                  <a:gd name="T8" fmla="*/ 136 w 69"/>
                  <a:gd name="T9" fmla="*/ 276 h 69"/>
                  <a:gd name="T10" fmla="*/ 140 w 69"/>
                  <a:gd name="T11" fmla="*/ 276 h 69"/>
                  <a:gd name="T12" fmla="*/ 164 w 69"/>
                  <a:gd name="T13" fmla="*/ 276 h 69"/>
                  <a:gd name="T14" fmla="*/ 272 w 69"/>
                  <a:gd name="T15" fmla="*/ 164 h 69"/>
                  <a:gd name="T16" fmla="*/ 276 w 69"/>
                  <a:gd name="T17" fmla="*/ 140 h 69"/>
                  <a:gd name="T18" fmla="*/ 260 w 69"/>
                  <a:gd name="T19" fmla="*/ 72 h 69"/>
                  <a:gd name="T20" fmla="*/ 192 w 69"/>
                  <a:gd name="T21" fmla="*/ 12 h 69"/>
                  <a:gd name="T22" fmla="*/ 140 w 69"/>
                  <a:gd name="T23" fmla="*/ 0 h 69"/>
                  <a:gd name="T24" fmla="*/ 140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5" y="0"/>
                    </a:moveTo>
                    <a:cubicBezTo>
                      <a:pt x="16" y="0"/>
                      <a:pt x="0" y="16"/>
                      <a:pt x="0" y="35"/>
                    </a:cubicBezTo>
                    <a:cubicBezTo>
                      <a:pt x="0" y="39"/>
                      <a:pt x="1" y="44"/>
                      <a:pt x="3" y="48"/>
                    </a:cubicBezTo>
                    <a:cubicBezTo>
                      <a:pt x="10" y="51"/>
                      <a:pt x="15" y="58"/>
                      <a:pt x="18" y="65"/>
                    </a:cubicBezTo>
                    <a:cubicBezTo>
                      <a:pt x="23" y="68"/>
                      <a:pt x="28" y="69"/>
                      <a:pt x="34" y="69"/>
                    </a:cubicBezTo>
                    <a:cubicBezTo>
                      <a:pt x="34" y="69"/>
                      <a:pt x="35" y="69"/>
                      <a:pt x="35" y="69"/>
                    </a:cubicBezTo>
                    <a:cubicBezTo>
                      <a:pt x="37" y="69"/>
                      <a:pt x="39" y="69"/>
                      <a:pt x="41" y="69"/>
                    </a:cubicBezTo>
                    <a:cubicBezTo>
                      <a:pt x="44" y="55"/>
                      <a:pt x="55" y="45"/>
                      <a:pt x="68" y="41"/>
                    </a:cubicBezTo>
                    <a:cubicBezTo>
                      <a:pt x="69" y="39"/>
                      <a:pt x="69" y="37"/>
                      <a:pt x="69" y="35"/>
                    </a:cubicBezTo>
                    <a:cubicBezTo>
                      <a:pt x="69" y="29"/>
                      <a:pt x="67" y="23"/>
                      <a:pt x="65" y="18"/>
                    </a:cubicBezTo>
                    <a:cubicBezTo>
                      <a:pt x="61" y="12"/>
                      <a:pt x="55" y="6"/>
                      <a:pt x="48" y="3"/>
                    </a:cubicBezTo>
                    <a:cubicBezTo>
                      <a:pt x="44" y="1"/>
                      <a:pt x="39"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3" name="Freeform 880"/>
              <p:cNvSpPr>
                <a:spLocks/>
              </p:cNvSpPr>
              <p:nvPr userDrawn="1"/>
            </p:nvSpPr>
            <p:spPr bwMode="auto">
              <a:xfrm>
                <a:off x="5952" y="2968"/>
                <a:ext cx="150" cy="152"/>
              </a:xfrm>
              <a:custGeom>
                <a:avLst/>
                <a:gdLst>
                  <a:gd name="T0" fmla="*/ 148 w 75"/>
                  <a:gd name="T1" fmla="*/ 0 h 76"/>
                  <a:gd name="T2" fmla="*/ 112 w 75"/>
                  <a:gd name="T3" fmla="*/ 4 h 76"/>
                  <a:gd name="T4" fmla="*/ 4 w 75"/>
                  <a:gd name="T5" fmla="*/ 116 h 76"/>
                  <a:gd name="T6" fmla="*/ 0 w 75"/>
                  <a:gd name="T7" fmla="*/ 152 h 76"/>
                  <a:gd name="T8" fmla="*/ 4 w 75"/>
                  <a:gd name="T9" fmla="*/ 196 h 76"/>
                  <a:gd name="T10" fmla="*/ 124 w 75"/>
                  <a:gd name="T11" fmla="*/ 300 h 76"/>
                  <a:gd name="T12" fmla="*/ 148 w 75"/>
                  <a:gd name="T13" fmla="*/ 304 h 76"/>
                  <a:gd name="T14" fmla="*/ 148 w 75"/>
                  <a:gd name="T15" fmla="*/ 304 h 76"/>
                  <a:gd name="T16" fmla="*/ 184 w 75"/>
                  <a:gd name="T17" fmla="*/ 300 h 76"/>
                  <a:gd name="T18" fmla="*/ 296 w 75"/>
                  <a:gd name="T19" fmla="*/ 188 h 76"/>
                  <a:gd name="T20" fmla="*/ 300 w 75"/>
                  <a:gd name="T21" fmla="*/ 152 h 76"/>
                  <a:gd name="T22" fmla="*/ 300 w 75"/>
                  <a:gd name="T23" fmla="*/ 124 h 76"/>
                  <a:gd name="T24" fmla="*/ 192 w 75"/>
                  <a:gd name="T25" fmla="*/ 8 h 76"/>
                  <a:gd name="T26" fmla="*/ 152 w 75"/>
                  <a:gd name="T27" fmla="*/ 0 h 76"/>
                  <a:gd name="T28" fmla="*/ 148 w 75"/>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6">
                    <a:moveTo>
                      <a:pt x="37" y="0"/>
                    </a:moveTo>
                    <a:cubicBezTo>
                      <a:pt x="34" y="0"/>
                      <a:pt x="31" y="1"/>
                      <a:pt x="28" y="1"/>
                    </a:cubicBezTo>
                    <a:cubicBezTo>
                      <a:pt x="15" y="5"/>
                      <a:pt x="4" y="15"/>
                      <a:pt x="1" y="29"/>
                    </a:cubicBezTo>
                    <a:cubicBezTo>
                      <a:pt x="0" y="32"/>
                      <a:pt x="0" y="35"/>
                      <a:pt x="0" y="38"/>
                    </a:cubicBezTo>
                    <a:cubicBezTo>
                      <a:pt x="0" y="42"/>
                      <a:pt x="0" y="45"/>
                      <a:pt x="1" y="49"/>
                    </a:cubicBezTo>
                    <a:cubicBezTo>
                      <a:pt x="15" y="51"/>
                      <a:pt x="27" y="62"/>
                      <a:pt x="31" y="75"/>
                    </a:cubicBezTo>
                    <a:cubicBezTo>
                      <a:pt x="33" y="75"/>
                      <a:pt x="35" y="76"/>
                      <a:pt x="37" y="76"/>
                    </a:cubicBezTo>
                    <a:cubicBezTo>
                      <a:pt x="37" y="76"/>
                      <a:pt x="37" y="76"/>
                      <a:pt x="37" y="76"/>
                    </a:cubicBezTo>
                    <a:cubicBezTo>
                      <a:pt x="40" y="76"/>
                      <a:pt x="43" y="75"/>
                      <a:pt x="46" y="75"/>
                    </a:cubicBezTo>
                    <a:cubicBezTo>
                      <a:pt x="50" y="61"/>
                      <a:pt x="61" y="51"/>
                      <a:pt x="74" y="47"/>
                    </a:cubicBezTo>
                    <a:cubicBezTo>
                      <a:pt x="75" y="44"/>
                      <a:pt x="75" y="41"/>
                      <a:pt x="75" y="38"/>
                    </a:cubicBezTo>
                    <a:cubicBezTo>
                      <a:pt x="75" y="36"/>
                      <a:pt x="75" y="34"/>
                      <a:pt x="75" y="31"/>
                    </a:cubicBezTo>
                    <a:cubicBezTo>
                      <a:pt x="72" y="17"/>
                      <a:pt x="62" y="6"/>
                      <a:pt x="48" y="2"/>
                    </a:cubicBezTo>
                    <a:cubicBezTo>
                      <a:pt x="45" y="1"/>
                      <a:pt x="41" y="0"/>
                      <a:pt x="38" y="0"/>
                    </a:cubicBezTo>
                    <a:cubicBezTo>
                      <a:pt x="37" y="0"/>
                      <a:pt x="37" y="0"/>
                      <a:pt x="3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4" name="Freeform 881"/>
              <p:cNvSpPr>
                <a:spLocks/>
              </p:cNvSpPr>
              <p:nvPr userDrawn="1"/>
            </p:nvSpPr>
            <p:spPr bwMode="auto">
              <a:xfrm>
                <a:off x="6040" y="3058"/>
                <a:ext cx="166" cy="166"/>
              </a:xfrm>
              <a:custGeom>
                <a:avLst/>
                <a:gdLst>
                  <a:gd name="T0" fmla="*/ 168 w 83"/>
                  <a:gd name="T1" fmla="*/ 0 h 83"/>
                  <a:gd name="T2" fmla="*/ 120 w 83"/>
                  <a:gd name="T3" fmla="*/ 8 h 83"/>
                  <a:gd name="T4" fmla="*/ 8 w 83"/>
                  <a:gd name="T5" fmla="*/ 120 h 83"/>
                  <a:gd name="T6" fmla="*/ 0 w 83"/>
                  <a:gd name="T7" fmla="*/ 164 h 83"/>
                  <a:gd name="T8" fmla="*/ 0 w 83"/>
                  <a:gd name="T9" fmla="*/ 176 h 83"/>
                  <a:gd name="T10" fmla="*/ 136 w 83"/>
                  <a:gd name="T11" fmla="*/ 328 h 83"/>
                  <a:gd name="T12" fmla="*/ 164 w 83"/>
                  <a:gd name="T13" fmla="*/ 332 h 83"/>
                  <a:gd name="T14" fmla="*/ 332 w 83"/>
                  <a:gd name="T15" fmla="*/ 160 h 83"/>
                  <a:gd name="T16" fmla="*/ 328 w 83"/>
                  <a:gd name="T17" fmla="*/ 136 h 83"/>
                  <a:gd name="T18" fmla="*/ 180 w 83"/>
                  <a:gd name="T19" fmla="*/ 0 h 83"/>
                  <a:gd name="T20" fmla="*/ 168 w 83"/>
                  <a:gd name="T21" fmla="*/ 0 h 83"/>
                  <a:gd name="T22" fmla="*/ 168 w 8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83">
                    <a:moveTo>
                      <a:pt x="42" y="0"/>
                    </a:moveTo>
                    <a:cubicBezTo>
                      <a:pt x="38" y="0"/>
                      <a:pt x="34" y="1"/>
                      <a:pt x="30" y="2"/>
                    </a:cubicBezTo>
                    <a:cubicBezTo>
                      <a:pt x="17" y="6"/>
                      <a:pt x="6" y="16"/>
                      <a:pt x="2" y="30"/>
                    </a:cubicBezTo>
                    <a:cubicBezTo>
                      <a:pt x="1" y="33"/>
                      <a:pt x="0" y="37"/>
                      <a:pt x="0" y="41"/>
                    </a:cubicBezTo>
                    <a:cubicBezTo>
                      <a:pt x="0" y="42"/>
                      <a:pt x="0" y="43"/>
                      <a:pt x="0" y="44"/>
                    </a:cubicBezTo>
                    <a:cubicBezTo>
                      <a:pt x="19" y="47"/>
                      <a:pt x="33" y="63"/>
                      <a:pt x="34" y="82"/>
                    </a:cubicBezTo>
                    <a:cubicBezTo>
                      <a:pt x="36" y="82"/>
                      <a:pt x="38" y="83"/>
                      <a:pt x="41" y="83"/>
                    </a:cubicBezTo>
                    <a:cubicBezTo>
                      <a:pt x="41" y="60"/>
                      <a:pt x="60" y="41"/>
                      <a:pt x="83" y="40"/>
                    </a:cubicBezTo>
                    <a:cubicBezTo>
                      <a:pt x="83" y="38"/>
                      <a:pt x="83" y="36"/>
                      <a:pt x="82" y="34"/>
                    </a:cubicBezTo>
                    <a:cubicBezTo>
                      <a:pt x="79" y="16"/>
                      <a:pt x="63" y="1"/>
                      <a:pt x="45" y="0"/>
                    </a:cubicBezTo>
                    <a:cubicBezTo>
                      <a:pt x="44" y="0"/>
                      <a:pt x="43" y="0"/>
                      <a:pt x="42" y="0"/>
                    </a:cubicBezTo>
                    <a:cubicBezTo>
                      <a:pt x="42" y="0"/>
                      <a:pt x="42" y="0"/>
                      <a:pt x="4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5" name="Freeform 882"/>
              <p:cNvSpPr>
                <a:spLocks/>
              </p:cNvSpPr>
              <p:nvPr userDrawn="1"/>
            </p:nvSpPr>
            <p:spPr bwMode="auto">
              <a:xfrm>
                <a:off x="6120" y="3138"/>
                <a:ext cx="178" cy="179"/>
              </a:xfrm>
              <a:custGeom>
                <a:avLst/>
                <a:gdLst>
                  <a:gd name="T0" fmla="*/ 180 w 89"/>
                  <a:gd name="T1" fmla="*/ 0 h 89"/>
                  <a:gd name="T2" fmla="*/ 172 w 89"/>
                  <a:gd name="T3" fmla="*/ 0 h 89"/>
                  <a:gd name="T4" fmla="*/ 4 w 89"/>
                  <a:gd name="T5" fmla="*/ 173 h 89"/>
                  <a:gd name="T6" fmla="*/ 0 w 89"/>
                  <a:gd name="T7" fmla="*/ 177 h 89"/>
                  <a:gd name="T8" fmla="*/ 4 w 89"/>
                  <a:gd name="T9" fmla="*/ 199 h 89"/>
                  <a:gd name="T10" fmla="*/ 4 w 89"/>
                  <a:gd name="T11" fmla="*/ 199 h 89"/>
                  <a:gd name="T12" fmla="*/ 8 w 89"/>
                  <a:gd name="T13" fmla="*/ 199 h 89"/>
                  <a:gd name="T14" fmla="*/ 180 w 89"/>
                  <a:gd name="T15" fmla="*/ 360 h 89"/>
                  <a:gd name="T16" fmla="*/ 184 w 89"/>
                  <a:gd name="T17" fmla="*/ 360 h 89"/>
                  <a:gd name="T18" fmla="*/ 356 w 89"/>
                  <a:gd name="T19" fmla="*/ 187 h 89"/>
                  <a:gd name="T20" fmla="*/ 356 w 89"/>
                  <a:gd name="T21" fmla="*/ 183 h 89"/>
                  <a:gd name="T22" fmla="*/ 356 w 89"/>
                  <a:gd name="T23" fmla="*/ 183 h 89"/>
                  <a:gd name="T24" fmla="*/ 196 w 89"/>
                  <a:gd name="T25" fmla="*/ 4 h 89"/>
                  <a:gd name="T26" fmla="*/ 180 w 89"/>
                  <a:gd name="T27" fmla="*/ 0 h 89"/>
                  <a:gd name="T28" fmla="*/ 180 w 89"/>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89">
                    <a:moveTo>
                      <a:pt x="45" y="0"/>
                    </a:moveTo>
                    <a:cubicBezTo>
                      <a:pt x="44" y="0"/>
                      <a:pt x="44" y="0"/>
                      <a:pt x="43" y="0"/>
                    </a:cubicBezTo>
                    <a:cubicBezTo>
                      <a:pt x="20" y="1"/>
                      <a:pt x="1" y="20"/>
                      <a:pt x="1" y="43"/>
                    </a:cubicBezTo>
                    <a:cubicBezTo>
                      <a:pt x="0" y="43"/>
                      <a:pt x="0" y="44"/>
                      <a:pt x="0" y="44"/>
                    </a:cubicBezTo>
                    <a:cubicBezTo>
                      <a:pt x="0" y="46"/>
                      <a:pt x="1" y="47"/>
                      <a:pt x="1" y="49"/>
                    </a:cubicBezTo>
                    <a:cubicBezTo>
                      <a:pt x="1" y="49"/>
                      <a:pt x="1" y="49"/>
                      <a:pt x="1" y="49"/>
                    </a:cubicBezTo>
                    <a:cubicBezTo>
                      <a:pt x="1" y="49"/>
                      <a:pt x="2" y="49"/>
                      <a:pt x="2" y="49"/>
                    </a:cubicBezTo>
                    <a:cubicBezTo>
                      <a:pt x="24" y="49"/>
                      <a:pt x="43" y="66"/>
                      <a:pt x="45" y="89"/>
                    </a:cubicBezTo>
                    <a:cubicBezTo>
                      <a:pt x="45" y="89"/>
                      <a:pt x="46" y="89"/>
                      <a:pt x="46" y="89"/>
                    </a:cubicBezTo>
                    <a:cubicBezTo>
                      <a:pt x="48" y="66"/>
                      <a:pt x="66" y="48"/>
                      <a:pt x="89" y="46"/>
                    </a:cubicBezTo>
                    <a:cubicBezTo>
                      <a:pt x="89" y="46"/>
                      <a:pt x="89" y="46"/>
                      <a:pt x="89" y="45"/>
                    </a:cubicBezTo>
                    <a:cubicBezTo>
                      <a:pt x="89" y="45"/>
                      <a:pt x="89" y="45"/>
                      <a:pt x="89" y="45"/>
                    </a:cubicBezTo>
                    <a:cubicBezTo>
                      <a:pt x="89" y="22"/>
                      <a:pt x="71" y="3"/>
                      <a:pt x="49" y="1"/>
                    </a:cubicBezTo>
                    <a:cubicBezTo>
                      <a:pt x="48" y="1"/>
                      <a:pt x="46" y="0"/>
                      <a:pt x="45" y="0"/>
                    </a:cubicBezTo>
                    <a:cubicBezTo>
                      <a:pt x="45" y="0"/>
                      <a:pt x="45" y="0"/>
                      <a:pt x="4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6" name="Freeform 883"/>
              <p:cNvSpPr>
                <a:spLocks/>
              </p:cNvSpPr>
              <p:nvPr userDrawn="1"/>
            </p:nvSpPr>
            <p:spPr bwMode="auto">
              <a:xfrm>
                <a:off x="6212" y="3230"/>
                <a:ext cx="188" cy="147"/>
              </a:xfrm>
              <a:custGeom>
                <a:avLst/>
                <a:gdLst>
                  <a:gd name="T0" fmla="*/ 188 w 94"/>
                  <a:gd name="T1" fmla="*/ 0 h 73"/>
                  <a:gd name="T2" fmla="*/ 172 w 94"/>
                  <a:gd name="T3" fmla="*/ 0 h 73"/>
                  <a:gd name="T4" fmla="*/ 172 w 94"/>
                  <a:gd name="T5" fmla="*/ 0 h 73"/>
                  <a:gd name="T6" fmla="*/ 0 w 94"/>
                  <a:gd name="T7" fmla="*/ 175 h 73"/>
                  <a:gd name="T8" fmla="*/ 0 w 94"/>
                  <a:gd name="T9" fmla="*/ 175 h 73"/>
                  <a:gd name="T10" fmla="*/ 172 w 94"/>
                  <a:gd name="T11" fmla="*/ 296 h 73"/>
                  <a:gd name="T12" fmla="*/ 360 w 94"/>
                  <a:gd name="T13" fmla="*/ 163 h 73"/>
                  <a:gd name="T14" fmla="*/ 360 w 94"/>
                  <a:gd name="T15" fmla="*/ 163 h 73"/>
                  <a:gd name="T16" fmla="*/ 376 w 94"/>
                  <a:gd name="T17" fmla="*/ 163 h 73"/>
                  <a:gd name="T18" fmla="*/ 364 w 94"/>
                  <a:gd name="T19" fmla="*/ 121 h 73"/>
                  <a:gd name="T20" fmla="*/ 188 w 94"/>
                  <a:gd name="T21" fmla="*/ 0 h 73"/>
                  <a:gd name="T22" fmla="*/ 188 w 94"/>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73">
                    <a:moveTo>
                      <a:pt x="47" y="0"/>
                    </a:moveTo>
                    <a:cubicBezTo>
                      <a:pt x="45" y="0"/>
                      <a:pt x="44" y="0"/>
                      <a:pt x="43" y="0"/>
                    </a:cubicBezTo>
                    <a:cubicBezTo>
                      <a:pt x="43" y="0"/>
                      <a:pt x="43" y="0"/>
                      <a:pt x="43" y="0"/>
                    </a:cubicBezTo>
                    <a:cubicBezTo>
                      <a:pt x="20" y="2"/>
                      <a:pt x="2" y="20"/>
                      <a:pt x="0" y="43"/>
                    </a:cubicBezTo>
                    <a:cubicBezTo>
                      <a:pt x="0" y="43"/>
                      <a:pt x="0" y="43"/>
                      <a:pt x="0" y="43"/>
                    </a:cubicBezTo>
                    <a:cubicBezTo>
                      <a:pt x="19" y="43"/>
                      <a:pt x="36" y="56"/>
                      <a:pt x="43" y="73"/>
                    </a:cubicBezTo>
                    <a:cubicBezTo>
                      <a:pt x="50" y="54"/>
                      <a:pt x="68" y="40"/>
                      <a:pt x="90" y="40"/>
                    </a:cubicBezTo>
                    <a:cubicBezTo>
                      <a:pt x="90" y="40"/>
                      <a:pt x="90" y="40"/>
                      <a:pt x="90" y="40"/>
                    </a:cubicBezTo>
                    <a:cubicBezTo>
                      <a:pt x="91" y="40"/>
                      <a:pt x="92" y="40"/>
                      <a:pt x="94" y="40"/>
                    </a:cubicBezTo>
                    <a:cubicBezTo>
                      <a:pt x="93" y="37"/>
                      <a:pt x="92" y="33"/>
                      <a:pt x="91" y="30"/>
                    </a:cubicBezTo>
                    <a:cubicBezTo>
                      <a:pt x="84" y="12"/>
                      <a:pt x="6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7" name="Freeform 884"/>
              <p:cNvSpPr>
                <a:spLocks/>
              </p:cNvSpPr>
              <p:nvPr userDrawn="1"/>
            </p:nvSpPr>
            <p:spPr bwMode="auto">
              <a:xfrm>
                <a:off x="6298" y="3311"/>
                <a:ext cx="192" cy="148"/>
              </a:xfrm>
              <a:custGeom>
                <a:avLst/>
                <a:gdLst>
                  <a:gd name="T0" fmla="*/ 188 w 96"/>
                  <a:gd name="T1" fmla="*/ 0 h 74"/>
                  <a:gd name="T2" fmla="*/ 0 w 96"/>
                  <a:gd name="T3" fmla="*/ 132 h 74"/>
                  <a:gd name="T4" fmla="*/ 12 w 96"/>
                  <a:gd name="T5" fmla="*/ 192 h 74"/>
                  <a:gd name="T6" fmla="*/ 16 w 96"/>
                  <a:gd name="T7" fmla="*/ 192 h 74"/>
                  <a:gd name="T8" fmla="*/ 16 w 96"/>
                  <a:gd name="T9" fmla="*/ 192 h 74"/>
                  <a:gd name="T10" fmla="*/ 192 w 96"/>
                  <a:gd name="T11" fmla="*/ 296 h 74"/>
                  <a:gd name="T12" fmla="*/ 380 w 96"/>
                  <a:gd name="T13" fmla="*/ 180 h 74"/>
                  <a:gd name="T14" fmla="*/ 380 w 96"/>
                  <a:gd name="T15" fmla="*/ 180 h 74"/>
                  <a:gd name="T16" fmla="*/ 384 w 96"/>
                  <a:gd name="T17" fmla="*/ 180 h 74"/>
                  <a:gd name="T18" fmla="*/ 364 w 96"/>
                  <a:gd name="T19" fmla="*/ 108 h 74"/>
                  <a:gd name="T20" fmla="*/ 204 w 96"/>
                  <a:gd name="T21" fmla="*/ 0 h 74"/>
                  <a:gd name="T22" fmla="*/ 188 w 96"/>
                  <a:gd name="T23" fmla="*/ 0 h 74"/>
                  <a:gd name="T24" fmla="*/ 188 w 9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6" h="74">
                    <a:moveTo>
                      <a:pt x="47" y="0"/>
                    </a:moveTo>
                    <a:cubicBezTo>
                      <a:pt x="25" y="0"/>
                      <a:pt x="7" y="14"/>
                      <a:pt x="0" y="33"/>
                    </a:cubicBezTo>
                    <a:cubicBezTo>
                      <a:pt x="1" y="38"/>
                      <a:pt x="2" y="43"/>
                      <a:pt x="3" y="48"/>
                    </a:cubicBezTo>
                    <a:cubicBezTo>
                      <a:pt x="3" y="48"/>
                      <a:pt x="3" y="48"/>
                      <a:pt x="4" y="48"/>
                    </a:cubicBezTo>
                    <a:cubicBezTo>
                      <a:pt x="4" y="48"/>
                      <a:pt x="4" y="48"/>
                      <a:pt x="4" y="48"/>
                    </a:cubicBezTo>
                    <a:cubicBezTo>
                      <a:pt x="23" y="48"/>
                      <a:pt x="39" y="58"/>
                      <a:pt x="48" y="74"/>
                    </a:cubicBezTo>
                    <a:cubicBezTo>
                      <a:pt x="57" y="57"/>
                      <a:pt x="74" y="45"/>
                      <a:pt x="95" y="45"/>
                    </a:cubicBezTo>
                    <a:cubicBezTo>
                      <a:pt x="95" y="45"/>
                      <a:pt x="95" y="45"/>
                      <a:pt x="95" y="45"/>
                    </a:cubicBezTo>
                    <a:cubicBezTo>
                      <a:pt x="95" y="45"/>
                      <a:pt x="96" y="45"/>
                      <a:pt x="96" y="45"/>
                    </a:cubicBezTo>
                    <a:cubicBezTo>
                      <a:pt x="96" y="39"/>
                      <a:pt x="94" y="33"/>
                      <a:pt x="91" y="27"/>
                    </a:cubicBezTo>
                    <a:cubicBezTo>
                      <a:pt x="83" y="12"/>
                      <a:pt x="68" y="2"/>
                      <a:pt x="51" y="0"/>
                    </a:cubicBezTo>
                    <a:cubicBezTo>
                      <a:pt x="49"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8" name="Freeform 885"/>
              <p:cNvSpPr>
                <a:spLocks noEditPoints="1"/>
              </p:cNvSpPr>
              <p:nvPr userDrawn="1"/>
            </p:nvSpPr>
            <p:spPr bwMode="auto">
              <a:xfrm>
                <a:off x="6394" y="3401"/>
                <a:ext cx="198" cy="192"/>
              </a:xfrm>
              <a:custGeom>
                <a:avLst/>
                <a:gdLst>
                  <a:gd name="T0" fmla="*/ 204 w 99"/>
                  <a:gd name="T1" fmla="*/ 384 h 96"/>
                  <a:gd name="T2" fmla="*/ 204 w 99"/>
                  <a:gd name="T3" fmla="*/ 384 h 96"/>
                  <a:gd name="T4" fmla="*/ 320 w 99"/>
                  <a:gd name="T5" fmla="*/ 384 h 96"/>
                  <a:gd name="T6" fmla="*/ 320 w 99"/>
                  <a:gd name="T7" fmla="*/ 384 h 96"/>
                  <a:gd name="T8" fmla="*/ 204 w 99"/>
                  <a:gd name="T9" fmla="*/ 384 h 96"/>
                  <a:gd name="T10" fmla="*/ 56 w 99"/>
                  <a:gd name="T11" fmla="*/ 380 h 96"/>
                  <a:gd name="T12" fmla="*/ 56 w 99"/>
                  <a:gd name="T13" fmla="*/ 380 h 96"/>
                  <a:gd name="T14" fmla="*/ 60 w 99"/>
                  <a:gd name="T15" fmla="*/ 380 h 96"/>
                  <a:gd name="T16" fmla="*/ 56 w 99"/>
                  <a:gd name="T17" fmla="*/ 380 h 96"/>
                  <a:gd name="T18" fmla="*/ 188 w 99"/>
                  <a:gd name="T19" fmla="*/ 0 h 96"/>
                  <a:gd name="T20" fmla="*/ 0 w 99"/>
                  <a:gd name="T21" fmla="*/ 116 h 96"/>
                  <a:gd name="T22" fmla="*/ 20 w 99"/>
                  <a:gd name="T23" fmla="*/ 176 h 96"/>
                  <a:gd name="T24" fmla="*/ 172 w 99"/>
                  <a:gd name="T25" fmla="*/ 272 h 96"/>
                  <a:gd name="T26" fmla="*/ 360 w 99"/>
                  <a:gd name="T27" fmla="*/ 164 h 96"/>
                  <a:gd name="T28" fmla="*/ 360 w 99"/>
                  <a:gd name="T29" fmla="*/ 164 h 96"/>
                  <a:gd name="T30" fmla="*/ 396 w 99"/>
                  <a:gd name="T31" fmla="*/ 168 h 96"/>
                  <a:gd name="T32" fmla="*/ 364 w 99"/>
                  <a:gd name="T33" fmla="*/ 96 h 96"/>
                  <a:gd name="T34" fmla="*/ 192 w 99"/>
                  <a:gd name="T35" fmla="*/ 0 h 96"/>
                  <a:gd name="T36" fmla="*/ 188 w 99"/>
                  <a:gd name="T37" fmla="*/ 0 h 96"/>
                  <a:gd name="T38" fmla="*/ 188 w 99"/>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9" h="96">
                    <a:moveTo>
                      <a:pt x="51" y="96"/>
                    </a:moveTo>
                    <a:cubicBezTo>
                      <a:pt x="51" y="96"/>
                      <a:pt x="51" y="96"/>
                      <a:pt x="51" y="96"/>
                    </a:cubicBezTo>
                    <a:cubicBezTo>
                      <a:pt x="80" y="96"/>
                      <a:pt x="80" y="96"/>
                      <a:pt x="80" y="96"/>
                    </a:cubicBezTo>
                    <a:cubicBezTo>
                      <a:pt x="80" y="96"/>
                      <a:pt x="80" y="96"/>
                      <a:pt x="80" y="96"/>
                    </a:cubicBezTo>
                    <a:cubicBezTo>
                      <a:pt x="51" y="96"/>
                      <a:pt x="51" y="96"/>
                      <a:pt x="51" y="96"/>
                    </a:cubicBezTo>
                    <a:moveTo>
                      <a:pt x="14" y="95"/>
                    </a:moveTo>
                    <a:cubicBezTo>
                      <a:pt x="14" y="95"/>
                      <a:pt x="14" y="95"/>
                      <a:pt x="14" y="95"/>
                    </a:cubicBezTo>
                    <a:cubicBezTo>
                      <a:pt x="15" y="95"/>
                      <a:pt x="15" y="95"/>
                      <a:pt x="15" y="95"/>
                    </a:cubicBezTo>
                    <a:cubicBezTo>
                      <a:pt x="14" y="95"/>
                      <a:pt x="14" y="95"/>
                      <a:pt x="14" y="95"/>
                    </a:cubicBezTo>
                    <a:moveTo>
                      <a:pt x="47" y="0"/>
                    </a:moveTo>
                    <a:cubicBezTo>
                      <a:pt x="26" y="0"/>
                      <a:pt x="9" y="12"/>
                      <a:pt x="0" y="29"/>
                    </a:cubicBezTo>
                    <a:cubicBezTo>
                      <a:pt x="2" y="34"/>
                      <a:pt x="4" y="39"/>
                      <a:pt x="5" y="44"/>
                    </a:cubicBezTo>
                    <a:cubicBezTo>
                      <a:pt x="21" y="46"/>
                      <a:pt x="34" y="55"/>
                      <a:pt x="43" y="68"/>
                    </a:cubicBezTo>
                    <a:cubicBezTo>
                      <a:pt x="52" y="52"/>
                      <a:pt x="70" y="41"/>
                      <a:pt x="90" y="41"/>
                    </a:cubicBezTo>
                    <a:cubicBezTo>
                      <a:pt x="90" y="41"/>
                      <a:pt x="90" y="41"/>
                      <a:pt x="90" y="41"/>
                    </a:cubicBezTo>
                    <a:cubicBezTo>
                      <a:pt x="93" y="41"/>
                      <a:pt x="96" y="42"/>
                      <a:pt x="99" y="42"/>
                    </a:cubicBezTo>
                    <a:cubicBezTo>
                      <a:pt x="97" y="35"/>
                      <a:pt x="95" y="29"/>
                      <a:pt x="91" y="24"/>
                    </a:cubicBezTo>
                    <a:cubicBezTo>
                      <a:pt x="82" y="10"/>
                      <a:pt x="66" y="1"/>
                      <a:pt x="48" y="0"/>
                    </a:cubicBezTo>
                    <a:cubicBezTo>
                      <a:pt x="48" y="0"/>
                      <a:pt x="4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29" name="Freeform 886"/>
              <p:cNvSpPr>
                <a:spLocks/>
              </p:cNvSpPr>
              <p:nvPr userDrawn="1"/>
            </p:nvSpPr>
            <p:spPr bwMode="auto">
              <a:xfrm>
                <a:off x="6480" y="3483"/>
                <a:ext cx="204" cy="110"/>
              </a:xfrm>
              <a:custGeom>
                <a:avLst/>
                <a:gdLst>
                  <a:gd name="T0" fmla="*/ 188 w 102"/>
                  <a:gd name="T1" fmla="*/ 0 h 55"/>
                  <a:gd name="T2" fmla="*/ 0 w 102"/>
                  <a:gd name="T3" fmla="*/ 108 h 55"/>
                  <a:gd name="T4" fmla="*/ 32 w 102"/>
                  <a:gd name="T5" fmla="*/ 220 h 55"/>
                  <a:gd name="T6" fmla="*/ 148 w 102"/>
                  <a:gd name="T7" fmla="*/ 220 h 55"/>
                  <a:gd name="T8" fmla="*/ 232 w 102"/>
                  <a:gd name="T9" fmla="*/ 220 h 55"/>
                  <a:gd name="T10" fmla="*/ 320 w 102"/>
                  <a:gd name="T11" fmla="*/ 220 h 55"/>
                  <a:gd name="T12" fmla="*/ 408 w 102"/>
                  <a:gd name="T13" fmla="*/ 220 h 55"/>
                  <a:gd name="T14" fmla="*/ 364 w 102"/>
                  <a:gd name="T15" fmla="*/ 88 h 55"/>
                  <a:gd name="T16" fmla="*/ 224 w 102"/>
                  <a:gd name="T17" fmla="*/ 4 h 55"/>
                  <a:gd name="T18" fmla="*/ 188 w 102"/>
                  <a:gd name="T19" fmla="*/ 0 h 55"/>
                  <a:gd name="T20" fmla="*/ 188 w 102"/>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55">
                    <a:moveTo>
                      <a:pt x="47" y="0"/>
                    </a:moveTo>
                    <a:cubicBezTo>
                      <a:pt x="27" y="0"/>
                      <a:pt x="9" y="11"/>
                      <a:pt x="0" y="27"/>
                    </a:cubicBezTo>
                    <a:cubicBezTo>
                      <a:pt x="5" y="35"/>
                      <a:pt x="8" y="44"/>
                      <a:pt x="8" y="55"/>
                    </a:cubicBezTo>
                    <a:cubicBezTo>
                      <a:pt x="37" y="55"/>
                      <a:pt x="37" y="55"/>
                      <a:pt x="37" y="55"/>
                    </a:cubicBezTo>
                    <a:cubicBezTo>
                      <a:pt x="58" y="55"/>
                      <a:pt x="58" y="55"/>
                      <a:pt x="58" y="55"/>
                    </a:cubicBezTo>
                    <a:cubicBezTo>
                      <a:pt x="80" y="55"/>
                      <a:pt x="80" y="55"/>
                      <a:pt x="80" y="55"/>
                    </a:cubicBezTo>
                    <a:cubicBezTo>
                      <a:pt x="102" y="55"/>
                      <a:pt x="102" y="55"/>
                      <a:pt x="102" y="55"/>
                    </a:cubicBezTo>
                    <a:cubicBezTo>
                      <a:pt x="102" y="43"/>
                      <a:pt x="98" y="31"/>
                      <a:pt x="91" y="22"/>
                    </a:cubicBezTo>
                    <a:cubicBezTo>
                      <a:pt x="83" y="11"/>
                      <a:pt x="70" y="3"/>
                      <a:pt x="56" y="1"/>
                    </a:cubicBezTo>
                    <a:cubicBezTo>
                      <a:pt x="53" y="1"/>
                      <a:pt x="50"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0" name="Freeform 887"/>
              <p:cNvSpPr>
                <a:spLocks/>
              </p:cNvSpPr>
              <p:nvPr userDrawn="1"/>
            </p:nvSpPr>
            <p:spPr bwMode="auto">
              <a:xfrm>
                <a:off x="4748" y="1951"/>
                <a:ext cx="6" cy="6"/>
              </a:xfrm>
              <a:custGeom>
                <a:avLst/>
                <a:gdLst>
                  <a:gd name="T0" fmla="*/ 4 w 3"/>
                  <a:gd name="T1" fmla="*/ 0 h 3"/>
                  <a:gd name="T2" fmla="*/ 0 w 3"/>
                  <a:gd name="T3" fmla="*/ 8 h 3"/>
                  <a:gd name="T4" fmla="*/ 4 w 3"/>
                  <a:gd name="T5" fmla="*/ 12 h 3"/>
                  <a:gd name="T6" fmla="*/ 12 w 3"/>
                  <a:gd name="T7" fmla="*/ 8 h 3"/>
                  <a:gd name="T8" fmla="*/ 4 w 3"/>
                  <a:gd name="T9" fmla="*/ 0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1"/>
                      <a:pt x="0" y="2"/>
                    </a:cubicBezTo>
                    <a:cubicBezTo>
                      <a:pt x="0" y="3"/>
                      <a:pt x="0" y="3"/>
                      <a:pt x="1" y="3"/>
                    </a:cubicBezTo>
                    <a:cubicBezTo>
                      <a:pt x="2" y="3"/>
                      <a:pt x="3" y="3"/>
                      <a:pt x="3" y="2"/>
                    </a:cubicBezTo>
                    <a:cubicBezTo>
                      <a:pt x="3"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1" name="Freeform 888"/>
              <p:cNvSpPr>
                <a:spLocks/>
              </p:cNvSpPr>
              <p:nvPr userDrawn="1"/>
            </p:nvSpPr>
            <p:spPr bwMode="auto">
              <a:xfrm>
                <a:off x="4840" y="2033"/>
                <a:ext cx="14" cy="14"/>
              </a:xfrm>
              <a:custGeom>
                <a:avLst/>
                <a:gdLst>
                  <a:gd name="T0" fmla="*/ 16 w 7"/>
                  <a:gd name="T1" fmla="*/ 0 h 7"/>
                  <a:gd name="T2" fmla="*/ 0 w 7"/>
                  <a:gd name="T3" fmla="*/ 16 h 7"/>
                  <a:gd name="T4" fmla="*/ 16 w 7"/>
                  <a:gd name="T5" fmla="*/ 28 h 7"/>
                  <a:gd name="T6" fmla="*/ 28 w 7"/>
                  <a:gd name="T7" fmla="*/ 16 h 7"/>
                  <a:gd name="T8" fmla="*/ 16 w 7"/>
                  <a:gd name="T9" fmla="*/ 0 h 7"/>
                  <a:gd name="T10" fmla="*/ 16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4" y="0"/>
                    </a:moveTo>
                    <a:cubicBezTo>
                      <a:pt x="2" y="0"/>
                      <a:pt x="0" y="2"/>
                      <a:pt x="0" y="4"/>
                    </a:cubicBezTo>
                    <a:cubicBezTo>
                      <a:pt x="0" y="5"/>
                      <a:pt x="2" y="7"/>
                      <a:pt x="4" y="7"/>
                    </a:cubicBezTo>
                    <a:cubicBezTo>
                      <a:pt x="5" y="7"/>
                      <a:pt x="7" y="5"/>
                      <a:pt x="7" y="4"/>
                    </a:cubicBezTo>
                    <a:cubicBezTo>
                      <a:pt x="7" y="2"/>
                      <a:pt x="5"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2" name="Freeform 889"/>
              <p:cNvSpPr>
                <a:spLocks/>
              </p:cNvSpPr>
              <p:nvPr userDrawn="1"/>
            </p:nvSpPr>
            <p:spPr bwMode="auto">
              <a:xfrm>
                <a:off x="4922" y="2127"/>
                <a:ext cx="22" cy="22"/>
              </a:xfrm>
              <a:custGeom>
                <a:avLst/>
                <a:gdLst>
                  <a:gd name="T0" fmla="*/ 20 w 11"/>
                  <a:gd name="T1" fmla="*/ 0 h 11"/>
                  <a:gd name="T2" fmla="*/ 0 w 11"/>
                  <a:gd name="T3" fmla="*/ 20 h 11"/>
                  <a:gd name="T4" fmla="*/ 20 w 11"/>
                  <a:gd name="T5" fmla="*/ 44 h 11"/>
                  <a:gd name="T6" fmla="*/ 20 w 11"/>
                  <a:gd name="T7" fmla="*/ 44 h 11"/>
                  <a:gd name="T8" fmla="*/ 44 w 11"/>
                  <a:gd name="T9" fmla="*/ 20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9" y="11"/>
                      <a:pt x="11" y="8"/>
                      <a:pt x="11" y="5"/>
                    </a:cubicBezTo>
                    <a:cubicBezTo>
                      <a:pt x="11" y="2"/>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3" name="Freeform 890"/>
              <p:cNvSpPr>
                <a:spLocks/>
              </p:cNvSpPr>
              <p:nvPr userDrawn="1"/>
            </p:nvSpPr>
            <p:spPr bwMode="auto">
              <a:xfrm>
                <a:off x="5014" y="2209"/>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4" name="Freeform 891"/>
              <p:cNvSpPr>
                <a:spLocks/>
              </p:cNvSpPr>
              <p:nvPr userDrawn="1"/>
            </p:nvSpPr>
            <p:spPr bwMode="auto">
              <a:xfrm>
                <a:off x="5096" y="2291"/>
                <a:ext cx="38" cy="38"/>
              </a:xfrm>
              <a:custGeom>
                <a:avLst/>
                <a:gdLst>
                  <a:gd name="T0" fmla="*/ 40 w 19"/>
                  <a:gd name="T1" fmla="*/ 0 h 19"/>
                  <a:gd name="T2" fmla="*/ 0 w 19"/>
                  <a:gd name="T3" fmla="*/ 36 h 19"/>
                  <a:gd name="T4" fmla="*/ 40 w 19"/>
                  <a:gd name="T5" fmla="*/ 76 h 19"/>
                  <a:gd name="T6" fmla="*/ 40 w 19"/>
                  <a:gd name="T7" fmla="*/ 76 h 19"/>
                  <a:gd name="T8" fmla="*/ 76 w 19"/>
                  <a:gd name="T9" fmla="*/ 36 h 19"/>
                  <a:gd name="T10" fmla="*/ 40 w 19"/>
                  <a:gd name="T11" fmla="*/ 0 h 19"/>
                  <a:gd name="T12" fmla="*/ 40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10" y="0"/>
                    </a:moveTo>
                    <a:cubicBezTo>
                      <a:pt x="4" y="0"/>
                      <a:pt x="0" y="4"/>
                      <a:pt x="0" y="9"/>
                    </a:cubicBezTo>
                    <a:cubicBezTo>
                      <a:pt x="0" y="15"/>
                      <a:pt x="4" y="19"/>
                      <a:pt x="10" y="19"/>
                    </a:cubicBezTo>
                    <a:cubicBezTo>
                      <a:pt x="10" y="19"/>
                      <a:pt x="10" y="19"/>
                      <a:pt x="10" y="19"/>
                    </a:cubicBezTo>
                    <a:cubicBezTo>
                      <a:pt x="15" y="19"/>
                      <a:pt x="19" y="15"/>
                      <a:pt x="19" y="9"/>
                    </a:cubicBezTo>
                    <a:cubicBezTo>
                      <a:pt x="19"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5" name="Freeform 892"/>
              <p:cNvSpPr>
                <a:spLocks/>
              </p:cNvSpPr>
              <p:nvPr userDrawn="1"/>
            </p:nvSpPr>
            <p:spPr bwMode="auto">
              <a:xfrm>
                <a:off x="5186" y="2381"/>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6" name="Freeform 893"/>
              <p:cNvSpPr>
                <a:spLocks/>
              </p:cNvSpPr>
              <p:nvPr userDrawn="1"/>
            </p:nvSpPr>
            <p:spPr bwMode="auto">
              <a:xfrm>
                <a:off x="5266" y="2461"/>
                <a:ext cx="62" cy="64"/>
              </a:xfrm>
              <a:custGeom>
                <a:avLst/>
                <a:gdLst>
                  <a:gd name="T0" fmla="*/ 64 w 31"/>
                  <a:gd name="T1" fmla="*/ 0 h 32"/>
                  <a:gd name="T2" fmla="*/ 0 w 31"/>
                  <a:gd name="T3" fmla="*/ 64 h 32"/>
                  <a:gd name="T4" fmla="*/ 64 w 31"/>
                  <a:gd name="T5" fmla="*/ 128 h 32"/>
                  <a:gd name="T6" fmla="*/ 64 w 31"/>
                  <a:gd name="T7" fmla="*/ 128 h 32"/>
                  <a:gd name="T8" fmla="*/ 124 w 31"/>
                  <a:gd name="T9" fmla="*/ 64 h 32"/>
                  <a:gd name="T10" fmla="*/ 64 w 31"/>
                  <a:gd name="T11" fmla="*/ 0 h 32"/>
                  <a:gd name="T12" fmla="*/ 64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6" y="0"/>
                    </a:moveTo>
                    <a:cubicBezTo>
                      <a:pt x="7" y="0"/>
                      <a:pt x="0" y="7"/>
                      <a:pt x="0" y="16"/>
                    </a:cubicBezTo>
                    <a:cubicBezTo>
                      <a:pt x="0" y="25"/>
                      <a:pt x="7" y="32"/>
                      <a:pt x="16" y="32"/>
                    </a:cubicBezTo>
                    <a:cubicBezTo>
                      <a:pt x="16" y="32"/>
                      <a:pt x="16" y="32"/>
                      <a:pt x="16" y="32"/>
                    </a:cubicBezTo>
                    <a:cubicBezTo>
                      <a:pt x="24" y="32"/>
                      <a:pt x="31" y="25"/>
                      <a:pt x="31" y="16"/>
                    </a:cubicBezTo>
                    <a:cubicBezTo>
                      <a:pt x="31" y="7"/>
                      <a:pt x="24"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7" name="Freeform 894"/>
              <p:cNvSpPr>
                <a:spLocks/>
              </p:cNvSpPr>
              <p:nvPr userDrawn="1"/>
            </p:nvSpPr>
            <p:spPr bwMode="auto">
              <a:xfrm>
                <a:off x="5358" y="2553"/>
                <a:ext cx="72" cy="75"/>
              </a:xfrm>
              <a:custGeom>
                <a:avLst/>
                <a:gdLst>
                  <a:gd name="T0" fmla="*/ 72 w 36"/>
                  <a:gd name="T1" fmla="*/ 0 h 37"/>
                  <a:gd name="T2" fmla="*/ 0 w 36"/>
                  <a:gd name="T3" fmla="*/ 73 h 37"/>
                  <a:gd name="T4" fmla="*/ 72 w 36"/>
                  <a:gd name="T5" fmla="*/ 152 h 37"/>
                  <a:gd name="T6" fmla="*/ 72 w 36"/>
                  <a:gd name="T7" fmla="*/ 152 h 37"/>
                  <a:gd name="T8" fmla="*/ 144 w 36"/>
                  <a:gd name="T9" fmla="*/ 73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8"/>
                    </a:cubicBezTo>
                    <a:cubicBezTo>
                      <a:pt x="0" y="29"/>
                      <a:pt x="8" y="37"/>
                      <a:pt x="18" y="37"/>
                    </a:cubicBezTo>
                    <a:cubicBezTo>
                      <a:pt x="18" y="37"/>
                      <a:pt x="18" y="37"/>
                      <a:pt x="18" y="37"/>
                    </a:cubicBezTo>
                    <a:cubicBezTo>
                      <a:pt x="28" y="37"/>
                      <a:pt x="36" y="29"/>
                      <a:pt x="36" y="18"/>
                    </a:cubicBezTo>
                    <a:cubicBezTo>
                      <a:pt x="36"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8" name="Freeform 895"/>
              <p:cNvSpPr>
                <a:spLocks/>
              </p:cNvSpPr>
              <p:nvPr userDrawn="1"/>
            </p:nvSpPr>
            <p:spPr bwMode="auto">
              <a:xfrm>
                <a:off x="5436" y="2634"/>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1"/>
                    </a:cubicBezTo>
                    <a:cubicBezTo>
                      <a:pt x="0" y="33"/>
                      <a:pt x="10" y="43"/>
                      <a:pt x="22" y="43"/>
                    </a:cubicBezTo>
                    <a:cubicBezTo>
                      <a:pt x="22" y="43"/>
                      <a:pt x="22" y="43"/>
                      <a:pt x="22" y="43"/>
                    </a:cubicBezTo>
                    <a:cubicBezTo>
                      <a:pt x="34" y="43"/>
                      <a:pt x="43" y="33"/>
                      <a:pt x="43" y="22"/>
                    </a:cubicBezTo>
                    <a:cubicBezTo>
                      <a:pt x="43"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39" name="Freeform 896"/>
              <p:cNvSpPr>
                <a:spLocks/>
              </p:cNvSpPr>
              <p:nvPr userDrawn="1"/>
            </p:nvSpPr>
            <p:spPr bwMode="auto">
              <a:xfrm>
                <a:off x="5526" y="2724"/>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2" y="0"/>
                      <a:pt x="0" y="12"/>
                      <a:pt x="0" y="25"/>
                    </a:cubicBezTo>
                    <a:cubicBezTo>
                      <a:pt x="0" y="38"/>
                      <a:pt x="12" y="50"/>
                      <a:pt x="25" y="50"/>
                    </a:cubicBezTo>
                    <a:cubicBezTo>
                      <a:pt x="25" y="50"/>
                      <a:pt x="25" y="50"/>
                      <a:pt x="25" y="50"/>
                    </a:cubicBezTo>
                    <a:cubicBezTo>
                      <a:pt x="38" y="50"/>
                      <a:pt x="50" y="38"/>
                      <a:pt x="50" y="25"/>
                    </a:cubicBezTo>
                    <a:cubicBezTo>
                      <a:pt x="50"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0" name="Freeform 897"/>
              <p:cNvSpPr>
                <a:spLocks/>
              </p:cNvSpPr>
              <p:nvPr userDrawn="1"/>
            </p:nvSpPr>
            <p:spPr bwMode="auto">
              <a:xfrm>
                <a:off x="5606" y="2804"/>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4"/>
                      <a:pt x="12"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1" name="Freeform 898"/>
              <p:cNvSpPr>
                <a:spLocks/>
              </p:cNvSpPr>
              <p:nvPr userDrawn="1"/>
            </p:nvSpPr>
            <p:spPr bwMode="auto">
              <a:xfrm>
                <a:off x="5696" y="2894"/>
                <a:ext cx="124" cy="126"/>
              </a:xfrm>
              <a:custGeom>
                <a:avLst/>
                <a:gdLst>
                  <a:gd name="T0" fmla="*/ 124 w 62"/>
                  <a:gd name="T1" fmla="*/ 0 h 63"/>
                  <a:gd name="T2" fmla="*/ 0 w 62"/>
                  <a:gd name="T3" fmla="*/ 128 h 63"/>
                  <a:gd name="T4" fmla="*/ 124 w 62"/>
                  <a:gd name="T5" fmla="*/ 252 h 63"/>
                  <a:gd name="T6" fmla="*/ 124 w 62"/>
                  <a:gd name="T7" fmla="*/ 252 h 63"/>
                  <a:gd name="T8" fmla="*/ 172 w 62"/>
                  <a:gd name="T9" fmla="*/ 244 h 63"/>
                  <a:gd name="T10" fmla="*/ 240 w 62"/>
                  <a:gd name="T11" fmla="*/ 172 h 63"/>
                  <a:gd name="T12" fmla="*/ 248 w 62"/>
                  <a:gd name="T13" fmla="*/ 128 h 63"/>
                  <a:gd name="T14" fmla="*/ 124 w 62"/>
                  <a:gd name="T15" fmla="*/ 0 h 63"/>
                  <a:gd name="T16" fmla="*/ 124 w 6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31" y="0"/>
                    </a:moveTo>
                    <a:cubicBezTo>
                      <a:pt x="14" y="0"/>
                      <a:pt x="0" y="14"/>
                      <a:pt x="0" y="32"/>
                    </a:cubicBezTo>
                    <a:cubicBezTo>
                      <a:pt x="0" y="49"/>
                      <a:pt x="14" y="63"/>
                      <a:pt x="31" y="63"/>
                    </a:cubicBezTo>
                    <a:cubicBezTo>
                      <a:pt x="31" y="63"/>
                      <a:pt x="31" y="63"/>
                      <a:pt x="31" y="63"/>
                    </a:cubicBezTo>
                    <a:cubicBezTo>
                      <a:pt x="35" y="63"/>
                      <a:pt x="39" y="62"/>
                      <a:pt x="43" y="61"/>
                    </a:cubicBezTo>
                    <a:cubicBezTo>
                      <a:pt x="46" y="53"/>
                      <a:pt x="52" y="47"/>
                      <a:pt x="60" y="43"/>
                    </a:cubicBezTo>
                    <a:cubicBezTo>
                      <a:pt x="62" y="40"/>
                      <a:pt x="62" y="36"/>
                      <a:pt x="62" y="32"/>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2" name="Freeform 899"/>
              <p:cNvSpPr>
                <a:spLocks/>
              </p:cNvSpPr>
              <p:nvPr userDrawn="1"/>
            </p:nvSpPr>
            <p:spPr bwMode="auto">
              <a:xfrm>
                <a:off x="5776" y="2974"/>
                <a:ext cx="136" cy="138"/>
              </a:xfrm>
              <a:custGeom>
                <a:avLst/>
                <a:gdLst>
                  <a:gd name="T0" fmla="*/ 136 w 68"/>
                  <a:gd name="T1" fmla="*/ 0 h 69"/>
                  <a:gd name="T2" fmla="*/ 80 w 68"/>
                  <a:gd name="T3" fmla="*/ 12 h 69"/>
                  <a:gd name="T4" fmla="*/ 12 w 68"/>
                  <a:gd name="T5" fmla="*/ 84 h 69"/>
                  <a:gd name="T6" fmla="*/ 0 w 68"/>
                  <a:gd name="T7" fmla="*/ 140 h 69"/>
                  <a:gd name="T8" fmla="*/ 16 w 68"/>
                  <a:gd name="T9" fmla="*/ 204 h 69"/>
                  <a:gd name="T10" fmla="*/ 84 w 68"/>
                  <a:gd name="T11" fmla="*/ 264 h 69"/>
                  <a:gd name="T12" fmla="*/ 136 w 68"/>
                  <a:gd name="T13" fmla="*/ 276 h 69"/>
                  <a:gd name="T14" fmla="*/ 136 w 68"/>
                  <a:gd name="T15" fmla="*/ 276 h 69"/>
                  <a:gd name="T16" fmla="*/ 192 w 68"/>
                  <a:gd name="T17" fmla="*/ 264 h 69"/>
                  <a:gd name="T18" fmla="*/ 260 w 68"/>
                  <a:gd name="T19" fmla="*/ 196 h 69"/>
                  <a:gd name="T20" fmla="*/ 272 w 68"/>
                  <a:gd name="T21" fmla="*/ 140 h 69"/>
                  <a:gd name="T22" fmla="*/ 264 w 68"/>
                  <a:gd name="T23" fmla="*/ 88 h 69"/>
                  <a:gd name="T24" fmla="*/ 204 w 68"/>
                  <a:gd name="T25" fmla="*/ 20 h 69"/>
                  <a:gd name="T26" fmla="*/ 136 w 68"/>
                  <a:gd name="T27" fmla="*/ 0 h 69"/>
                  <a:gd name="T28" fmla="*/ 136 w 68"/>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69">
                    <a:moveTo>
                      <a:pt x="34" y="0"/>
                    </a:moveTo>
                    <a:cubicBezTo>
                      <a:pt x="29" y="0"/>
                      <a:pt x="24" y="1"/>
                      <a:pt x="20" y="3"/>
                    </a:cubicBezTo>
                    <a:cubicBezTo>
                      <a:pt x="12" y="7"/>
                      <a:pt x="6" y="13"/>
                      <a:pt x="3" y="21"/>
                    </a:cubicBezTo>
                    <a:cubicBezTo>
                      <a:pt x="1" y="25"/>
                      <a:pt x="0" y="30"/>
                      <a:pt x="0" y="35"/>
                    </a:cubicBezTo>
                    <a:cubicBezTo>
                      <a:pt x="0" y="41"/>
                      <a:pt x="1" y="46"/>
                      <a:pt x="4" y="51"/>
                    </a:cubicBezTo>
                    <a:cubicBezTo>
                      <a:pt x="11" y="54"/>
                      <a:pt x="17" y="60"/>
                      <a:pt x="21" y="66"/>
                    </a:cubicBezTo>
                    <a:cubicBezTo>
                      <a:pt x="25" y="68"/>
                      <a:pt x="29" y="69"/>
                      <a:pt x="34" y="69"/>
                    </a:cubicBezTo>
                    <a:cubicBezTo>
                      <a:pt x="34" y="69"/>
                      <a:pt x="34" y="69"/>
                      <a:pt x="34" y="69"/>
                    </a:cubicBezTo>
                    <a:cubicBezTo>
                      <a:pt x="39" y="69"/>
                      <a:pt x="44" y="68"/>
                      <a:pt x="48" y="66"/>
                    </a:cubicBezTo>
                    <a:cubicBezTo>
                      <a:pt x="52" y="59"/>
                      <a:pt x="58" y="53"/>
                      <a:pt x="65" y="49"/>
                    </a:cubicBezTo>
                    <a:cubicBezTo>
                      <a:pt x="67" y="45"/>
                      <a:pt x="68" y="40"/>
                      <a:pt x="68" y="35"/>
                    </a:cubicBezTo>
                    <a:cubicBezTo>
                      <a:pt x="68" y="30"/>
                      <a:pt x="68" y="26"/>
                      <a:pt x="66" y="22"/>
                    </a:cubicBezTo>
                    <a:cubicBezTo>
                      <a:pt x="63" y="15"/>
                      <a:pt x="58" y="8"/>
                      <a:pt x="51" y="5"/>
                    </a:cubicBezTo>
                    <a:cubicBezTo>
                      <a:pt x="46" y="2"/>
                      <a:pt x="40"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3" name="Freeform 900"/>
              <p:cNvSpPr>
                <a:spLocks/>
              </p:cNvSpPr>
              <p:nvPr userDrawn="1"/>
            </p:nvSpPr>
            <p:spPr bwMode="auto">
              <a:xfrm>
                <a:off x="5864" y="3064"/>
                <a:ext cx="152" cy="152"/>
              </a:xfrm>
              <a:custGeom>
                <a:avLst/>
                <a:gdLst>
                  <a:gd name="T0" fmla="*/ 152 w 76"/>
                  <a:gd name="T1" fmla="*/ 0 h 76"/>
                  <a:gd name="T2" fmla="*/ 84 w 76"/>
                  <a:gd name="T3" fmla="*/ 16 h 76"/>
                  <a:gd name="T4" fmla="*/ 16 w 76"/>
                  <a:gd name="T5" fmla="*/ 84 h 76"/>
                  <a:gd name="T6" fmla="*/ 0 w 76"/>
                  <a:gd name="T7" fmla="*/ 152 h 76"/>
                  <a:gd name="T8" fmla="*/ 4 w 76"/>
                  <a:gd name="T9" fmla="*/ 180 h 76"/>
                  <a:gd name="T10" fmla="*/ 108 w 76"/>
                  <a:gd name="T11" fmla="*/ 300 h 76"/>
                  <a:gd name="T12" fmla="*/ 152 w 76"/>
                  <a:gd name="T13" fmla="*/ 304 h 76"/>
                  <a:gd name="T14" fmla="*/ 152 w 76"/>
                  <a:gd name="T15" fmla="*/ 304 h 76"/>
                  <a:gd name="T16" fmla="*/ 164 w 76"/>
                  <a:gd name="T17" fmla="*/ 304 h 76"/>
                  <a:gd name="T18" fmla="*/ 304 w 76"/>
                  <a:gd name="T19" fmla="*/ 164 h 76"/>
                  <a:gd name="T20" fmla="*/ 304 w 76"/>
                  <a:gd name="T21" fmla="*/ 152 h 76"/>
                  <a:gd name="T22" fmla="*/ 300 w 76"/>
                  <a:gd name="T23" fmla="*/ 108 h 76"/>
                  <a:gd name="T24" fmla="*/ 180 w 76"/>
                  <a:gd name="T25" fmla="*/ 4 h 76"/>
                  <a:gd name="T26" fmla="*/ 152 w 76"/>
                  <a:gd name="T27" fmla="*/ 0 h 76"/>
                  <a:gd name="T28" fmla="*/ 152 w 76"/>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76">
                    <a:moveTo>
                      <a:pt x="38" y="0"/>
                    </a:moveTo>
                    <a:cubicBezTo>
                      <a:pt x="32" y="0"/>
                      <a:pt x="26" y="1"/>
                      <a:pt x="21" y="4"/>
                    </a:cubicBezTo>
                    <a:cubicBezTo>
                      <a:pt x="14" y="8"/>
                      <a:pt x="8" y="14"/>
                      <a:pt x="4" y="21"/>
                    </a:cubicBezTo>
                    <a:cubicBezTo>
                      <a:pt x="2" y="26"/>
                      <a:pt x="0" y="32"/>
                      <a:pt x="0" y="38"/>
                    </a:cubicBezTo>
                    <a:cubicBezTo>
                      <a:pt x="0" y="40"/>
                      <a:pt x="0" y="43"/>
                      <a:pt x="1" y="45"/>
                    </a:cubicBezTo>
                    <a:cubicBezTo>
                      <a:pt x="14" y="49"/>
                      <a:pt x="25" y="60"/>
                      <a:pt x="27" y="75"/>
                    </a:cubicBezTo>
                    <a:cubicBezTo>
                      <a:pt x="30" y="76"/>
                      <a:pt x="34" y="76"/>
                      <a:pt x="38" y="76"/>
                    </a:cubicBezTo>
                    <a:cubicBezTo>
                      <a:pt x="38" y="76"/>
                      <a:pt x="38" y="76"/>
                      <a:pt x="38" y="76"/>
                    </a:cubicBezTo>
                    <a:cubicBezTo>
                      <a:pt x="39" y="76"/>
                      <a:pt x="40" y="76"/>
                      <a:pt x="41" y="76"/>
                    </a:cubicBezTo>
                    <a:cubicBezTo>
                      <a:pt x="43" y="58"/>
                      <a:pt x="58" y="43"/>
                      <a:pt x="76" y="41"/>
                    </a:cubicBezTo>
                    <a:cubicBezTo>
                      <a:pt x="76" y="40"/>
                      <a:pt x="76" y="39"/>
                      <a:pt x="76" y="38"/>
                    </a:cubicBezTo>
                    <a:cubicBezTo>
                      <a:pt x="76" y="34"/>
                      <a:pt x="76" y="31"/>
                      <a:pt x="75" y="27"/>
                    </a:cubicBezTo>
                    <a:cubicBezTo>
                      <a:pt x="71" y="14"/>
                      <a:pt x="59" y="3"/>
                      <a:pt x="45" y="1"/>
                    </a:cubicBezTo>
                    <a:cubicBezTo>
                      <a:pt x="43" y="0"/>
                      <a:pt x="41"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4" name="Freeform 901"/>
              <p:cNvSpPr>
                <a:spLocks/>
              </p:cNvSpPr>
              <p:nvPr userDrawn="1"/>
            </p:nvSpPr>
            <p:spPr bwMode="auto">
              <a:xfrm>
                <a:off x="5944" y="3144"/>
                <a:ext cx="164" cy="165"/>
              </a:xfrm>
              <a:custGeom>
                <a:avLst/>
                <a:gdLst>
                  <a:gd name="T0" fmla="*/ 164 w 82"/>
                  <a:gd name="T1" fmla="*/ 0 h 82"/>
                  <a:gd name="T2" fmla="*/ 144 w 82"/>
                  <a:gd name="T3" fmla="*/ 4 h 82"/>
                  <a:gd name="T4" fmla="*/ 4 w 82"/>
                  <a:gd name="T5" fmla="*/ 145 h 82"/>
                  <a:gd name="T6" fmla="*/ 0 w 82"/>
                  <a:gd name="T7" fmla="*/ 167 h 82"/>
                  <a:gd name="T8" fmla="*/ 4 w 82"/>
                  <a:gd name="T9" fmla="*/ 195 h 82"/>
                  <a:gd name="T10" fmla="*/ 156 w 82"/>
                  <a:gd name="T11" fmla="*/ 332 h 82"/>
                  <a:gd name="T12" fmla="*/ 164 w 82"/>
                  <a:gd name="T13" fmla="*/ 332 h 82"/>
                  <a:gd name="T14" fmla="*/ 164 w 82"/>
                  <a:gd name="T15" fmla="*/ 332 h 82"/>
                  <a:gd name="T16" fmla="*/ 184 w 82"/>
                  <a:gd name="T17" fmla="*/ 332 h 82"/>
                  <a:gd name="T18" fmla="*/ 328 w 82"/>
                  <a:gd name="T19" fmla="*/ 187 h 82"/>
                  <a:gd name="T20" fmla="*/ 328 w 82"/>
                  <a:gd name="T21" fmla="*/ 167 h 82"/>
                  <a:gd name="T22" fmla="*/ 328 w 82"/>
                  <a:gd name="T23" fmla="*/ 157 h 82"/>
                  <a:gd name="T24" fmla="*/ 192 w 82"/>
                  <a:gd name="T25" fmla="*/ 4 h 82"/>
                  <a:gd name="T26" fmla="*/ 164 w 82"/>
                  <a:gd name="T27" fmla="*/ 0 h 82"/>
                  <a:gd name="T28" fmla="*/ 164 w 82"/>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82">
                    <a:moveTo>
                      <a:pt x="41" y="0"/>
                    </a:moveTo>
                    <a:cubicBezTo>
                      <a:pt x="40" y="0"/>
                      <a:pt x="38" y="1"/>
                      <a:pt x="36" y="1"/>
                    </a:cubicBezTo>
                    <a:cubicBezTo>
                      <a:pt x="18" y="3"/>
                      <a:pt x="3" y="18"/>
                      <a:pt x="1" y="36"/>
                    </a:cubicBezTo>
                    <a:cubicBezTo>
                      <a:pt x="0" y="38"/>
                      <a:pt x="0" y="40"/>
                      <a:pt x="0" y="41"/>
                    </a:cubicBezTo>
                    <a:cubicBezTo>
                      <a:pt x="0" y="44"/>
                      <a:pt x="1" y="46"/>
                      <a:pt x="1" y="48"/>
                    </a:cubicBezTo>
                    <a:cubicBezTo>
                      <a:pt x="20" y="50"/>
                      <a:pt x="35" y="64"/>
                      <a:pt x="39" y="82"/>
                    </a:cubicBezTo>
                    <a:cubicBezTo>
                      <a:pt x="40" y="82"/>
                      <a:pt x="40" y="82"/>
                      <a:pt x="41" y="82"/>
                    </a:cubicBezTo>
                    <a:cubicBezTo>
                      <a:pt x="41" y="82"/>
                      <a:pt x="41" y="82"/>
                      <a:pt x="41" y="82"/>
                    </a:cubicBezTo>
                    <a:cubicBezTo>
                      <a:pt x="43" y="82"/>
                      <a:pt x="44" y="82"/>
                      <a:pt x="46" y="82"/>
                    </a:cubicBezTo>
                    <a:cubicBezTo>
                      <a:pt x="49" y="64"/>
                      <a:pt x="64" y="50"/>
                      <a:pt x="82" y="46"/>
                    </a:cubicBezTo>
                    <a:cubicBezTo>
                      <a:pt x="82" y="45"/>
                      <a:pt x="82" y="43"/>
                      <a:pt x="82" y="41"/>
                    </a:cubicBezTo>
                    <a:cubicBezTo>
                      <a:pt x="82" y="41"/>
                      <a:pt x="82" y="40"/>
                      <a:pt x="82" y="39"/>
                    </a:cubicBezTo>
                    <a:cubicBezTo>
                      <a:pt x="81" y="20"/>
                      <a:pt x="67" y="4"/>
                      <a:pt x="48" y="1"/>
                    </a:cubicBezTo>
                    <a:cubicBezTo>
                      <a:pt x="46" y="1"/>
                      <a:pt x="44"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5" name="Freeform 902"/>
              <p:cNvSpPr>
                <a:spLocks noEditPoints="1"/>
              </p:cNvSpPr>
              <p:nvPr userDrawn="1"/>
            </p:nvSpPr>
            <p:spPr bwMode="auto">
              <a:xfrm>
                <a:off x="6034" y="3236"/>
                <a:ext cx="176" cy="177"/>
              </a:xfrm>
              <a:custGeom>
                <a:avLst/>
                <a:gdLst>
                  <a:gd name="T0" fmla="*/ 160 w 88"/>
                  <a:gd name="T1" fmla="*/ 352 h 88"/>
                  <a:gd name="T2" fmla="*/ 160 w 88"/>
                  <a:gd name="T3" fmla="*/ 356 h 88"/>
                  <a:gd name="T4" fmla="*/ 160 w 88"/>
                  <a:gd name="T5" fmla="*/ 356 h 88"/>
                  <a:gd name="T6" fmla="*/ 160 w 88"/>
                  <a:gd name="T7" fmla="*/ 352 h 88"/>
                  <a:gd name="T8" fmla="*/ 176 w 88"/>
                  <a:gd name="T9" fmla="*/ 0 h 88"/>
                  <a:gd name="T10" fmla="*/ 176 w 88"/>
                  <a:gd name="T11" fmla="*/ 0 h 88"/>
                  <a:gd name="T12" fmla="*/ 148 w 88"/>
                  <a:gd name="T13" fmla="*/ 0 h 88"/>
                  <a:gd name="T14" fmla="*/ 4 w 88"/>
                  <a:gd name="T15" fmla="*/ 145 h 88"/>
                  <a:gd name="T16" fmla="*/ 0 w 88"/>
                  <a:gd name="T17" fmla="*/ 173 h 88"/>
                  <a:gd name="T18" fmla="*/ 160 w 88"/>
                  <a:gd name="T19" fmla="*/ 348 h 88"/>
                  <a:gd name="T20" fmla="*/ 348 w 88"/>
                  <a:gd name="T21" fmla="*/ 161 h 88"/>
                  <a:gd name="T22" fmla="*/ 348 w 88"/>
                  <a:gd name="T23" fmla="*/ 161 h 88"/>
                  <a:gd name="T24" fmla="*/ 348 w 88"/>
                  <a:gd name="T25" fmla="*/ 161 h 88"/>
                  <a:gd name="T26" fmla="*/ 348 w 88"/>
                  <a:gd name="T27" fmla="*/ 161 h 88"/>
                  <a:gd name="T28" fmla="*/ 352 w 88"/>
                  <a:gd name="T29" fmla="*/ 161 h 88"/>
                  <a:gd name="T30" fmla="*/ 352 w 88"/>
                  <a:gd name="T31" fmla="*/ 161 h 88"/>
                  <a:gd name="T32" fmla="*/ 180 w 88"/>
                  <a:gd name="T33" fmla="*/ 0 h 88"/>
                  <a:gd name="T34" fmla="*/ 176 w 88"/>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8" h="88">
                    <a:moveTo>
                      <a:pt x="40" y="87"/>
                    </a:moveTo>
                    <a:cubicBezTo>
                      <a:pt x="40" y="87"/>
                      <a:pt x="40" y="87"/>
                      <a:pt x="40" y="88"/>
                    </a:cubicBezTo>
                    <a:cubicBezTo>
                      <a:pt x="40" y="88"/>
                      <a:pt x="40" y="88"/>
                      <a:pt x="40" y="88"/>
                    </a:cubicBezTo>
                    <a:cubicBezTo>
                      <a:pt x="40" y="87"/>
                      <a:pt x="40" y="87"/>
                      <a:pt x="40" y="87"/>
                    </a:cubicBezTo>
                    <a:moveTo>
                      <a:pt x="44" y="0"/>
                    </a:moveTo>
                    <a:cubicBezTo>
                      <a:pt x="44" y="0"/>
                      <a:pt x="44" y="0"/>
                      <a:pt x="44" y="0"/>
                    </a:cubicBezTo>
                    <a:cubicBezTo>
                      <a:pt x="41" y="0"/>
                      <a:pt x="39" y="0"/>
                      <a:pt x="37" y="0"/>
                    </a:cubicBezTo>
                    <a:cubicBezTo>
                      <a:pt x="19" y="4"/>
                      <a:pt x="4" y="18"/>
                      <a:pt x="1" y="36"/>
                    </a:cubicBezTo>
                    <a:cubicBezTo>
                      <a:pt x="1" y="38"/>
                      <a:pt x="0" y="40"/>
                      <a:pt x="0" y="43"/>
                    </a:cubicBezTo>
                    <a:cubicBezTo>
                      <a:pt x="22" y="45"/>
                      <a:pt x="40" y="64"/>
                      <a:pt x="40" y="86"/>
                    </a:cubicBezTo>
                    <a:cubicBezTo>
                      <a:pt x="40" y="61"/>
                      <a:pt x="62" y="40"/>
                      <a:pt x="87" y="40"/>
                    </a:cubicBezTo>
                    <a:cubicBezTo>
                      <a:pt x="87" y="40"/>
                      <a:pt x="87" y="40"/>
                      <a:pt x="87" y="40"/>
                    </a:cubicBezTo>
                    <a:cubicBezTo>
                      <a:pt x="87" y="40"/>
                      <a:pt x="87" y="40"/>
                      <a:pt x="87" y="40"/>
                    </a:cubicBezTo>
                    <a:cubicBezTo>
                      <a:pt x="87" y="40"/>
                      <a:pt x="87" y="40"/>
                      <a:pt x="87" y="40"/>
                    </a:cubicBezTo>
                    <a:cubicBezTo>
                      <a:pt x="88" y="40"/>
                      <a:pt x="88" y="40"/>
                      <a:pt x="88" y="40"/>
                    </a:cubicBezTo>
                    <a:cubicBezTo>
                      <a:pt x="88" y="40"/>
                      <a:pt x="88" y="40"/>
                      <a:pt x="88" y="40"/>
                    </a:cubicBezTo>
                    <a:cubicBezTo>
                      <a:pt x="86" y="17"/>
                      <a:pt x="67" y="0"/>
                      <a:pt x="45" y="0"/>
                    </a:cubicBezTo>
                    <a:cubicBezTo>
                      <a:pt x="45"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6" name="Freeform 903"/>
              <p:cNvSpPr>
                <a:spLocks/>
              </p:cNvSpPr>
              <p:nvPr userDrawn="1"/>
            </p:nvSpPr>
            <p:spPr bwMode="auto">
              <a:xfrm>
                <a:off x="6114" y="3317"/>
                <a:ext cx="190" cy="156"/>
              </a:xfrm>
              <a:custGeom>
                <a:avLst/>
                <a:gdLst>
                  <a:gd name="T0" fmla="*/ 188 w 95"/>
                  <a:gd name="T1" fmla="*/ 0 h 78"/>
                  <a:gd name="T2" fmla="*/ 0 w 95"/>
                  <a:gd name="T3" fmla="*/ 184 h 78"/>
                  <a:gd name="T4" fmla="*/ 0 w 95"/>
                  <a:gd name="T5" fmla="*/ 188 h 78"/>
                  <a:gd name="T6" fmla="*/ 0 w 95"/>
                  <a:gd name="T7" fmla="*/ 188 h 78"/>
                  <a:gd name="T8" fmla="*/ 0 w 95"/>
                  <a:gd name="T9" fmla="*/ 192 h 78"/>
                  <a:gd name="T10" fmla="*/ 0 w 95"/>
                  <a:gd name="T11" fmla="*/ 192 h 78"/>
                  <a:gd name="T12" fmla="*/ 16 w 95"/>
                  <a:gd name="T13" fmla="*/ 192 h 78"/>
                  <a:gd name="T14" fmla="*/ 16 w 95"/>
                  <a:gd name="T15" fmla="*/ 192 h 78"/>
                  <a:gd name="T16" fmla="*/ 192 w 95"/>
                  <a:gd name="T17" fmla="*/ 312 h 78"/>
                  <a:gd name="T18" fmla="*/ 380 w 95"/>
                  <a:gd name="T19" fmla="*/ 180 h 78"/>
                  <a:gd name="T20" fmla="*/ 368 w 95"/>
                  <a:gd name="T21" fmla="*/ 120 h 78"/>
                  <a:gd name="T22" fmla="*/ 196 w 95"/>
                  <a:gd name="T23" fmla="*/ 0 h 78"/>
                  <a:gd name="T24" fmla="*/ 192 w 95"/>
                  <a:gd name="T25" fmla="*/ 0 h 78"/>
                  <a:gd name="T26" fmla="*/ 188 w 95"/>
                  <a:gd name="T27" fmla="*/ 0 h 78"/>
                  <a:gd name="T28" fmla="*/ 188 w 95"/>
                  <a:gd name="T29" fmla="*/ 0 h 78"/>
                  <a:gd name="T30" fmla="*/ 188 w 95"/>
                  <a:gd name="T31" fmla="*/ 0 h 78"/>
                  <a:gd name="T32" fmla="*/ 188 w 9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78">
                    <a:moveTo>
                      <a:pt x="47" y="0"/>
                    </a:moveTo>
                    <a:cubicBezTo>
                      <a:pt x="22" y="0"/>
                      <a:pt x="0" y="21"/>
                      <a:pt x="0" y="46"/>
                    </a:cubicBezTo>
                    <a:cubicBezTo>
                      <a:pt x="0" y="46"/>
                      <a:pt x="0" y="47"/>
                      <a:pt x="0" y="47"/>
                    </a:cubicBezTo>
                    <a:cubicBezTo>
                      <a:pt x="0" y="47"/>
                      <a:pt x="0" y="47"/>
                      <a:pt x="0" y="47"/>
                    </a:cubicBezTo>
                    <a:cubicBezTo>
                      <a:pt x="0" y="47"/>
                      <a:pt x="0" y="47"/>
                      <a:pt x="0" y="48"/>
                    </a:cubicBezTo>
                    <a:cubicBezTo>
                      <a:pt x="0" y="48"/>
                      <a:pt x="0" y="48"/>
                      <a:pt x="0" y="48"/>
                    </a:cubicBezTo>
                    <a:cubicBezTo>
                      <a:pt x="1" y="48"/>
                      <a:pt x="3" y="48"/>
                      <a:pt x="4" y="48"/>
                    </a:cubicBezTo>
                    <a:cubicBezTo>
                      <a:pt x="4" y="48"/>
                      <a:pt x="4" y="48"/>
                      <a:pt x="4" y="48"/>
                    </a:cubicBezTo>
                    <a:cubicBezTo>
                      <a:pt x="24" y="48"/>
                      <a:pt x="41" y="60"/>
                      <a:pt x="48" y="78"/>
                    </a:cubicBezTo>
                    <a:cubicBezTo>
                      <a:pt x="55" y="59"/>
                      <a:pt x="73" y="45"/>
                      <a:pt x="95" y="45"/>
                    </a:cubicBezTo>
                    <a:cubicBezTo>
                      <a:pt x="94" y="40"/>
                      <a:pt x="93" y="35"/>
                      <a:pt x="92" y="30"/>
                    </a:cubicBezTo>
                    <a:cubicBezTo>
                      <a:pt x="85" y="13"/>
                      <a:pt x="68" y="0"/>
                      <a:pt x="49" y="0"/>
                    </a:cubicBezTo>
                    <a:cubicBezTo>
                      <a:pt x="49" y="0"/>
                      <a:pt x="48" y="0"/>
                      <a:pt x="48" y="0"/>
                    </a:cubicBezTo>
                    <a:cubicBezTo>
                      <a:pt x="48" y="0"/>
                      <a:pt x="48" y="0"/>
                      <a:pt x="47" y="0"/>
                    </a:cubicBezTo>
                    <a:cubicBezTo>
                      <a:pt x="47" y="0"/>
                      <a:pt x="47" y="0"/>
                      <a:pt x="47" y="0"/>
                    </a:cubicBezTo>
                    <a:cubicBezTo>
                      <a:pt x="47" y="0"/>
                      <a:pt x="4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7" name="Freeform 904"/>
              <p:cNvSpPr>
                <a:spLocks/>
              </p:cNvSpPr>
              <p:nvPr userDrawn="1"/>
            </p:nvSpPr>
            <p:spPr bwMode="auto">
              <a:xfrm>
                <a:off x="6210" y="3407"/>
                <a:ext cx="194" cy="140"/>
              </a:xfrm>
              <a:custGeom>
                <a:avLst/>
                <a:gdLst>
                  <a:gd name="T0" fmla="*/ 192 w 97"/>
                  <a:gd name="T1" fmla="*/ 0 h 70"/>
                  <a:gd name="T2" fmla="*/ 188 w 97"/>
                  <a:gd name="T3" fmla="*/ 0 h 70"/>
                  <a:gd name="T4" fmla="*/ 0 w 97"/>
                  <a:gd name="T5" fmla="*/ 132 h 70"/>
                  <a:gd name="T6" fmla="*/ 12 w 97"/>
                  <a:gd name="T7" fmla="*/ 172 h 70"/>
                  <a:gd name="T8" fmla="*/ 172 w 97"/>
                  <a:gd name="T9" fmla="*/ 280 h 70"/>
                  <a:gd name="T10" fmla="*/ 360 w 97"/>
                  <a:gd name="T11" fmla="*/ 164 h 70"/>
                  <a:gd name="T12" fmla="*/ 364 w 97"/>
                  <a:gd name="T13" fmla="*/ 164 h 70"/>
                  <a:gd name="T14" fmla="*/ 388 w 97"/>
                  <a:gd name="T15" fmla="*/ 164 h 70"/>
                  <a:gd name="T16" fmla="*/ 368 w 97"/>
                  <a:gd name="T17" fmla="*/ 104 h 70"/>
                  <a:gd name="T18" fmla="*/ 192 w 97"/>
                  <a:gd name="T19" fmla="*/ 0 h 70"/>
                  <a:gd name="T20" fmla="*/ 192 w 9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70">
                    <a:moveTo>
                      <a:pt x="48" y="0"/>
                    </a:moveTo>
                    <a:cubicBezTo>
                      <a:pt x="47" y="0"/>
                      <a:pt x="47" y="0"/>
                      <a:pt x="47" y="0"/>
                    </a:cubicBezTo>
                    <a:cubicBezTo>
                      <a:pt x="25" y="0"/>
                      <a:pt x="7" y="14"/>
                      <a:pt x="0" y="33"/>
                    </a:cubicBezTo>
                    <a:cubicBezTo>
                      <a:pt x="1" y="36"/>
                      <a:pt x="2" y="40"/>
                      <a:pt x="3" y="43"/>
                    </a:cubicBezTo>
                    <a:cubicBezTo>
                      <a:pt x="20" y="45"/>
                      <a:pt x="35" y="55"/>
                      <a:pt x="43" y="70"/>
                    </a:cubicBezTo>
                    <a:cubicBezTo>
                      <a:pt x="52" y="53"/>
                      <a:pt x="70" y="41"/>
                      <a:pt x="90" y="41"/>
                    </a:cubicBezTo>
                    <a:cubicBezTo>
                      <a:pt x="90" y="41"/>
                      <a:pt x="91" y="41"/>
                      <a:pt x="91" y="41"/>
                    </a:cubicBezTo>
                    <a:cubicBezTo>
                      <a:pt x="93" y="41"/>
                      <a:pt x="95" y="41"/>
                      <a:pt x="97" y="41"/>
                    </a:cubicBezTo>
                    <a:cubicBezTo>
                      <a:pt x="96" y="36"/>
                      <a:pt x="94" y="31"/>
                      <a:pt x="92" y="26"/>
                    </a:cubicBezTo>
                    <a:cubicBezTo>
                      <a:pt x="83" y="10"/>
                      <a:pt x="67"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8" name="Freeform 905"/>
              <p:cNvSpPr>
                <a:spLocks/>
              </p:cNvSpPr>
              <p:nvPr userDrawn="1"/>
            </p:nvSpPr>
            <p:spPr bwMode="auto">
              <a:xfrm>
                <a:off x="6296" y="3489"/>
                <a:ext cx="200" cy="104"/>
              </a:xfrm>
              <a:custGeom>
                <a:avLst/>
                <a:gdLst>
                  <a:gd name="T0" fmla="*/ 188 w 100"/>
                  <a:gd name="T1" fmla="*/ 0 h 52"/>
                  <a:gd name="T2" fmla="*/ 0 w 100"/>
                  <a:gd name="T3" fmla="*/ 116 h 52"/>
                  <a:gd name="T4" fmla="*/ 24 w 100"/>
                  <a:gd name="T5" fmla="*/ 204 h 52"/>
                  <a:gd name="T6" fmla="*/ 252 w 100"/>
                  <a:gd name="T7" fmla="*/ 204 h 52"/>
                  <a:gd name="T8" fmla="*/ 256 w 100"/>
                  <a:gd name="T9" fmla="*/ 204 h 52"/>
                  <a:gd name="T10" fmla="*/ 400 w 100"/>
                  <a:gd name="T11" fmla="*/ 208 h 52"/>
                  <a:gd name="T12" fmla="*/ 400 w 100"/>
                  <a:gd name="T13" fmla="*/ 208 h 52"/>
                  <a:gd name="T14" fmla="*/ 400 w 100"/>
                  <a:gd name="T15" fmla="*/ 208 h 52"/>
                  <a:gd name="T16" fmla="*/ 368 w 100"/>
                  <a:gd name="T17" fmla="*/ 96 h 52"/>
                  <a:gd name="T18" fmla="*/ 216 w 100"/>
                  <a:gd name="T19" fmla="*/ 0 h 52"/>
                  <a:gd name="T20" fmla="*/ 192 w 100"/>
                  <a:gd name="T21" fmla="*/ 0 h 52"/>
                  <a:gd name="T22" fmla="*/ 188 w 100"/>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52">
                    <a:moveTo>
                      <a:pt x="47" y="0"/>
                    </a:moveTo>
                    <a:cubicBezTo>
                      <a:pt x="27" y="0"/>
                      <a:pt x="9" y="12"/>
                      <a:pt x="0" y="29"/>
                    </a:cubicBezTo>
                    <a:cubicBezTo>
                      <a:pt x="4" y="36"/>
                      <a:pt x="6" y="43"/>
                      <a:pt x="6" y="51"/>
                    </a:cubicBezTo>
                    <a:cubicBezTo>
                      <a:pt x="63" y="51"/>
                      <a:pt x="63" y="51"/>
                      <a:pt x="63" y="51"/>
                    </a:cubicBezTo>
                    <a:cubicBezTo>
                      <a:pt x="64" y="51"/>
                      <a:pt x="64" y="51"/>
                      <a:pt x="64" y="51"/>
                    </a:cubicBezTo>
                    <a:cubicBezTo>
                      <a:pt x="100" y="52"/>
                      <a:pt x="100" y="52"/>
                      <a:pt x="100" y="52"/>
                    </a:cubicBezTo>
                    <a:cubicBezTo>
                      <a:pt x="100" y="52"/>
                      <a:pt x="100" y="52"/>
                      <a:pt x="100" y="52"/>
                    </a:cubicBezTo>
                    <a:cubicBezTo>
                      <a:pt x="100" y="52"/>
                      <a:pt x="100" y="52"/>
                      <a:pt x="100" y="52"/>
                    </a:cubicBezTo>
                    <a:cubicBezTo>
                      <a:pt x="100" y="41"/>
                      <a:pt x="97" y="32"/>
                      <a:pt x="92" y="24"/>
                    </a:cubicBezTo>
                    <a:cubicBezTo>
                      <a:pt x="83" y="11"/>
                      <a:pt x="70" y="2"/>
                      <a:pt x="54" y="0"/>
                    </a:cubicBezTo>
                    <a:cubicBezTo>
                      <a:pt x="52" y="0"/>
                      <a:pt x="50" y="0"/>
                      <a:pt x="48" y="0"/>
                    </a:cubicBezTo>
                    <a:cubicBezTo>
                      <a:pt x="48"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49" name="Freeform 906"/>
              <p:cNvSpPr>
                <a:spLocks/>
              </p:cNvSpPr>
              <p:nvPr userDrawn="1"/>
            </p:nvSpPr>
            <p:spPr bwMode="auto">
              <a:xfrm>
                <a:off x="4662" y="2037"/>
                <a:ext cx="6" cy="6"/>
              </a:xfrm>
              <a:custGeom>
                <a:avLst/>
                <a:gdLst>
                  <a:gd name="T0" fmla="*/ 4 w 3"/>
                  <a:gd name="T1" fmla="*/ 0 h 3"/>
                  <a:gd name="T2" fmla="*/ 0 w 3"/>
                  <a:gd name="T3" fmla="*/ 4 h 3"/>
                  <a:gd name="T4" fmla="*/ 4 w 3"/>
                  <a:gd name="T5" fmla="*/ 12 h 3"/>
                  <a:gd name="T6" fmla="*/ 4 w 3"/>
                  <a:gd name="T7" fmla="*/ 12 h 3"/>
                  <a:gd name="T8" fmla="*/ 12 w 3"/>
                  <a:gd name="T9" fmla="*/ 4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0"/>
                      <a:pt x="0" y="1"/>
                    </a:cubicBezTo>
                    <a:cubicBezTo>
                      <a:pt x="0" y="3"/>
                      <a:pt x="0" y="3"/>
                      <a:pt x="1" y="3"/>
                    </a:cubicBezTo>
                    <a:cubicBezTo>
                      <a:pt x="1" y="3"/>
                      <a:pt x="1" y="3"/>
                      <a:pt x="1" y="3"/>
                    </a:cubicBezTo>
                    <a:cubicBezTo>
                      <a:pt x="2" y="3"/>
                      <a:pt x="3" y="3"/>
                      <a:pt x="3" y="1"/>
                    </a:cubicBezTo>
                    <a:cubicBezTo>
                      <a:pt x="3" y="0"/>
                      <a:pt x="2"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0" name="Freeform 907"/>
              <p:cNvSpPr>
                <a:spLocks/>
              </p:cNvSpPr>
              <p:nvPr userDrawn="1"/>
            </p:nvSpPr>
            <p:spPr bwMode="auto">
              <a:xfrm>
                <a:off x="4744" y="2131"/>
                <a:ext cx="12" cy="12"/>
              </a:xfrm>
              <a:custGeom>
                <a:avLst/>
                <a:gdLst>
                  <a:gd name="T0" fmla="*/ 12 w 6"/>
                  <a:gd name="T1" fmla="*/ 0 h 6"/>
                  <a:gd name="T2" fmla="*/ 0 w 6"/>
                  <a:gd name="T3" fmla="*/ 12 h 6"/>
                  <a:gd name="T4" fmla="*/ 12 w 6"/>
                  <a:gd name="T5" fmla="*/ 24 h 6"/>
                  <a:gd name="T6" fmla="*/ 24 w 6"/>
                  <a:gd name="T7" fmla="*/ 12 h 6"/>
                  <a:gd name="T8" fmla="*/ 12 w 6"/>
                  <a:gd name="T9" fmla="*/ 0 h 6"/>
                  <a:gd name="T10" fmla="*/ 12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3" y="0"/>
                    </a:moveTo>
                    <a:cubicBezTo>
                      <a:pt x="2" y="0"/>
                      <a:pt x="0" y="1"/>
                      <a:pt x="0" y="3"/>
                    </a:cubicBezTo>
                    <a:cubicBezTo>
                      <a:pt x="0" y="5"/>
                      <a:pt x="1" y="6"/>
                      <a:pt x="3" y="6"/>
                    </a:cubicBezTo>
                    <a:cubicBezTo>
                      <a:pt x="5" y="6"/>
                      <a:pt x="6" y="5"/>
                      <a:pt x="6" y="3"/>
                    </a:cubicBezTo>
                    <a:cubicBezTo>
                      <a:pt x="6" y="1"/>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1" name="Freeform 908"/>
              <p:cNvSpPr>
                <a:spLocks/>
              </p:cNvSpPr>
              <p:nvPr userDrawn="1"/>
            </p:nvSpPr>
            <p:spPr bwMode="auto">
              <a:xfrm>
                <a:off x="4836" y="2213"/>
                <a:ext cx="22" cy="20"/>
              </a:xfrm>
              <a:custGeom>
                <a:avLst/>
                <a:gdLst>
                  <a:gd name="T0" fmla="*/ 20 w 11"/>
                  <a:gd name="T1" fmla="*/ 0 h 10"/>
                  <a:gd name="T2" fmla="*/ 0 w 11"/>
                  <a:gd name="T3" fmla="*/ 20 h 10"/>
                  <a:gd name="T4" fmla="*/ 20 w 11"/>
                  <a:gd name="T5" fmla="*/ 40 h 10"/>
                  <a:gd name="T6" fmla="*/ 20 w 11"/>
                  <a:gd name="T7" fmla="*/ 40 h 10"/>
                  <a:gd name="T8" fmla="*/ 44 w 11"/>
                  <a:gd name="T9" fmla="*/ 20 h 10"/>
                  <a:gd name="T10" fmla="*/ 20 w 11"/>
                  <a:gd name="T11" fmla="*/ 0 h 10"/>
                  <a:gd name="T12" fmla="*/ 20 w 11"/>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5" y="0"/>
                    </a:moveTo>
                    <a:cubicBezTo>
                      <a:pt x="2" y="0"/>
                      <a:pt x="0" y="2"/>
                      <a:pt x="0" y="5"/>
                    </a:cubicBezTo>
                    <a:cubicBezTo>
                      <a:pt x="0" y="8"/>
                      <a:pt x="2" y="10"/>
                      <a:pt x="5" y="10"/>
                    </a:cubicBezTo>
                    <a:cubicBezTo>
                      <a:pt x="5" y="10"/>
                      <a:pt x="5" y="10"/>
                      <a:pt x="5" y="10"/>
                    </a:cubicBezTo>
                    <a:cubicBezTo>
                      <a:pt x="9" y="10"/>
                      <a:pt x="11" y="8"/>
                      <a:pt x="11" y="5"/>
                    </a:cubicBezTo>
                    <a:cubicBezTo>
                      <a:pt x="11" y="2"/>
                      <a:pt x="9"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2" name="Freeform 909"/>
              <p:cNvSpPr>
                <a:spLocks/>
              </p:cNvSpPr>
              <p:nvPr userDrawn="1"/>
            </p:nvSpPr>
            <p:spPr bwMode="auto">
              <a:xfrm>
                <a:off x="4918" y="2295"/>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1"/>
                      <a:pt x="3" y="15"/>
                      <a:pt x="7" y="15"/>
                    </a:cubicBezTo>
                    <a:cubicBezTo>
                      <a:pt x="7" y="15"/>
                      <a:pt x="7" y="15"/>
                      <a:pt x="7" y="15"/>
                    </a:cubicBezTo>
                    <a:cubicBezTo>
                      <a:pt x="12" y="15"/>
                      <a:pt x="15" y="11"/>
                      <a:pt x="15" y="7"/>
                    </a:cubicBezTo>
                    <a:cubicBezTo>
                      <a:pt x="15" y="3"/>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3" name="Freeform 910"/>
              <p:cNvSpPr>
                <a:spLocks/>
              </p:cNvSpPr>
              <p:nvPr userDrawn="1"/>
            </p:nvSpPr>
            <p:spPr bwMode="auto">
              <a:xfrm>
                <a:off x="5010" y="2387"/>
                <a:ext cx="38" cy="38"/>
              </a:xfrm>
              <a:custGeom>
                <a:avLst/>
                <a:gdLst>
                  <a:gd name="T0" fmla="*/ 36 w 19"/>
                  <a:gd name="T1" fmla="*/ 0 h 19"/>
                  <a:gd name="T2" fmla="*/ 0 w 19"/>
                  <a:gd name="T3" fmla="*/ 40 h 19"/>
                  <a:gd name="T4" fmla="*/ 36 w 19"/>
                  <a:gd name="T5" fmla="*/ 76 h 19"/>
                  <a:gd name="T6" fmla="*/ 36 w 19"/>
                  <a:gd name="T7" fmla="*/ 76 h 19"/>
                  <a:gd name="T8" fmla="*/ 76 w 19"/>
                  <a:gd name="T9" fmla="*/ 40 h 19"/>
                  <a:gd name="T10" fmla="*/ 40 w 19"/>
                  <a:gd name="T11" fmla="*/ 0 h 19"/>
                  <a:gd name="T12" fmla="*/ 36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9" y="0"/>
                    </a:moveTo>
                    <a:cubicBezTo>
                      <a:pt x="4" y="0"/>
                      <a:pt x="0" y="4"/>
                      <a:pt x="0" y="10"/>
                    </a:cubicBezTo>
                    <a:cubicBezTo>
                      <a:pt x="0" y="15"/>
                      <a:pt x="4" y="19"/>
                      <a:pt x="9" y="19"/>
                    </a:cubicBezTo>
                    <a:cubicBezTo>
                      <a:pt x="9" y="19"/>
                      <a:pt x="9" y="19"/>
                      <a:pt x="9" y="19"/>
                    </a:cubicBezTo>
                    <a:cubicBezTo>
                      <a:pt x="15" y="19"/>
                      <a:pt x="19" y="15"/>
                      <a:pt x="19" y="10"/>
                    </a:cubicBezTo>
                    <a:cubicBezTo>
                      <a:pt x="19" y="4"/>
                      <a:pt x="15" y="0"/>
                      <a:pt x="10" y="0"/>
                    </a:cubicBezTo>
                    <a:cubicBezTo>
                      <a:pt x="10" y="0"/>
                      <a:pt x="10"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4" name="Freeform 911"/>
              <p:cNvSpPr>
                <a:spLocks/>
              </p:cNvSpPr>
              <p:nvPr userDrawn="1"/>
            </p:nvSpPr>
            <p:spPr bwMode="auto">
              <a:xfrm>
                <a:off x="5090" y="2467"/>
                <a:ext cx="50" cy="50"/>
              </a:xfrm>
              <a:custGeom>
                <a:avLst/>
                <a:gdLst>
                  <a:gd name="T0" fmla="*/ 48 w 25"/>
                  <a:gd name="T1" fmla="*/ 0 h 25"/>
                  <a:gd name="T2" fmla="*/ 0 w 25"/>
                  <a:gd name="T3" fmla="*/ 52 h 25"/>
                  <a:gd name="T4" fmla="*/ 48 w 25"/>
                  <a:gd name="T5" fmla="*/ 100 h 25"/>
                  <a:gd name="T6" fmla="*/ 48 w 25"/>
                  <a:gd name="T7" fmla="*/ 100 h 25"/>
                  <a:gd name="T8" fmla="*/ 100 w 25"/>
                  <a:gd name="T9" fmla="*/ 52 h 25"/>
                  <a:gd name="T10" fmla="*/ 48 w 25"/>
                  <a:gd name="T11" fmla="*/ 0 h 25"/>
                  <a:gd name="T12" fmla="*/ 48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2" y="0"/>
                    </a:moveTo>
                    <a:cubicBezTo>
                      <a:pt x="5" y="0"/>
                      <a:pt x="0" y="6"/>
                      <a:pt x="0" y="13"/>
                    </a:cubicBezTo>
                    <a:cubicBezTo>
                      <a:pt x="0" y="20"/>
                      <a:pt x="5" y="25"/>
                      <a:pt x="12" y="25"/>
                    </a:cubicBezTo>
                    <a:cubicBezTo>
                      <a:pt x="12" y="25"/>
                      <a:pt x="12" y="25"/>
                      <a:pt x="12" y="25"/>
                    </a:cubicBezTo>
                    <a:cubicBezTo>
                      <a:pt x="19" y="25"/>
                      <a:pt x="25" y="20"/>
                      <a:pt x="25" y="13"/>
                    </a:cubicBezTo>
                    <a:cubicBezTo>
                      <a:pt x="25" y="6"/>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5" name="Freeform 912"/>
              <p:cNvSpPr>
                <a:spLocks/>
              </p:cNvSpPr>
              <p:nvPr userDrawn="1"/>
            </p:nvSpPr>
            <p:spPr bwMode="auto">
              <a:xfrm>
                <a:off x="5180" y="2559"/>
                <a:ext cx="62" cy="63"/>
              </a:xfrm>
              <a:custGeom>
                <a:avLst/>
                <a:gdLst>
                  <a:gd name="T0" fmla="*/ 64 w 31"/>
                  <a:gd name="T1" fmla="*/ 0 h 31"/>
                  <a:gd name="T2" fmla="*/ 0 w 31"/>
                  <a:gd name="T3" fmla="*/ 61 h 31"/>
                  <a:gd name="T4" fmla="*/ 64 w 31"/>
                  <a:gd name="T5" fmla="*/ 128 h 31"/>
                  <a:gd name="T6" fmla="*/ 64 w 31"/>
                  <a:gd name="T7" fmla="*/ 128 h 31"/>
                  <a:gd name="T8" fmla="*/ 124 w 31"/>
                  <a:gd name="T9" fmla="*/ 61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5"/>
                    </a:cubicBezTo>
                    <a:cubicBezTo>
                      <a:pt x="0" y="24"/>
                      <a:pt x="7" y="31"/>
                      <a:pt x="16" y="31"/>
                    </a:cubicBezTo>
                    <a:cubicBezTo>
                      <a:pt x="16" y="31"/>
                      <a:pt x="16" y="31"/>
                      <a:pt x="16" y="31"/>
                    </a:cubicBezTo>
                    <a:cubicBezTo>
                      <a:pt x="24" y="31"/>
                      <a:pt x="31" y="24"/>
                      <a:pt x="31" y="15"/>
                    </a:cubicBezTo>
                    <a:cubicBezTo>
                      <a:pt x="31" y="7"/>
                      <a:pt x="24"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6" name="Freeform 913"/>
              <p:cNvSpPr>
                <a:spLocks/>
              </p:cNvSpPr>
              <p:nvPr userDrawn="1"/>
            </p:nvSpPr>
            <p:spPr bwMode="auto">
              <a:xfrm>
                <a:off x="5260" y="2640"/>
                <a:ext cx="74" cy="74"/>
              </a:xfrm>
              <a:custGeom>
                <a:avLst/>
                <a:gdLst>
                  <a:gd name="T0" fmla="*/ 72 w 37"/>
                  <a:gd name="T1" fmla="*/ 0 h 37"/>
                  <a:gd name="T2" fmla="*/ 0 w 37"/>
                  <a:gd name="T3" fmla="*/ 72 h 37"/>
                  <a:gd name="T4" fmla="*/ 72 w 37"/>
                  <a:gd name="T5" fmla="*/ 148 h 37"/>
                  <a:gd name="T6" fmla="*/ 72 w 37"/>
                  <a:gd name="T7" fmla="*/ 148 h 37"/>
                  <a:gd name="T8" fmla="*/ 148 w 37"/>
                  <a:gd name="T9" fmla="*/ 72 h 37"/>
                  <a:gd name="T10" fmla="*/ 76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8"/>
                    </a:cubicBezTo>
                    <a:cubicBezTo>
                      <a:pt x="0" y="28"/>
                      <a:pt x="8" y="37"/>
                      <a:pt x="18" y="37"/>
                    </a:cubicBezTo>
                    <a:cubicBezTo>
                      <a:pt x="18" y="37"/>
                      <a:pt x="18" y="37"/>
                      <a:pt x="18" y="37"/>
                    </a:cubicBezTo>
                    <a:cubicBezTo>
                      <a:pt x="29" y="37"/>
                      <a:pt x="37" y="29"/>
                      <a:pt x="37" y="18"/>
                    </a:cubicBezTo>
                    <a:cubicBezTo>
                      <a:pt x="37" y="8"/>
                      <a:pt x="29" y="0"/>
                      <a:pt x="19" y="0"/>
                    </a:cubicBezTo>
                    <a:cubicBezTo>
                      <a:pt x="19" y="0"/>
                      <a:pt x="19"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7" name="Freeform 914"/>
              <p:cNvSpPr>
                <a:spLocks/>
              </p:cNvSpPr>
              <p:nvPr userDrawn="1"/>
            </p:nvSpPr>
            <p:spPr bwMode="auto">
              <a:xfrm>
                <a:off x="5350" y="2730"/>
                <a:ext cx="86" cy="86"/>
              </a:xfrm>
              <a:custGeom>
                <a:avLst/>
                <a:gdLst>
                  <a:gd name="T0" fmla="*/ 88 w 43"/>
                  <a:gd name="T1" fmla="*/ 0 h 43"/>
                  <a:gd name="T2" fmla="*/ 0 w 43"/>
                  <a:gd name="T3" fmla="*/ 88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2"/>
                    </a:cubicBezTo>
                    <a:cubicBezTo>
                      <a:pt x="0" y="34"/>
                      <a:pt x="10" y="43"/>
                      <a:pt x="22" y="43"/>
                    </a:cubicBezTo>
                    <a:cubicBezTo>
                      <a:pt x="22" y="43"/>
                      <a:pt x="22" y="43"/>
                      <a:pt x="22" y="43"/>
                    </a:cubicBezTo>
                    <a:cubicBezTo>
                      <a:pt x="34" y="43"/>
                      <a:pt x="43" y="34"/>
                      <a:pt x="43" y="22"/>
                    </a:cubicBezTo>
                    <a:cubicBezTo>
                      <a:pt x="43"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8" name="Freeform 915"/>
              <p:cNvSpPr>
                <a:spLocks/>
              </p:cNvSpPr>
              <p:nvPr userDrawn="1"/>
            </p:nvSpPr>
            <p:spPr bwMode="auto">
              <a:xfrm>
                <a:off x="5430" y="2810"/>
                <a:ext cx="98" cy="100"/>
              </a:xfrm>
              <a:custGeom>
                <a:avLst/>
                <a:gdLst>
                  <a:gd name="T0" fmla="*/ 100 w 49"/>
                  <a:gd name="T1" fmla="*/ 0 h 50"/>
                  <a:gd name="T2" fmla="*/ 0 w 49"/>
                  <a:gd name="T3" fmla="*/ 100 h 50"/>
                  <a:gd name="T4" fmla="*/ 100 w 49"/>
                  <a:gd name="T5" fmla="*/ 200 h 50"/>
                  <a:gd name="T6" fmla="*/ 100 w 49"/>
                  <a:gd name="T7" fmla="*/ 200 h 50"/>
                  <a:gd name="T8" fmla="*/ 196 w 49"/>
                  <a:gd name="T9" fmla="*/ 100 h 50"/>
                  <a:gd name="T10" fmla="*/ 100 w 49"/>
                  <a:gd name="T11" fmla="*/ 0 h 50"/>
                  <a:gd name="T12" fmla="*/ 100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5" y="0"/>
                    </a:moveTo>
                    <a:cubicBezTo>
                      <a:pt x="11" y="0"/>
                      <a:pt x="0" y="11"/>
                      <a:pt x="0" y="25"/>
                    </a:cubicBezTo>
                    <a:cubicBezTo>
                      <a:pt x="0" y="38"/>
                      <a:pt x="11" y="50"/>
                      <a:pt x="25" y="50"/>
                    </a:cubicBezTo>
                    <a:cubicBezTo>
                      <a:pt x="25" y="50"/>
                      <a:pt x="25" y="50"/>
                      <a:pt x="25" y="50"/>
                    </a:cubicBezTo>
                    <a:cubicBezTo>
                      <a:pt x="38" y="50"/>
                      <a:pt x="49" y="38"/>
                      <a:pt x="49" y="25"/>
                    </a:cubicBezTo>
                    <a:cubicBezTo>
                      <a:pt x="49" y="12"/>
                      <a:pt x="38"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59" name="Freeform 916"/>
              <p:cNvSpPr>
                <a:spLocks/>
              </p:cNvSpPr>
              <p:nvPr userDrawn="1"/>
            </p:nvSpPr>
            <p:spPr bwMode="auto">
              <a:xfrm>
                <a:off x="5520" y="2900"/>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3" y="56"/>
                      <a:pt x="56" y="44"/>
                      <a:pt x="56" y="28"/>
                    </a:cubicBezTo>
                    <a:cubicBezTo>
                      <a:pt x="56"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0" name="Freeform 917"/>
              <p:cNvSpPr>
                <a:spLocks/>
              </p:cNvSpPr>
              <p:nvPr userDrawn="1"/>
            </p:nvSpPr>
            <p:spPr bwMode="auto">
              <a:xfrm>
                <a:off x="5600" y="2980"/>
                <a:ext cx="124" cy="126"/>
              </a:xfrm>
              <a:custGeom>
                <a:avLst/>
                <a:gdLst>
                  <a:gd name="T0" fmla="*/ 124 w 62"/>
                  <a:gd name="T1" fmla="*/ 0 h 63"/>
                  <a:gd name="T2" fmla="*/ 0 w 62"/>
                  <a:gd name="T3" fmla="*/ 124 h 63"/>
                  <a:gd name="T4" fmla="*/ 124 w 62"/>
                  <a:gd name="T5" fmla="*/ 252 h 63"/>
                  <a:gd name="T6" fmla="*/ 124 w 62"/>
                  <a:gd name="T7" fmla="*/ 252 h 63"/>
                  <a:gd name="T8" fmla="*/ 248 w 62"/>
                  <a:gd name="T9" fmla="*/ 128 h 63"/>
                  <a:gd name="T10" fmla="*/ 124 w 62"/>
                  <a:gd name="T11" fmla="*/ 0 h 63"/>
                  <a:gd name="T12" fmla="*/ 124 w 62"/>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3">
                    <a:moveTo>
                      <a:pt x="31" y="0"/>
                    </a:moveTo>
                    <a:cubicBezTo>
                      <a:pt x="14" y="0"/>
                      <a:pt x="0" y="14"/>
                      <a:pt x="0" y="31"/>
                    </a:cubicBezTo>
                    <a:cubicBezTo>
                      <a:pt x="0" y="49"/>
                      <a:pt x="13" y="63"/>
                      <a:pt x="31" y="63"/>
                    </a:cubicBezTo>
                    <a:cubicBezTo>
                      <a:pt x="31" y="63"/>
                      <a:pt x="31" y="63"/>
                      <a:pt x="31" y="63"/>
                    </a:cubicBezTo>
                    <a:cubicBezTo>
                      <a:pt x="48" y="63"/>
                      <a:pt x="62" y="49"/>
                      <a:pt x="62" y="32"/>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1" name="Freeform 918"/>
              <p:cNvSpPr>
                <a:spLocks/>
              </p:cNvSpPr>
              <p:nvPr userDrawn="1"/>
            </p:nvSpPr>
            <p:spPr bwMode="auto">
              <a:xfrm>
                <a:off x="5690" y="3072"/>
                <a:ext cx="136" cy="136"/>
              </a:xfrm>
              <a:custGeom>
                <a:avLst/>
                <a:gdLst>
                  <a:gd name="T0" fmla="*/ 136 w 68"/>
                  <a:gd name="T1" fmla="*/ 0 h 68"/>
                  <a:gd name="T2" fmla="*/ 0 w 68"/>
                  <a:gd name="T3" fmla="*/ 136 h 68"/>
                  <a:gd name="T4" fmla="*/ 8 w 68"/>
                  <a:gd name="T5" fmla="*/ 188 h 68"/>
                  <a:gd name="T6" fmla="*/ 68 w 68"/>
                  <a:gd name="T7" fmla="*/ 256 h 68"/>
                  <a:gd name="T8" fmla="*/ 136 w 68"/>
                  <a:gd name="T9" fmla="*/ 272 h 68"/>
                  <a:gd name="T10" fmla="*/ 136 w 68"/>
                  <a:gd name="T11" fmla="*/ 272 h 68"/>
                  <a:gd name="T12" fmla="*/ 160 w 68"/>
                  <a:gd name="T13" fmla="*/ 272 h 68"/>
                  <a:gd name="T14" fmla="*/ 272 w 68"/>
                  <a:gd name="T15" fmla="*/ 164 h 68"/>
                  <a:gd name="T16" fmla="*/ 272 w 68"/>
                  <a:gd name="T17" fmla="*/ 136 h 68"/>
                  <a:gd name="T18" fmla="*/ 256 w 68"/>
                  <a:gd name="T19" fmla="*/ 68 h 68"/>
                  <a:gd name="T20" fmla="*/ 188 w 68"/>
                  <a:gd name="T21" fmla="*/ 8 h 68"/>
                  <a:gd name="T22" fmla="*/ 136 w 68"/>
                  <a:gd name="T23" fmla="*/ 0 h 68"/>
                  <a:gd name="T24" fmla="*/ 136 w 68"/>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68">
                    <a:moveTo>
                      <a:pt x="34" y="0"/>
                    </a:moveTo>
                    <a:cubicBezTo>
                      <a:pt x="15" y="0"/>
                      <a:pt x="0" y="15"/>
                      <a:pt x="0" y="34"/>
                    </a:cubicBezTo>
                    <a:cubicBezTo>
                      <a:pt x="0" y="38"/>
                      <a:pt x="0" y="43"/>
                      <a:pt x="2" y="47"/>
                    </a:cubicBezTo>
                    <a:cubicBezTo>
                      <a:pt x="9" y="51"/>
                      <a:pt x="14" y="57"/>
                      <a:pt x="17" y="64"/>
                    </a:cubicBezTo>
                    <a:cubicBezTo>
                      <a:pt x="22" y="67"/>
                      <a:pt x="28" y="68"/>
                      <a:pt x="34" y="68"/>
                    </a:cubicBezTo>
                    <a:cubicBezTo>
                      <a:pt x="34" y="68"/>
                      <a:pt x="34" y="68"/>
                      <a:pt x="34" y="68"/>
                    </a:cubicBezTo>
                    <a:cubicBezTo>
                      <a:pt x="36" y="68"/>
                      <a:pt x="38" y="68"/>
                      <a:pt x="40" y="68"/>
                    </a:cubicBezTo>
                    <a:cubicBezTo>
                      <a:pt x="44" y="54"/>
                      <a:pt x="54" y="44"/>
                      <a:pt x="68" y="41"/>
                    </a:cubicBezTo>
                    <a:cubicBezTo>
                      <a:pt x="68" y="38"/>
                      <a:pt x="68" y="36"/>
                      <a:pt x="68" y="34"/>
                    </a:cubicBezTo>
                    <a:cubicBezTo>
                      <a:pt x="68" y="28"/>
                      <a:pt x="67" y="22"/>
                      <a:pt x="64" y="17"/>
                    </a:cubicBezTo>
                    <a:cubicBezTo>
                      <a:pt x="60" y="11"/>
                      <a:pt x="54" y="5"/>
                      <a:pt x="47" y="2"/>
                    </a:cubicBezTo>
                    <a:cubicBezTo>
                      <a:pt x="43" y="0"/>
                      <a:pt x="39"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2" name="Freeform 919"/>
              <p:cNvSpPr>
                <a:spLocks/>
              </p:cNvSpPr>
              <p:nvPr userDrawn="1"/>
            </p:nvSpPr>
            <p:spPr bwMode="auto">
              <a:xfrm>
                <a:off x="5768" y="3150"/>
                <a:ext cx="150" cy="153"/>
              </a:xfrm>
              <a:custGeom>
                <a:avLst/>
                <a:gdLst>
                  <a:gd name="T0" fmla="*/ 152 w 75"/>
                  <a:gd name="T1" fmla="*/ 0 h 76"/>
                  <a:gd name="T2" fmla="*/ 116 w 75"/>
                  <a:gd name="T3" fmla="*/ 8 h 76"/>
                  <a:gd name="T4" fmla="*/ 4 w 75"/>
                  <a:gd name="T5" fmla="*/ 117 h 76"/>
                  <a:gd name="T6" fmla="*/ 0 w 75"/>
                  <a:gd name="T7" fmla="*/ 155 h 76"/>
                  <a:gd name="T8" fmla="*/ 8 w 75"/>
                  <a:gd name="T9" fmla="*/ 199 h 76"/>
                  <a:gd name="T10" fmla="*/ 124 w 75"/>
                  <a:gd name="T11" fmla="*/ 304 h 76"/>
                  <a:gd name="T12" fmla="*/ 152 w 75"/>
                  <a:gd name="T13" fmla="*/ 308 h 76"/>
                  <a:gd name="T14" fmla="*/ 152 w 75"/>
                  <a:gd name="T15" fmla="*/ 308 h 76"/>
                  <a:gd name="T16" fmla="*/ 184 w 75"/>
                  <a:gd name="T17" fmla="*/ 304 h 76"/>
                  <a:gd name="T18" fmla="*/ 296 w 75"/>
                  <a:gd name="T19" fmla="*/ 191 h 76"/>
                  <a:gd name="T20" fmla="*/ 300 w 75"/>
                  <a:gd name="T21" fmla="*/ 155 h 76"/>
                  <a:gd name="T22" fmla="*/ 300 w 75"/>
                  <a:gd name="T23" fmla="*/ 129 h 76"/>
                  <a:gd name="T24" fmla="*/ 196 w 75"/>
                  <a:gd name="T25" fmla="*/ 8 h 76"/>
                  <a:gd name="T26" fmla="*/ 152 w 75"/>
                  <a:gd name="T27" fmla="*/ 0 h 76"/>
                  <a:gd name="T28" fmla="*/ 152 w 75"/>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6">
                    <a:moveTo>
                      <a:pt x="38" y="0"/>
                    </a:moveTo>
                    <a:cubicBezTo>
                      <a:pt x="35" y="0"/>
                      <a:pt x="32" y="1"/>
                      <a:pt x="29" y="2"/>
                    </a:cubicBezTo>
                    <a:cubicBezTo>
                      <a:pt x="15" y="5"/>
                      <a:pt x="5" y="15"/>
                      <a:pt x="1" y="29"/>
                    </a:cubicBezTo>
                    <a:cubicBezTo>
                      <a:pt x="1" y="32"/>
                      <a:pt x="0" y="35"/>
                      <a:pt x="0" y="38"/>
                    </a:cubicBezTo>
                    <a:cubicBezTo>
                      <a:pt x="0" y="42"/>
                      <a:pt x="1" y="46"/>
                      <a:pt x="2" y="49"/>
                    </a:cubicBezTo>
                    <a:cubicBezTo>
                      <a:pt x="16" y="52"/>
                      <a:pt x="27" y="62"/>
                      <a:pt x="31" y="75"/>
                    </a:cubicBezTo>
                    <a:cubicBezTo>
                      <a:pt x="33" y="75"/>
                      <a:pt x="35" y="76"/>
                      <a:pt x="38" y="76"/>
                    </a:cubicBezTo>
                    <a:cubicBezTo>
                      <a:pt x="38" y="76"/>
                      <a:pt x="38" y="76"/>
                      <a:pt x="38" y="76"/>
                    </a:cubicBezTo>
                    <a:cubicBezTo>
                      <a:pt x="41" y="76"/>
                      <a:pt x="44" y="75"/>
                      <a:pt x="46" y="75"/>
                    </a:cubicBezTo>
                    <a:cubicBezTo>
                      <a:pt x="51" y="61"/>
                      <a:pt x="61" y="51"/>
                      <a:pt x="74" y="47"/>
                    </a:cubicBezTo>
                    <a:cubicBezTo>
                      <a:pt x="75" y="44"/>
                      <a:pt x="75" y="41"/>
                      <a:pt x="75" y="38"/>
                    </a:cubicBezTo>
                    <a:cubicBezTo>
                      <a:pt x="75" y="36"/>
                      <a:pt x="75" y="34"/>
                      <a:pt x="75" y="32"/>
                    </a:cubicBezTo>
                    <a:cubicBezTo>
                      <a:pt x="73" y="17"/>
                      <a:pt x="62" y="6"/>
                      <a:pt x="49" y="2"/>
                    </a:cubicBezTo>
                    <a:cubicBezTo>
                      <a:pt x="45" y="1"/>
                      <a:pt x="42"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3" name="Freeform 920"/>
              <p:cNvSpPr>
                <a:spLocks/>
              </p:cNvSpPr>
              <p:nvPr userDrawn="1"/>
            </p:nvSpPr>
            <p:spPr bwMode="auto">
              <a:xfrm>
                <a:off x="5858" y="3240"/>
                <a:ext cx="164" cy="167"/>
              </a:xfrm>
              <a:custGeom>
                <a:avLst/>
                <a:gdLst>
                  <a:gd name="T0" fmla="*/ 164 w 82"/>
                  <a:gd name="T1" fmla="*/ 0 h 83"/>
                  <a:gd name="T2" fmla="*/ 116 w 82"/>
                  <a:gd name="T3" fmla="*/ 8 h 83"/>
                  <a:gd name="T4" fmla="*/ 4 w 82"/>
                  <a:gd name="T5" fmla="*/ 121 h 83"/>
                  <a:gd name="T6" fmla="*/ 0 w 82"/>
                  <a:gd name="T7" fmla="*/ 165 h 83"/>
                  <a:gd name="T8" fmla="*/ 0 w 82"/>
                  <a:gd name="T9" fmla="*/ 179 h 83"/>
                  <a:gd name="T10" fmla="*/ 132 w 82"/>
                  <a:gd name="T11" fmla="*/ 332 h 83"/>
                  <a:gd name="T12" fmla="*/ 160 w 82"/>
                  <a:gd name="T13" fmla="*/ 336 h 83"/>
                  <a:gd name="T14" fmla="*/ 328 w 82"/>
                  <a:gd name="T15" fmla="*/ 165 h 83"/>
                  <a:gd name="T16" fmla="*/ 328 w 82"/>
                  <a:gd name="T17" fmla="*/ 137 h 83"/>
                  <a:gd name="T18" fmla="*/ 176 w 82"/>
                  <a:gd name="T19" fmla="*/ 0 h 83"/>
                  <a:gd name="T20" fmla="*/ 164 w 82"/>
                  <a:gd name="T21" fmla="*/ 0 h 83"/>
                  <a:gd name="T22" fmla="*/ 164 w 82"/>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83">
                    <a:moveTo>
                      <a:pt x="41" y="0"/>
                    </a:moveTo>
                    <a:cubicBezTo>
                      <a:pt x="37" y="0"/>
                      <a:pt x="33" y="1"/>
                      <a:pt x="29" y="2"/>
                    </a:cubicBezTo>
                    <a:cubicBezTo>
                      <a:pt x="16" y="6"/>
                      <a:pt x="6" y="16"/>
                      <a:pt x="1" y="30"/>
                    </a:cubicBezTo>
                    <a:cubicBezTo>
                      <a:pt x="0" y="33"/>
                      <a:pt x="0" y="37"/>
                      <a:pt x="0" y="41"/>
                    </a:cubicBezTo>
                    <a:cubicBezTo>
                      <a:pt x="0" y="42"/>
                      <a:pt x="0" y="43"/>
                      <a:pt x="0" y="44"/>
                    </a:cubicBezTo>
                    <a:cubicBezTo>
                      <a:pt x="18" y="47"/>
                      <a:pt x="32" y="63"/>
                      <a:pt x="33" y="82"/>
                    </a:cubicBezTo>
                    <a:cubicBezTo>
                      <a:pt x="36" y="83"/>
                      <a:pt x="38" y="83"/>
                      <a:pt x="40" y="83"/>
                    </a:cubicBezTo>
                    <a:cubicBezTo>
                      <a:pt x="41" y="60"/>
                      <a:pt x="60" y="41"/>
                      <a:pt x="82" y="41"/>
                    </a:cubicBezTo>
                    <a:cubicBezTo>
                      <a:pt x="82" y="38"/>
                      <a:pt x="82" y="36"/>
                      <a:pt x="82" y="34"/>
                    </a:cubicBezTo>
                    <a:cubicBezTo>
                      <a:pt x="78" y="16"/>
                      <a:pt x="63" y="2"/>
                      <a:pt x="44" y="0"/>
                    </a:cubicBezTo>
                    <a:cubicBezTo>
                      <a:pt x="43" y="0"/>
                      <a:pt x="42"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4" name="Freeform 921"/>
              <p:cNvSpPr>
                <a:spLocks/>
              </p:cNvSpPr>
              <p:nvPr userDrawn="1"/>
            </p:nvSpPr>
            <p:spPr bwMode="auto">
              <a:xfrm>
                <a:off x="5938" y="3323"/>
                <a:ext cx="176" cy="176"/>
              </a:xfrm>
              <a:custGeom>
                <a:avLst/>
                <a:gdLst>
                  <a:gd name="T0" fmla="*/ 176 w 88"/>
                  <a:gd name="T1" fmla="*/ 0 h 88"/>
                  <a:gd name="T2" fmla="*/ 168 w 88"/>
                  <a:gd name="T3" fmla="*/ 0 h 88"/>
                  <a:gd name="T4" fmla="*/ 0 w 88"/>
                  <a:gd name="T5" fmla="*/ 168 h 88"/>
                  <a:gd name="T6" fmla="*/ 0 w 88"/>
                  <a:gd name="T7" fmla="*/ 176 h 88"/>
                  <a:gd name="T8" fmla="*/ 0 w 88"/>
                  <a:gd name="T9" fmla="*/ 192 h 88"/>
                  <a:gd name="T10" fmla="*/ 4 w 88"/>
                  <a:gd name="T11" fmla="*/ 192 h 88"/>
                  <a:gd name="T12" fmla="*/ 4 w 88"/>
                  <a:gd name="T13" fmla="*/ 192 h 88"/>
                  <a:gd name="T14" fmla="*/ 180 w 88"/>
                  <a:gd name="T15" fmla="*/ 352 h 88"/>
                  <a:gd name="T16" fmla="*/ 180 w 88"/>
                  <a:gd name="T17" fmla="*/ 352 h 88"/>
                  <a:gd name="T18" fmla="*/ 352 w 88"/>
                  <a:gd name="T19" fmla="*/ 180 h 88"/>
                  <a:gd name="T20" fmla="*/ 352 w 88"/>
                  <a:gd name="T21" fmla="*/ 180 h 88"/>
                  <a:gd name="T22" fmla="*/ 352 w 88"/>
                  <a:gd name="T23" fmla="*/ 176 h 88"/>
                  <a:gd name="T24" fmla="*/ 352 w 88"/>
                  <a:gd name="T25" fmla="*/ 176 h 88"/>
                  <a:gd name="T26" fmla="*/ 352 w 88"/>
                  <a:gd name="T27" fmla="*/ 172 h 88"/>
                  <a:gd name="T28" fmla="*/ 192 w 88"/>
                  <a:gd name="T29" fmla="*/ 0 h 88"/>
                  <a:gd name="T30" fmla="*/ 176 w 88"/>
                  <a:gd name="T31" fmla="*/ 0 h 88"/>
                  <a:gd name="T32" fmla="*/ 176 w 88"/>
                  <a:gd name="T33" fmla="*/ 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88">
                    <a:moveTo>
                      <a:pt x="44" y="0"/>
                    </a:moveTo>
                    <a:cubicBezTo>
                      <a:pt x="43" y="0"/>
                      <a:pt x="43" y="0"/>
                      <a:pt x="42" y="0"/>
                    </a:cubicBezTo>
                    <a:cubicBezTo>
                      <a:pt x="20" y="0"/>
                      <a:pt x="1" y="19"/>
                      <a:pt x="0" y="42"/>
                    </a:cubicBezTo>
                    <a:cubicBezTo>
                      <a:pt x="0" y="42"/>
                      <a:pt x="0" y="43"/>
                      <a:pt x="0" y="44"/>
                    </a:cubicBezTo>
                    <a:cubicBezTo>
                      <a:pt x="0" y="45"/>
                      <a:pt x="0" y="46"/>
                      <a:pt x="0" y="48"/>
                    </a:cubicBezTo>
                    <a:cubicBezTo>
                      <a:pt x="0" y="48"/>
                      <a:pt x="1" y="48"/>
                      <a:pt x="1" y="48"/>
                    </a:cubicBezTo>
                    <a:cubicBezTo>
                      <a:pt x="1" y="48"/>
                      <a:pt x="1" y="48"/>
                      <a:pt x="1" y="48"/>
                    </a:cubicBezTo>
                    <a:cubicBezTo>
                      <a:pt x="24" y="48"/>
                      <a:pt x="43" y="65"/>
                      <a:pt x="45" y="88"/>
                    </a:cubicBezTo>
                    <a:cubicBezTo>
                      <a:pt x="45" y="88"/>
                      <a:pt x="45" y="88"/>
                      <a:pt x="45" y="88"/>
                    </a:cubicBezTo>
                    <a:cubicBezTo>
                      <a:pt x="47" y="65"/>
                      <a:pt x="66" y="47"/>
                      <a:pt x="88" y="45"/>
                    </a:cubicBezTo>
                    <a:cubicBezTo>
                      <a:pt x="88" y="45"/>
                      <a:pt x="88" y="45"/>
                      <a:pt x="88" y="45"/>
                    </a:cubicBezTo>
                    <a:cubicBezTo>
                      <a:pt x="88" y="44"/>
                      <a:pt x="88" y="44"/>
                      <a:pt x="88" y="44"/>
                    </a:cubicBezTo>
                    <a:cubicBezTo>
                      <a:pt x="88" y="44"/>
                      <a:pt x="88" y="44"/>
                      <a:pt x="88" y="44"/>
                    </a:cubicBezTo>
                    <a:cubicBezTo>
                      <a:pt x="88" y="44"/>
                      <a:pt x="88" y="43"/>
                      <a:pt x="88" y="43"/>
                    </a:cubicBezTo>
                    <a:cubicBezTo>
                      <a:pt x="88" y="21"/>
                      <a:pt x="70" y="2"/>
                      <a:pt x="48" y="0"/>
                    </a:cubicBezTo>
                    <a:cubicBezTo>
                      <a:pt x="47" y="0"/>
                      <a:pt x="46"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5" name="Freeform 922"/>
              <p:cNvSpPr>
                <a:spLocks noEditPoints="1"/>
              </p:cNvSpPr>
              <p:nvPr userDrawn="1"/>
            </p:nvSpPr>
            <p:spPr bwMode="auto">
              <a:xfrm>
                <a:off x="6028" y="3413"/>
                <a:ext cx="188" cy="178"/>
              </a:xfrm>
              <a:custGeom>
                <a:avLst/>
                <a:gdLst>
                  <a:gd name="T0" fmla="*/ 184 w 94"/>
                  <a:gd name="T1" fmla="*/ 356 h 89"/>
                  <a:gd name="T2" fmla="*/ 184 w 94"/>
                  <a:gd name="T3" fmla="*/ 356 h 89"/>
                  <a:gd name="T4" fmla="*/ 276 w 94"/>
                  <a:gd name="T5" fmla="*/ 356 h 89"/>
                  <a:gd name="T6" fmla="*/ 276 w 94"/>
                  <a:gd name="T7" fmla="*/ 356 h 89"/>
                  <a:gd name="T8" fmla="*/ 184 w 94"/>
                  <a:gd name="T9" fmla="*/ 356 h 89"/>
                  <a:gd name="T10" fmla="*/ 104 w 94"/>
                  <a:gd name="T11" fmla="*/ 356 h 89"/>
                  <a:gd name="T12" fmla="*/ 104 w 94"/>
                  <a:gd name="T13" fmla="*/ 356 h 89"/>
                  <a:gd name="T14" fmla="*/ 172 w 94"/>
                  <a:gd name="T15" fmla="*/ 356 h 89"/>
                  <a:gd name="T16" fmla="*/ 104 w 94"/>
                  <a:gd name="T17" fmla="*/ 356 h 89"/>
                  <a:gd name="T18" fmla="*/ 188 w 94"/>
                  <a:gd name="T19" fmla="*/ 0 h 89"/>
                  <a:gd name="T20" fmla="*/ 172 w 94"/>
                  <a:gd name="T21" fmla="*/ 0 h 89"/>
                  <a:gd name="T22" fmla="*/ 172 w 94"/>
                  <a:gd name="T23" fmla="*/ 0 h 89"/>
                  <a:gd name="T24" fmla="*/ 0 w 94"/>
                  <a:gd name="T25" fmla="*/ 172 h 89"/>
                  <a:gd name="T26" fmla="*/ 0 w 94"/>
                  <a:gd name="T27" fmla="*/ 172 h 89"/>
                  <a:gd name="T28" fmla="*/ 172 w 94"/>
                  <a:gd name="T29" fmla="*/ 296 h 89"/>
                  <a:gd name="T30" fmla="*/ 360 w 94"/>
                  <a:gd name="T31" fmla="*/ 160 h 89"/>
                  <a:gd name="T32" fmla="*/ 360 w 94"/>
                  <a:gd name="T33" fmla="*/ 160 h 89"/>
                  <a:gd name="T34" fmla="*/ 376 w 94"/>
                  <a:gd name="T35" fmla="*/ 160 h 89"/>
                  <a:gd name="T36" fmla="*/ 364 w 94"/>
                  <a:gd name="T37" fmla="*/ 120 h 89"/>
                  <a:gd name="T38" fmla="*/ 188 w 94"/>
                  <a:gd name="T39" fmla="*/ 0 h 89"/>
                  <a:gd name="T40" fmla="*/ 188 w 94"/>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89">
                    <a:moveTo>
                      <a:pt x="46" y="89"/>
                    </a:moveTo>
                    <a:cubicBezTo>
                      <a:pt x="46" y="89"/>
                      <a:pt x="46" y="89"/>
                      <a:pt x="46" y="89"/>
                    </a:cubicBezTo>
                    <a:cubicBezTo>
                      <a:pt x="69" y="89"/>
                      <a:pt x="69" y="89"/>
                      <a:pt x="69" y="89"/>
                    </a:cubicBezTo>
                    <a:cubicBezTo>
                      <a:pt x="69" y="89"/>
                      <a:pt x="69" y="89"/>
                      <a:pt x="69" y="89"/>
                    </a:cubicBezTo>
                    <a:cubicBezTo>
                      <a:pt x="46" y="89"/>
                      <a:pt x="46" y="89"/>
                      <a:pt x="46" y="89"/>
                    </a:cubicBezTo>
                    <a:moveTo>
                      <a:pt x="26" y="89"/>
                    </a:moveTo>
                    <a:cubicBezTo>
                      <a:pt x="26" y="89"/>
                      <a:pt x="26" y="89"/>
                      <a:pt x="26" y="89"/>
                    </a:cubicBezTo>
                    <a:cubicBezTo>
                      <a:pt x="43" y="89"/>
                      <a:pt x="43" y="89"/>
                      <a:pt x="43" y="89"/>
                    </a:cubicBezTo>
                    <a:cubicBezTo>
                      <a:pt x="26" y="89"/>
                      <a:pt x="26" y="89"/>
                      <a:pt x="26" y="89"/>
                    </a:cubicBezTo>
                    <a:moveTo>
                      <a:pt x="47" y="0"/>
                    </a:moveTo>
                    <a:cubicBezTo>
                      <a:pt x="46" y="0"/>
                      <a:pt x="44" y="0"/>
                      <a:pt x="43" y="0"/>
                    </a:cubicBezTo>
                    <a:cubicBezTo>
                      <a:pt x="43" y="0"/>
                      <a:pt x="43" y="0"/>
                      <a:pt x="43" y="0"/>
                    </a:cubicBezTo>
                    <a:cubicBezTo>
                      <a:pt x="21" y="2"/>
                      <a:pt x="2" y="20"/>
                      <a:pt x="0" y="43"/>
                    </a:cubicBezTo>
                    <a:cubicBezTo>
                      <a:pt x="0" y="43"/>
                      <a:pt x="0" y="43"/>
                      <a:pt x="0" y="43"/>
                    </a:cubicBezTo>
                    <a:cubicBezTo>
                      <a:pt x="20" y="43"/>
                      <a:pt x="36" y="56"/>
                      <a:pt x="43" y="74"/>
                    </a:cubicBezTo>
                    <a:cubicBezTo>
                      <a:pt x="50" y="54"/>
                      <a:pt x="69" y="40"/>
                      <a:pt x="90" y="40"/>
                    </a:cubicBezTo>
                    <a:cubicBezTo>
                      <a:pt x="90" y="40"/>
                      <a:pt x="90" y="40"/>
                      <a:pt x="90" y="40"/>
                    </a:cubicBezTo>
                    <a:cubicBezTo>
                      <a:pt x="91" y="40"/>
                      <a:pt x="93" y="40"/>
                      <a:pt x="94" y="40"/>
                    </a:cubicBezTo>
                    <a:cubicBezTo>
                      <a:pt x="93" y="37"/>
                      <a:pt x="92" y="33"/>
                      <a:pt x="91" y="30"/>
                    </a:cubicBezTo>
                    <a:cubicBezTo>
                      <a:pt x="84" y="12"/>
                      <a:pt x="67"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6" name="Freeform 923"/>
              <p:cNvSpPr>
                <a:spLocks/>
              </p:cNvSpPr>
              <p:nvPr userDrawn="1"/>
            </p:nvSpPr>
            <p:spPr bwMode="auto">
              <a:xfrm>
                <a:off x="6114" y="3493"/>
                <a:ext cx="194" cy="98"/>
              </a:xfrm>
              <a:custGeom>
                <a:avLst/>
                <a:gdLst>
                  <a:gd name="T0" fmla="*/ 188 w 97"/>
                  <a:gd name="T1" fmla="*/ 0 h 49"/>
                  <a:gd name="T2" fmla="*/ 0 w 97"/>
                  <a:gd name="T3" fmla="*/ 136 h 49"/>
                  <a:gd name="T4" fmla="*/ 12 w 97"/>
                  <a:gd name="T5" fmla="*/ 196 h 49"/>
                  <a:gd name="T6" fmla="*/ 104 w 97"/>
                  <a:gd name="T7" fmla="*/ 196 h 49"/>
                  <a:gd name="T8" fmla="*/ 388 w 97"/>
                  <a:gd name="T9" fmla="*/ 196 h 49"/>
                  <a:gd name="T10" fmla="*/ 388 w 97"/>
                  <a:gd name="T11" fmla="*/ 196 h 49"/>
                  <a:gd name="T12" fmla="*/ 364 w 97"/>
                  <a:gd name="T13" fmla="*/ 108 h 49"/>
                  <a:gd name="T14" fmla="*/ 204 w 97"/>
                  <a:gd name="T15" fmla="*/ 0 h 49"/>
                  <a:gd name="T16" fmla="*/ 188 w 97"/>
                  <a:gd name="T17" fmla="*/ 0 h 49"/>
                  <a:gd name="T18" fmla="*/ 188 w 97"/>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49">
                    <a:moveTo>
                      <a:pt x="47" y="0"/>
                    </a:moveTo>
                    <a:cubicBezTo>
                      <a:pt x="26" y="0"/>
                      <a:pt x="7" y="14"/>
                      <a:pt x="0" y="34"/>
                    </a:cubicBezTo>
                    <a:cubicBezTo>
                      <a:pt x="2" y="38"/>
                      <a:pt x="3" y="44"/>
                      <a:pt x="3" y="49"/>
                    </a:cubicBezTo>
                    <a:cubicBezTo>
                      <a:pt x="26" y="49"/>
                      <a:pt x="26" y="49"/>
                      <a:pt x="26" y="49"/>
                    </a:cubicBezTo>
                    <a:cubicBezTo>
                      <a:pt x="97" y="49"/>
                      <a:pt x="97" y="49"/>
                      <a:pt x="97" y="49"/>
                    </a:cubicBezTo>
                    <a:cubicBezTo>
                      <a:pt x="97" y="49"/>
                      <a:pt x="97" y="49"/>
                      <a:pt x="97" y="49"/>
                    </a:cubicBezTo>
                    <a:cubicBezTo>
                      <a:pt x="97" y="41"/>
                      <a:pt x="95" y="34"/>
                      <a:pt x="91" y="27"/>
                    </a:cubicBezTo>
                    <a:cubicBezTo>
                      <a:pt x="83" y="12"/>
                      <a:pt x="68" y="2"/>
                      <a:pt x="51" y="0"/>
                    </a:cubicBezTo>
                    <a:cubicBezTo>
                      <a:pt x="50" y="0"/>
                      <a:pt x="48" y="0"/>
                      <a:pt x="47" y="0"/>
                    </a:cubicBezTo>
                    <a:cubicBezTo>
                      <a:pt x="47" y="0"/>
                      <a:pt x="47" y="0"/>
                      <a:pt x="4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7" name="Freeform 924"/>
              <p:cNvSpPr>
                <a:spLocks/>
              </p:cNvSpPr>
              <p:nvPr userDrawn="1"/>
            </p:nvSpPr>
            <p:spPr bwMode="auto">
              <a:xfrm>
                <a:off x="4564" y="2133"/>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1"/>
                      <a:pt x="0" y="2"/>
                    </a:cubicBezTo>
                    <a:cubicBezTo>
                      <a:pt x="0" y="3"/>
                      <a:pt x="1" y="3"/>
                      <a:pt x="2" y="3"/>
                    </a:cubicBezTo>
                    <a:cubicBezTo>
                      <a:pt x="3" y="3"/>
                      <a:pt x="3" y="3"/>
                      <a:pt x="3" y="2"/>
                    </a:cubicBezTo>
                    <a:cubicBezTo>
                      <a:pt x="3"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8" name="Freeform 925"/>
              <p:cNvSpPr>
                <a:spLocks/>
              </p:cNvSpPr>
              <p:nvPr userDrawn="1"/>
            </p:nvSpPr>
            <p:spPr bwMode="auto">
              <a:xfrm>
                <a:off x="4658" y="2217"/>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4"/>
                      <a:pt x="1" y="6"/>
                      <a:pt x="3" y="6"/>
                    </a:cubicBezTo>
                    <a:cubicBezTo>
                      <a:pt x="3" y="6"/>
                      <a:pt x="3" y="6"/>
                      <a:pt x="3" y="6"/>
                    </a:cubicBezTo>
                    <a:cubicBezTo>
                      <a:pt x="5" y="6"/>
                      <a:pt x="6" y="4"/>
                      <a:pt x="6" y="3"/>
                    </a:cubicBezTo>
                    <a:cubicBezTo>
                      <a:pt x="6" y="1"/>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69" name="Freeform 926"/>
              <p:cNvSpPr>
                <a:spLocks/>
              </p:cNvSpPr>
              <p:nvPr userDrawn="1"/>
            </p:nvSpPr>
            <p:spPr bwMode="auto">
              <a:xfrm>
                <a:off x="4740" y="2299"/>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0" name="Freeform 927"/>
              <p:cNvSpPr>
                <a:spLocks/>
              </p:cNvSpPr>
              <p:nvPr userDrawn="1"/>
            </p:nvSpPr>
            <p:spPr bwMode="auto">
              <a:xfrm>
                <a:off x="4832" y="2391"/>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1" y="15"/>
                      <a:pt x="15" y="12"/>
                      <a:pt x="15" y="7"/>
                    </a:cubicBezTo>
                    <a:cubicBezTo>
                      <a:pt x="15" y="3"/>
                      <a:pt x="11"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1" name="Freeform 928"/>
              <p:cNvSpPr>
                <a:spLocks/>
              </p:cNvSpPr>
              <p:nvPr userDrawn="1"/>
            </p:nvSpPr>
            <p:spPr bwMode="auto">
              <a:xfrm>
                <a:off x="4912" y="2473"/>
                <a:ext cx="40" cy="38"/>
              </a:xfrm>
              <a:custGeom>
                <a:avLst/>
                <a:gdLst>
                  <a:gd name="T0" fmla="*/ 40 w 20"/>
                  <a:gd name="T1" fmla="*/ 0 h 19"/>
                  <a:gd name="T2" fmla="*/ 0 w 20"/>
                  <a:gd name="T3" fmla="*/ 36 h 19"/>
                  <a:gd name="T4" fmla="*/ 40 w 20"/>
                  <a:gd name="T5" fmla="*/ 76 h 19"/>
                  <a:gd name="T6" fmla="*/ 40 w 20"/>
                  <a:gd name="T7" fmla="*/ 76 h 19"/>
                  <a:gd name="T8" fmla="*/ 80 w 20"/>
                  <a:gd name="T9" fmla="*/ 40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9"/>
                    </a:cubicBezTo>
                    <a:cubicBezTo>
                      <a:pt x="0" y="15"/>
                      <a:pt x="5"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2" name="Freeform 929"/>
              <p:cNvSpPr>
                <a:spLocks/>
              </p:cNvSpPr>
              <p:nvPr userDrawn="1"/>
            </p:nvSpPr>
            <p:spPr bwMode="auto">
              <a:xfrm>
                <a:off x="5002" y="2563"/>
                <a:ext cx="52" cy="53"/>
              </a:xfrm>
              <a:custGeom>
                <a:avLst/>
                <a:gdLst>
                  <a:gd name="T0" fmla="*/ 52 w 26"/>
                  <a:gd name="T1" fmla="*/ 0 h 26"/>
                  <a:gd name="T2" fmla="*/ 0 w 26"/>
                  <a:gd name="T3" fmla="*/ 55 h 26"/>
                  <a:gd name="T4" fmla="*/ 52 w 26"/>
                  <a:gd name="T5" fmla="*/ 108 h 26"/>
                  <a:gd name="T6" fmla="*/ 52 w 26"/>
                  <a:gd name="T7" fmla="*/ 108 h 26"/>
                  <a:gd name="T8" fmla="*/ 104 w 26"/>
                  <a:gd name="T9" fmla="*/ 55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3" name="Freeform 930"/>
              <p:cNvSpPr>
                <a:spLocks/>
              </p:cNvSpPr>
              <p:nvPr userDrawn="1"/>
            </p:nvSpPr>
            <p:spPr bwMode="auto">
              <a:xfrm>
                <a:off x="5084" y="2644"/>
                <a:ext cx="62" cy="64"/>
              </a:xfrm>
              <a:custGeom>
                <a:avLst/>
                <a:gdLst>
                  <a:gd name="T0" fmla="*/ 60 w 31"/>
                  <a:gd name="T1" fmla="*/ 0 h 32"/>
                  <a:gd name="T2" fmla="*/ 0 w 31"/>
                  <a:gd name="T3" fmla="*/ 64 h 32"/>
                  <a:gd name="T4" fmla="*/ 60 w 31"/>
                  <a:gd name="T5" fmla="*/ 128 h 32"/>
                  <a:gd name="T6" fmla="*/ 60 w 31"/>
                  <a:gd name="T7" fmla="*/ 128 h 32"/>
                  <a:gd name="T8" fmla="*/ 124 w 31"/>
                  <a:gd name="T9" fmla="*/ 64 h 32"/>
                  <a:gd name="T10" fmla="*/ 60 w 31"/>
                  <a:gd name="T11" fmla="*/ 0 h 32"/>
                  <a:gd name="T12" fmla="*/ 6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cubicBezTo>
                      <a:pt x="7" y="0"/>
                      <a:pt x="0" y="7"/>
                      <a:pt x="0" y="16"/>
                    </a:cubicBezTo>
                    <a:cubicBezTo>
                      <a:pt x="0" y="25"/>
                      <a:pt x="7" y="32"/>
                      <a:pt x="15" y="32"/>
                    </a:cubicBezTo>
                    <a:cubicBezTo>
                      <a:pt x="15" y="32"/>
                      <a:pt x="15" y="32"/>
                      <a:pt x="15" y="32"/>
                    </a:cubicBezTo>
                    <a:cubicBezTo>
                      <a:pt x="24" y="32"/>
                      <a:pt x="31" y="25"/>
                      <a:pt x="31" y="16"/>
                    </a:cubicBezTo>
                    <a:cubicBezTo>
                      <a:pt x="31" y="8"/>
                      <a:pt x="24" y="1"/>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4" name="Freeform 931"/>
              <p:cNvSpPr>
                <a:spLocks/>
              </p:cNvSpPr>
              <p:nvPr userDrawn="1"/>
            </p:nvSpPr>
            <p:spPr bwMode="auto">
              <a:xfrm>
                <a:off x="5174" y="2736"/>
                <a:ext cx="74" cy="74"/>
              </a:xfrm>
              <a:custGeom>
                <a:avLst/>
                <a:gdLst>
                  <a:gd name="T0" fmla="*/ 72 w 37"/>
                  <a:gd name="T1" fmla="*/ 0 h 37"/>
                  <a:gd name="T2" fmla="*/ 0 w 37"/>
                  <a:gd name="T3" fmla="*/ 76 h 37"/>
                  <a:gd name="T4" fmla="*/ 72 w 37"/>
                  <a:gd name="T5" fmla="*/ 148 h 37"/>
                  <a:gd name="T6" fmla="*/ 72 w 37"/>
                  <a:gd name="T7" fmla="*/ 148 h 37"/>
                  <a:gd name="T8" fmla="*/ 148 w 37"/>
                  <a:gd name="T9" fmla="*/ 76 h 37"/>
                  <a:gd name="T10" fmla="*/ 72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9"/>
                    </a:cubicBezTo>
                    <a:cubicBezTo>
                      <a:pt x="0" y="29"/>
                      <a:pt x="8" y="37"/>
                      <a:pt x="18" y="37"/>
                    </a:cubicBezTo>
                    <a:cubicBezTo>
                      <a:pt x="18" y="37"/>
                      <a:pt x="18" y="37"/>
                      <a:pt x="18" y="37"/>
                    </a:cubicBezTo>
                    <a:cubicBezTo>
                      <a:pt x="29" y="37"/>
                      <a:pt x="37" y="29"/>
                      <a:pt x="37" y="19"/>
                    </a:cubicBezTo>
                    <a:cubicBezTo>
                      <a:pt x="37" y="8"/>
                      <a:pt x="29"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5" name="Freeform 932"/>
              <p:cNvSpPr>
                <a:spLocks/>
              </p:cNvSpPr>
              <p:nvPr userDrawn="1"/>
            </p:nvSpPr>
            <p:spPr bwMode="auto">
              <a:xfrm>
                <a:off x="5254" y="2816"/>
                <a:ext cx="86" cy="86"/>
              </a:xfrm>
              <a:custGeom>
                <a:avLst/>
                <a:gdLst>
                  <a:gd name="T0" fmla="*/ 84 w 43"/>
                  <a:gd name="T1" fmla="*/ 0 h 43"/>
                  <a:gd name="T2" fmla="*/ 0 w 43"/>
                  <a:gd name="T3" fmla="*/ 88 h 43"/>
                  <a:gd name="T4" fmla="*/ 84 w 43"/>
                  <a:gd name="T5" fmla="*/ 172 h 43"/>
                  <a:gd name="T6" fmla="*/ 84 w 43"/>
                  <a:gd name="T7" fmla="*/ 172 h 43"/>
                  <a:gd name="T8" fmla="*/ 172 w 43"/>
                  <a:gd name="T9" fmla="*/ 88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3"/>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6" name="Freeform 933"/>
              <p:cNvSpPr>
                <a:spLocks/>
              </p:cNvSpPr>
              <p:nvPr userDrawn="1"/>
            </p:nvSpPr>
            <p:spPr bwMode="auto">
              <a:xfrm>
                <a:off x="5344" y="2906"/>
                <a:ext cx="98" cy="100"/>
              </a:xfrm>
              <a:custGeom>
                <a:avLst/>
                <a:gdLst>
                  <a:gd name="T0" fmla="*/ 96 w 49"/>
                  <a:gd name="T1" fmla="*/ 0 h 50"/>
                  <a:gd name="T2" fmla="*/ 0 w 49"/>
                  <a:gd name="T3" fmla="*/ 100 h 50"/>
                  <a:gd name="T4" fmla="*/ 96 w 49"/>
                  <a:gd name="T5" fmla="*/ 200 h 50"/>
                  <a:gd name="T6" fmla="*/ 96 w 49"/>
                  <a:gd name="T7" fmla="*/ 200 h 50"/>
                  <a:gd name="T8" fmla="*/ 196 w 49"/>
                  <a:gd name="T9" fmla="*/ 100 h 50"/>
                  <a:gd name="T10" fmla="*/ 100 w 49"/>
                  <a:gd name="T11" fmla="*/ 0 h 50"/>
                  <a:gd name="T12" fmla="*/ 96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4" y="0"/>
                    </a:moveTo>
                    <a:cubicBezTo>
                      <a:pt x="11" y="0"/>
                      <a:pt x="0" y="12"/>
                      <a:pt x="0" y="25"/>
                    </a:cubicBezTo>
                    <a:cubicBezTo>
                      <a:pt x="0" y="39"/>
                      <a:pt x="11" y="50"/>
                      <a:pt x="24" y="50"/>
                    </a:cubicBezTo>
                    <a:cubicBezTo>
                      <a:pt x="24" y="50"/>
                      <a:pt x="24" y="50"/>
                      <a:pt x="24" y="50"/>
                    </a:cubicBezTo>
                    <a:cubicBezTo>
                      <a:pt x="38" y="50"/>
                      <a:pt x="49" y="39"/>
                      <a:pt x="49" y="25"/>
                    </a:cubicBezTo>
                    <a:cubicBezTo>
                      <a:pt x="49" y="12"/>
                      <a:pt x="38" y="0"/>
                      <a:pt x="25" y="0"/>
                    </a:cubicBezTo>
                    <a:cubicBezTo>
                      <a:pt x="25" y="0"/>
                      <a:pt x="25"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7" name="Freeform 934"/>
              <p:cNvSpPr>
                <a:spLocks/>
              </p:cNvSpPr>
              <p:nvPr userDrawn="1"/>
            </p:nvSpPr>
            <p:spPr bwMode="auto">
              <a:xfrm>
                <a:off x="5422" y="2986"/>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3"/>
                      <a:pt x="0" y="28"/>
                    </a:cubicBezTo>
                    <a:cubicBezTo>
                      <a:pt x="0" y="44"/>
                      <a:pt x="13" y="56"/>
                      <a:pt x="28" y="56"/>
                    </a:cubicBezTo>
                    <a:cubicBezTo>
                      <a:pt x="28" y="56"/>
                      <a:pt x="28" y="56"/>
                      <a:pt x="28" y="56"/>
                    </a:cubicBezTo>
                    <a:cubicBezTo>
                      <a:pt x="44" y="56"/>
                      <a:pt x="56" y="44"/>
                      <a:pt x="56" y="28"/>
                    </a:cubicBezTo>
                    <a:cubicBezTo>
                      <a:pt x="56" y="13"/>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8" name="Freeform 935"/>
              <p:cNvSpPr>
                <a:spLocks/>
              </p:cNvSpPr>
              <p:nvPr userDrawn="1"/>
            </p:nvSpPr>
            <p:spPr bwMode="auto">
              <a:xfrm>
                <a:off x="5512" y="3078"/>
                <a:ext cx="126" cy="124"/>
              </a:xfrm>
              <a:custGeom>
                <a:avLst/>
                <a:gdLst>
                  <a:gd name="T0" fmla="*/ 128 w 63"/>
                  <a:gd name="T1" fmla="*/ 0 h 62"/>
                  <a:gd name="T2" fmla="*/ 0 w 63"/>
                  <a:gd name="T3" fmla="*/ 124 h 62"/>
                  <a:gd name="T4" fmla="*/ 128 w 63"/>
                  <a:gd name="T5" fmla="*/ 248 h 62"/>
                  <a:gd name="T6" fmla="*/ 128 w 63"/>
                  <a:gd name="T7" fmla="*/ 248 h 62"/>
                  <a:gd name="T8" fmla="*/ 172 w 63"/>
                  <a:gd name="T9" fmla="*/ 240 h 62"/>
                  <a:gd name="T10" fmla="*/ 240 w 63"/>
                  <a:gd name="T11" fmla="*/ 168 h 62"/>
                  <a:gd name="T12" fmla="*/ 252 w 63"/>
                  <a:gd name="T13" fmla="*/ 124 h 62"/>
                  <a:gd name="T14" fmla="*/ 128 w 63"/>
                  <a:gd name="T15" fmla="*/ 0 h 62"/>
                  <a:gd name="T16" fmla="*/ 128 w 6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2">
                    <a:moveTo>
                      <a:pt x="32" y="0"/>
                    </a:moveTo>
                    <a:cubicBezTo>
                      <a:pt x="14" y="0"/>
                      <a:pt x="0" y="13"/>
                      <a:pt x="0" y="31"/>
                    </a:cubicBezTo>
                    <a:cubicBezTo>
                      <a:pt x="0" y="48"/>
                      <a:pt x="14" y="62"/>
                      <a:pt x="32" y="62"/>
                    </a:cubicBezTo>
                    <a:cubicBezTo>
                      <a:pt x="32" y="62"/>
                      <a:pt x="32" y="62"/>
                      <a:pt x="32" y="62"/>
                    </a:cubicBezTo>
                    <a:cubicBezTo>
                      <a:pt x="36" y="62"/>
                      <a:pt x="40" y="61"/>
                      <a:pt x="43" y="60"/>
                    </a:cubicBezTo>
                    <a:cubicBezTo>
                      <a:pt x="47" y="52"/>
                      <a:pt x="53" y="46"/>
                      <a:pt x="60" y="42"/>
                    </a:cubicBezTo>
                    <a:cubicBezTo>
                      <a:pt x="62" y="39"/>
                      <a:pt x="63" y="35"/>
                      <a:pt x="63" y="31"/>
                    </a:cubicBezTo>
                    <a:cubicBezTo>
                      <a:pt x="63" y="14"/>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79" name="Freeform 936"/>
              <p:cNvSpPr>
                <a:spLocks/>
              </p:cNvSpPr>
              <p:nvPr userDrawn="1"/>
            </p:nvSpPr>
            <p:spPr bwMode="auto">
              <a:xfrm>
                <a:off x="5592" y="3156"/>
                <a:ext cx="138" cy="139"/>
              </a:xfrm>
              <a:custGeom>
                <a:avLst/>
                <a:gdLst>
                  <a:gd name="T0" fmla="*/ 136 w 69"/>
                  <a:gd name="T1" fmla="*/ 0 h 69"/>
                  <a:gd name="T2" fmla="*/ 80 w 69"/>
                  <a:gd name="T3" fmla="*/ 12 h 69"/>
                  <a:gd name="T4" fmla="*/ 12 w 69"/>
                  <a:gd name="T5" fmla="*/ 85 h 69"/>
                  <a:gd name="T6" fmla="*/ 0 w 69"/>
                  <a:gd name="T7" fmla="*/ 143 h 69"/>
                  <a:gd name="T8" fmla="*/ 16 w 69"/>
                  <a:gd name="T9" fmla="*/ 207 h 69"/>
                  <a:gd name="T10" fmla="*/ 84 w 69"/>
                  <a:gd name="T11" fmla="*/ 272 h 69"/>
                  <a:gd name="T12" fmla="*/ 136 w 69"/>
                  <a:gd name="T13" fmla="*/ 280 h 69"/>
                  <a:gd name="T14" fmla="*/ 136 w 69"/>
                  <a:gd name="T15" fmla="*/ 280 h 69"/>
                  <a:gd name="T16" fmla="*/ 196 w 69"/>
                  <a:gd name="T17" fmla="*/ 268 h 69"/>
                  <a:gd name="T18" fmla="*/ 260 w 69"/>
                  <a:gd name="T19" fmla="*/ 203 h 69"/>
                  <a:gd name="T20" fmla="*/ 276 w 69"/>
                  <a:gd name="T21" fmla="*/ 143 h 69"/>
                  <a:gd name="T22" fmla="*/ 264 w 69"/>
                  <a:gd name="T23" fmla="*/ 89 h 69"/>
                  <a:gd name="T24" fmla="*/ 204 w 69"/>
                  <a:gd name="T25" fmla="*/ 20 h 69"/>
                  <a:gd name="T26" fmla="*/ 140 w 69"/>
                  <a:gd name="T27" fmla="*/ 0 h 69"/>
                  <a:gd name="T28" fmla="*/ 136 w 69"/>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69">
                    <a:moveTo>
                      <a:pt x="34" y="0"/>
                    </a:moveTo>
                    <a:cubicBezTo>
                      <a:pt x="30" y="0"/>
                      <a:pt x="25" y="2"/>
                      <a:pt x="20" y="3"/>
                    </a:cubicBezTo>
                    <a:cubicBezTo>
                      <a:pt x="13" y="7"/>
                      <a:pt x="7" y="13"/>
                      <a:pt x="3" y="21"/>
                    </a:cubicBezTo>
                    <a:cubicBezTo>
                      <a:pt x="1" y="25"/>
                      <a:pt x="0" y="30"/>
                      <a:pt x="0" y="35"/>
                    </a:cubicBezTo>
                    <a:cubicBezTo>
                      <a:pt x="0" y="41"/>
                      <a:pt x="2" y="46"/>
                      <a:pt x="4" y="51"/>
                    </a:cubicBezTo>
                    <a:cubicBezTo>
                      <a:pt x="12" y="54"/>
                      <a:pt x="18" y="60"/>
                      <a:pt x="21" y="67"/>
                    </a:cubicBezTo>
                    <a:cubicBezTo>
                      <a:pt x="25" y="68"/>
                      <a:pt x="30" y="69"/>
                      <a:pt x="34" y="69"/>
                    </a:cubicBezTo>
                    <a:cubicBezTo>
                      <a:pt x="34" y="69"/>
                      <a:pt x="34" y="69"/>
                      <a:pt x="34" y="69"/>
                    </a:cubicBezTo>
                    <a:cubicBezTo>
                      <a:pt x="40" y="69"/>
                      <a:pt x="45" y="68"/>
                      <a:pt x="49" y="66"/>
                    </a:cubicBezTo>
                    <a:cubicBezTo>
                      <a:pt x="53" y="59"/>
                      <a:pt x="59" y="53"/>
                      <a:pt x="65" y="50"/>
                    </a:cubicBezTo>
                    <a:cubicBezTo>
                      <a:pt x="68" y="45"/>
                      <a:pt x="69" y="40"/>
                      <a:pt x="69" y="35"/>
                    </a:cubicBezTo>
                    <a:cubicBezTo>
                      <a:pt x="69" y="30"/>
                      <a:pt x="68" y="26"/>
                      <a:pt x="66" y="22"/>
                    </a:cubicBezTo>
                    <a:cubicBezTo>
                      <a:pt x="63" y="15"/>
                      <a:pt x="58" y="9"/>
                      <a:pt x="51" y="5"/>
                    </a:cubicBezTo>
                    <a:cubicBezTo>
                      <a:pt x="46" y="2"/>
                      <a:pt x="41" y="0"/>
                      <a:pt x="35" y="0"/>
                    </a:cubicBezTo>
                    <a:cubicBezTo>
                      <a:pt x="35" y="0"/>
                      <a:pt x="35"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0" name="Freeform 937"/>
              <p:cNvSpPr>
                <a:spLocks/>
              </p:cNvSpPr>
              <p:nvPr userDrawn="1"/>
            </p:nvSpPr>
            <p:spPr bwMode="auto">
              <a:xfrm>
                <a:off x="5682" y="3249"/>
                <a:ext cx="150" cy="150"/>
              </a:xfrm>
              <a:custGeom>
                <a:avLst/>
                <a:gdLst>
                  <a:gd name="T0" fmla="*/ 152 w 75"/>
                  <a:gd name="T1" fmla="*/ 0 h 75"/>
                  <a:gd name="T2" fmla="*/ 80 w 75"/>
                  <a:gd name="T3" fmla="*/ 16 h 75"/>
                  <a:gd name="T4" fmla="*/ 16 w 75"/>
                  <a:gd name="T5" fmla="*/ 80 h 75"/>
                  <a:gd name="T6" fmla="*/ 0 w 75"/>
                  <a:gd name="T7" fmla="*/ 148 h 75"/>
                  <a:gd name="T8" fmla="*/ 4 w 75"/>
                  <a:gd name="T9" fmla="*/ 176 h 75"/>
                  <a:gd name="T10" fmla="*/ 104 w 75"/>
                  <a:gd name="T11" fmla="*/ 292 h 75"/>
                  <a:gd name="T12" fmla="*/ 152 w 75"/>
                  <a:gd name="T13" fmla="*/ 300 h 75"/>
                  <a:gd name="T14" fmla="*/ 152 w 75"/>
                  <a:gd name="T15" fmla="*/ 300 h 75"/>
                  <a:gd name="T16" fmla="*/ 160 w 75"/>
                  <a:gd name="T17" fmla="*/ 300 h 75"/>
                  <a:gd name="T18" fmla="*/ 300 w 75"/>
                  <a:gd name="T19" fmla="*/ 160 h 75"/>
                  <a:gd name="T20" fmla="*/ 300 w 75"/>
                  <a:gd name="T21" fmla="*/ 148 h 75"/>
                  <a:gd name="T22" fmla="*/ 296 w 75"/>
                  <a:gd name="T23" fmla="*/ 104 h 75"/>
                  <a:gd name="T24" fmla="*/ 180 w 75"/>
                  <a:gd name="T25" fmla="*/ 0 h 75"/>
                  <a:gd name="T26" fmla="*/ 152 w 75"/>
                  <a:gd name="T27" fmla="*/ 0 h 75"/>
                  <a:gd name="T28" fmla="*/ 152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8" y="0"/>
                    </a:moveTo>
                    <a:cubicBezTo>
                      <a:pt x="31" y="0"/>
                      <a:pt x="26" y="1"/>
                      <a:pt x="20" y="4"/>
                    </a:cubicBezTo>
                    <a:cubicBezTo>
                      <a:pt x="14" y="7"/>
                      <a:pt x="8" y="13"/>
                      <a:pt x="4" y="20"/>
                    </a:cubicBezTo>
                    <a:cubicBezTo>
                      <a:pt x="2" y="25"/>
                      <a:pt x="0" y="31"/>
                      <a:pt x="0" y="37"/>
                    </a:cubicBezTo>
                    <a:cubicBezTo>
                      <a:pt x="0" y="40"/>
                      <a:pt x="0" y="42"/>
                      <a:pt x="1" y="44"/>
                    </a:cubicBezTo>
                    <a:cubicBezTo>
                      <a:pt x="14" y="48"/>
                      <a:pt x="24" y="59"/>
                      <a:pt x="26" y="73"/>
                    </a:cubicBezTo>
                    <a:cubicBezTo>
                      <a:pt x="30" y="74"/>
                      <a:pt x="34" y="75"/>
                      <a:pt x="38" y="75"/>
                    </a:cubicBezTo>
                    <a:cubicBezTo>
                      <a:pt x="38" y="75"/>
                      <a:pt x="38" y="75"/>
                      <a:pt x="38" y="75"/>
                    </a:cubicBezTo>
                    <a:cubicBezTo>
                      <a:pt x="39" y="75"/>
                      <a:pt x="39" y="75"/>
                      <a:pt x="40" y="75"/>
                    </a:cubicBezTo>
                    <a:cubicBezTo>
                      <a:pt x="43" y="57"/>
                      <a:pt x="57" y="42"/>
                      <a:pt x="75" y="40"/>
                    </a:cubicBezTo>
                    <a:cubicBezTo>
                      <a:pt x="75" y="39"/>
                      <a:pt x="75" y="38"/>
                      <a:pt x="75" y="37"/>
                    </a:cubicBezTo>
                    <a:cubicBezTo>
                      <a:pt x="75" y="33"/>
                      <a:pt x="75" y="30"/>
                      <a:pt x="74" y="26"/>
                    </a:cubicBezTo>
                    <a:cubicBezTo>
                      <a:pt x="70" y="13"/>
                      <a:pt x="59" y="3"/>
                      <a:pt x="45" y="0"/>
                    </a:cubicBezTo>
                    <a:cubicBezTo>
                      <a:pt x="43" y="0"/>
                      <a:pt x="40"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1" name="Freeform 938"/>
              <p:cNvSpPr>
                <a:spLocks/>
              </p:cNvSpPr>
              <p:nvPr userDrawn="1"/>
            </p:nvSpPr>
            <p:spPr bwMode="auto">
              <a:xfrm>
                <a:off x="5762" y="3329"/>
                <a:ext cx="162" cy="162"/>
              </a:xfrm>
              <a:custGeom>
                <a:avLst/>
                <a:gdLst>
                  <a:gd name="T0" fmla="*/ 164 w 81"/>
                  <a:gd name="T1" fmla="*/ 0 h 81"/>
                  <a:gd name="T2" fmla="*/ 140 w 81"/>
                  <a:gd name="T3" fmla="*/ 0 h 81"/>
                  <a:gd name="T4" fmla="*/ 0 w 81"/>
                  <a:gd name="T5" fmla="*/ 140 h 81"/>
                  <a:gd name="T6" fmla="*/ 0 w 81"/>
                  <a:gd name="T7" fmla="*/ 160 h 81"/>
                  <a:gd name="T8" fmla="*/ 0 w 81"/>
                  <a:gd name="T9" fmla="*/ 192 h 81"/>
                  <a:gd name="T10" fmla="*/ 152 w 81"/>
                  <a:gd name="T11" fmla="*/ 324 h 81"/>
                  <a:gd name="T12" fmla="*/ 164 w 81"/>
                  <a:gd name="T13" fmla="*/ 324 h 81"/>
                  <a:gd name="T14" fmla="*/ 164 w 81"/>
                  <a:gd name="T15" fmla="*/ 324 h 81"/>
                  <a:gd name="T16" fmla="*/ 184 w 81"/>
                  <a:gd name="T17" fmla="*/ 324 h 81"/>
                  <a:gd name="T18" fmla="*/ 324 w 81"/>
                  <a:gd name="T19" fmla="*/ 180 h 81"/>
                  <a:gd name="T20" fmla="*/ 324 w 81"/>
                  <a:gd name="T21" fmla="*/ 160 h 81"/>
                  <a:gd name="T22" fmla="*/ 324 w 81"/>
                  <a:gd name="T23" fmla="*/ 152 h 81"/>
                  <a:gd name="T24" fmla="*/ 192 w 81"/>
                  <a:gd name="T25" fmla="*/ 0 h 81"/>
                  <a:gd name="T26" fmla="*/ 164 w 81"/>
                  <a:gd name="T27" fmla="*/ 0 h 81"/>
                  <a:gd name="T28" fmla="*/ 164 w 81"/>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1">
                    <a:moveTo>
                      <a:pt x="41" y="0"/>
                    </a:moveTo>
                    <a:cubicBezTo>
                      <a:pt x="39" y="0"/>
                      <a:pt x="37" y="0"/>
                      <a:pt x="35" y="0"/>
                    </a:cubicBezTo>
                    <a:cubicBezTo>
                      <a:pt x="17" y="2"/>
                      <a:pt x="3" y="17"/>
                      <a:pt x="0" y="35"/>
                    </a:cubicBezTo>
                    <a:cubicBezTo>
                      <a:pt x="0" y="37"/>
                      <a:pt x="0" y="38"/>
                      <a:pt x="0" y="40"/>
                    </a:cubicBezTo>
                    <a:cubicBezTo>
                      <a:pt x="0" y="43"/>
                      <a:pt x="0" y="45"/>
                      <a:pt x="0" y="48"/>
                    </a:cubicBezTo>
                    <a:cubicBezTo>
                      <a:pt x="19" y="49"/>
                      <a:pt x="34" y="63"/>
                      <a:pt x="38" y="81"/>
                    </a:cubicBezTo>
                    <a:cubicBezTo>
                      <a:pt x="39" y="81"/>
                      <a:pt x="40" y="81"/>
                      <a:pt x="41" y="81"/>
                    </a:cubicBezTo>
                    <a:cubicBezTo>
                      <a:pt x="41" y="81"/>
                      <a:pt x="41" y="81"/>
                      <a:pt x="41" y="81"/>
                    </a:cubicBezTo>
                    <a:cubicBezTo>
                      <a:pt x="42" y="81"/>
                      <a:pt x="44" y="81"/>
                      <a:pt x="46" y="81"/>
                    </a:cubicBezTo>
                    <a:cubicBezTo>
                      <a:pt x="49" y="63"/>
                      <a:pt x="63" y="49"/>
                      <a:pt x="81" y="45"/>
                    </a:cubicBezTo>
                    <a:cubicBezTo>
                      <a:pt x="81" y="44"/>
                      <a:pt x="81" y="42"/>
                      <a:pt x="81" y="40"/>
                    </a:cubicBezTo>
                    <a:cubicBezTo>
                      <a:pt x="81" y="40"/>
                      <a:pt x="81" y="39"/>
                      <a:pt x="81" y="38"/>
                    </a:cubicBezTo>
                    <a:cubicBezTo>
                      <a:pt x="80" y="19"/>
                      <a:pt x="66" y="3"/>
                      <a:pt x="48" y="0"/>
                    </a:cubicBezTo>
                    <a:cubicBezTo>
                      <a:pt x="45" y="0"/>
                      <a:pt x="43"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2" name="Freeform 939"/>
              <p:cNvSpPr>
                <a:spLocks/>
              </p:cNvSpPr>
              <p:nvPr userDrawn="1"/>
            </p:nvSpPr>
            <p:spPr bwMode="auto">
              <a:xfrm>
                <a:off x="5852" y="3419"/>
                <a:ext cx="176" cy="172"/>
              </a:xfrm>
              <a:custGeom>
                <a:avLst/>
                <a:gdLst>
                  <a:gd name="T0" fmla="*/ 176 w 88"/>
                  <a:gd name="T1" fmla="*/ 0 h 86"/>
                  <a:gd name="T2" fmla="*/ 172 w 88"/>
                  <a:gd name="T3" fmla="*/ 0 h 86"/>
                  <a:gd name="T4" fmla="*/ 144 w 88"/>
                  <a:gd name="T5" fmla="*/ 0 h 86"/>
                  <a:gd name="T6" fmla="*/ 4 w 88"/>
                  <a:gd name="T7" fmla="*/ 144 h 86"/>
                  <a:gd name="T8" fmla="*/ 0 w 88"/>
                  <a:gd name="T9" fmla="*/ 172 h 86"/>
                  <a:gd name="T10" fmla="*/ 156 w 88"/>
                  <a:gd name="T11" fmla="*/ 344 h 86"/>
                  <a:gd name="T12" fmla="*/ 156 w 88"/>
                  <a:gd name="T13" fmla="*/ 344 h 86"/>
                  <a:gd name="T14" fmla="*/ 156 w 88"/>
                  <a:gd name="T15" fmla="*/ 344 h 86"/>
                  <a:gd name="T16" fmla="*/ 348 w 88"/>
                  <a:gd name="T17" fmla="*/ 160 h 86"/>
                  <a:gd name="T18" fmla="*/ 348 w 88"/>
                  <a:gd name="T19" fmla="*/ 160 h 86"/>
                  <a:gd name="T20" fmla="*/ 352 w 88"/>
                  <a:gd name="T21" fmla="*/ 160 h 86"/>
                  <a:gd name="T22" fmla="*/ 352 w 88"/>
                  <a:gd name="T23" fmla="*/ 160 h 86"/>
                  <a:gd name="T24" fmla="*/ 176 w 88"/>
                  <a:gd name="T25" fmla="*/ 0 h 86"/>
                  <a:gd name="T26" fmla="*/ 176 w 88"/>
                  <a:gd name="T27" fmla="*/ 0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8" h="86">
                    <a:moveTo>
                      <a:pt x="44" y="0"/>
                    </a:moveTo>
                    <a:cubicBezTo>
                      <a:pt x="44" y="0"/>
                      <a:pt x="43" y="0"/>
                      <a:pt x="43" y="0"/>
                    </a:cubicBezTo>
                    <a:cubicBezTo>
                      <a:pt x="41" y="0"/>
                      <a:pt x="38" y="0"/>
                      <a:pt x="36" y="0"/>
                    </a:cubicBezTo>
                    <a:cubicBezTo>
                      <a:pt x="18" y="4"/>
                      <a:pt x="4" y="18"/>
                      <a:pt x="1" y="36"/>
                    </a:cubicBezTo>
                    <a:cubicBezTo>
                      <a:pt x="0" y="38"/>
                      <a:pt x="0" y="41"/>
                      <a:pt x="0" y="43"/>
                    </a:cubicBezTo>
                    <a:cubicBezTo>
                      <a:pt x="22" y="45"/>
                      <a:pt x="39" y="64"/>
                      <a:pt x="39" y="86"/>
                    </a:cubicBezTo>
                    <a:cubicBezTo>
                      <a:pt x="39" y="86"/>
                      <a:pt x="39" y="86"/>
                      <a:pt x="39" y="86"/>
                    </a:cubicBezTo>
                    <a:cubicBezTo>
                      <a:pt x="39" y="86"/>
                      <a:pt x="39" y="86"/>
                      <a:pt x="39" y="86"/>
                    </a:cubicBezTo>
                    <a:cubicBezTo>
                      <a:pt x="40" y="61"/>
                      <a:pt x="61" y="40"/>
                      <a:pt x="87" y="40"/>
                    </a:cubicBezTo>
                    <a:cubicBezTo>
                      <a:pt x="87" y="40"/>
                      <a:pt x="87" y="40"/>
                      <a:pt x="87" y="40"/>
                    </a:cubicBezTo>
                    <a:cubicBezTo>
                      <a:pt x="87" y="40"/>
                      <a:pt x="87" y="40"/>
                      <a:pt x="88" y="40"/>
                    </a:cubicBezTo>
                    <a:cubicBezTo>
                      <a:pt x="88" y="40"/>
                      <a:pt x="88" y="40"/>
                      <a:pt x="88" y="40"/>
                    </a:cubicBezTo>
                    <a:cubicBezTo>
                      <a:pt x="86" y="17"/>
                      <a:pt x="67"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3" name="Freeform 940"/>
              <p:cNvSpPr>
                <a:spLocks/>
              </p:cNvSpPr>
              <p:nvPr userDrawn="1"/>
            </p:nvSpPr>
            <p:spPr bwMode="auto">
              <a:xfrm>
                <a:off x="5930" y="3499"/>
                <a:ext cx="190" cy="92"/>
              </a:xfrm>
              <a:custGeom>
                <a:avLst/>
                <a:gdLst>
                  <a:gd name="T0" fmla="*/ 192 w 95"/>
                  <a:gd name="T1" fmla="*/ 0 h 46"/>
                  <a:gd name="T2" fmla="*/ 0 w 95"/>
                  <a:gd name="T3" fmla="*/ 184 h 46"/>
                  <a:gd name="T4" fmla="*/ 0 w 95"/>
                  <a:gd name="T5" fmla="*/ 184 h 46"/>
                  <a:gd name="T6" fmla="*/ 300 w 95"/>
                  <a:gd name="T7" fmla="*/ 184 h 46"/>
                  <a:gd name="T8" fmla="*/ 368 w 95"/>
                  <a:gd name="T9" fmla="*/ 184 h 46"/>
                  <a:gd name="T10" fmla="*/ 380 w 95"/>
                  <a:gd name="T11" fmla="*/ 184 h 46"/>
                  <a:gd name="T12" fmla="*/ 380 w 95"/>
                  <a:gd name="T13" fmla="*/ 184 h 46"/>
                  <a:gd name="T14" fmla="*/ 380 w 95"/>
                  <a:gd name="T15" fmla="*/ 184 h 46"/>
                  <a:gd name="T16" fmla="*/ 368 w 95"/>
                  <a:gd name="T17" fmla="*/ 124 h 46"/>
                  <a:gd name="T18" fmla="*/ 196 w 95"/>
                  <a:gd name="T19" fmla="*/ 0 h 46"/>
                  <a:gd name="T20" fmla="*/ 196 w 95"/>
                  <a:gd name="T21" fmla="*/ 0 h 46"/>
                  <a:gd name="T22" fmla="*/ 192 w 95"/>
                  <a:gd name="T23" fmla="*/ 0 h 46"/>
                  <a:gd name="T24" fmla="*/ 192 w 95"/>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5" h="46">
                    <a:moveTo>
                      <a:pt x="48" y="0"/>
                    </a:moveTo>
                    <a:cubicBezTo>
                      <a:pt x="22" y="0"/>
                      <a:pt x="1" y="21"/>
                      <a:pt x="0" y="46"/>
                    </a:cubicBezTo>
                    <a:cubicBezTo>
                      <a:pt x="0" y="46"/>
                      <a:pt x="0" y="46"/>
                      <a:pt x="0" y="46"/>
                    </a:cubicBezTo>
                    <a:cubicBezTo>
                      <a:pt x="75" y="46"/>
                      <a:pt x="75" y="46"/>
                      <a:pt x="75" y="46"/>
                    </a:cubicBezTo>
                    <a:cubicBezTo>
                      <a:pt x="92" y="46"/>
                      <a:pt x="92" y="46"/>
                      <a:pt x="92" y="46"/>
                    </a:cubicBezTo>
                    <a:cubicBezTo>
                      <a:pt x="95" y="46"/>
                      <a:pt x="95" y="46"/>
                      <a:pt x="95" y="46"/>
                    </a:cubicBezTo>
                    <a:cubicBezTo>
                      <a:pt x="95" y="46"/>
                      <a:pt x="95" y="46"/>
                      <a:pt x="95" y="46"/>
                    </a:cubicBezTo>
                    <a:cubicBezTo>
                      <a:pt x="95" y="46"/>
                      <a:pt x="95" y="46"/>
                      <a:pt x="95" y="46"/>
                    </a:cubicBezTo>
                    <a:cubicBezTo>
                      <a:pt x="95" y="41"/>
                      <a:pt x="94" y="35"/>
                      <a:pt x="92" y="31"/>
                    </a:cubicBezTo>
                    <a:cubicBezTo>
                      <a:pt x="85" y="13"/>
                      <a:pt x="69" y="0"/>
                      <a:pt x="49" y="0"/>
                    </a:cubicBezTo>
                    <a:cubicBezTo>
                      <a:pt x="49" y="0"/>
                      <a:pt x="49" y="0"/>
                      <a:pt x="49" y="0"/>
                    </a:cubicBezTo>
                    <a:cubicBezTo>
                      <a:pt x="48" y="0"/>
                      <a:pt x="48" y="0"/>
                      <a:pt x="48" y="0"/>
                    </a:cubicBezTo>
                    <a:cubicBezTo>
                      <a:pt x="48" y="0"/>
                      <a:pt x="48" y="0"/>
                      <a:pt x="4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4" name="Freeform 941"/>
              <p:cNvSpPr>
                <a:spLocks/>
              </p:cNvSpPr>
              <p:nvPr userDrawn="1"/>
            </p:nvSpPr>
            <p:spPr bwMode="auto">
              <a:xfrm>
                <a:off x="4478" y="2219"/>
                <a:ext cx="6" cy="6"/>
              </a:xfrm>
              <a:custGeom>
                <a:avLst/>
                <a:gdLst>
                  <a:gd name="T0" fmla="*/ 8 w 3"/>
                  <a:gd name="T1" fmla="*/ 0 h 3"/>
                  <a:gd name="T2" fmla="*/ 0 w 3"/>
                  <a:gd name="T3" fmla="*/ 8 h 3"/>
                  <a:gd name="T4" fmla="*/ 8 w 3"/>
                  <a:gd name="T5" fmla="*/ 12 h 3"/>
                  <a:gd name="T6" fmla="*/ 8 w 3"/>
                  <a:gd name="T7" fmla="*/ 12 h 3"/>
                  <a:gd name="T8" fmla="*/ 12 w 3"/>
                  <a:gd name="T9" fmla="*/ 8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1" y="0"/>
                      <a:pt x="0" y="0"/>
                      <a:pt x="0" y="2"/>
                    </a:cubicBezTo>
                    <a:cubicBezTo>
                      <a:pt x="0" y="3"/>
                      <a:pt x="1" y="3"/>
                      <a:pt x="2" y="3"/>
                    </a:cubicBezTo>
                    <a:cubicBezTo>
                      <a:pt x="2" y="3"/>
                      <a:pt x="2" y="3"/>
                      <a:pt x="2" y="3"/>
                    </a:cubicBezTo>
                    <a:cubicBezTo>
                      <a:pt x="3" y="3"/>
                      <a:pt x="3" y="3"/>
                      <a:pt x="3" y="2"/>
                    </a:cubicBezTo>
                    <a:cubicBezTo>
                      <a:pt x="3" y="1"/>
                      <a:pt x="3"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5" name="Freeform 942"/>
              <p:cNvSpPr>
                <a:spLocks/>
              </p:cNvSpPr>
              <p:nvPr userDrawn="1"/>
            </p:nvSpPr>
            <p:spPr bwMode="auto">
              <a:xfrm>
                <a:off x="4560" y="2301"/>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4"/>
                    </a:cubicBezTo>
                    <a:cubicBezTo>
                      <a:pt x="0" y="5"/>
                      <a:pt x="2" y="7"/>
                      <a:pt x="4" y="7"/>
                    </a:cubicBezTo>
                    <a:cubicBezTo>
                      <a:pt x="4" y="7"/>
                      <a:pt x="4" y="7"/>
                      <a:pt x="4" y="7"/>
                    </a:cubicBezTo>
                    <a:cubicBezTo>
                      <a:pt x="5" y="7"/>
                      <a:pt x="7" y="5"/>
                      <a:pt x="7" y="4"/>
                    </a:cubicBezTo>
                    <a:cubicBezTo>
                      <a:pt x="7" y="2"/>
                      <a:pt x="5"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6" name="Freeform 943"/>
              <p:cNvSpPr>
                <a:spLocks/>
              </p:cNvSpPr>
              <p:nvPr userDrawn="1"/>
            </p:nvSpPr>
            <p:spPr bwMode="auto">
              <a:xfrm>
                <a:off x="4652" y="2395"/>
                <a:ext cx="22" cy="22"/>
              </a:xfrm>
              <a:custGeom>
                <a:avLst/>
                <a:gdLst>
                  <a:gd name="T0" fmla="*/ 24 w 11"/>
                  <a:gd name="T1" fmla="*/ 0 h 11"/>
                  <a:gd name="T2" fmla="*/ 0 w 11"/>
                  <a:gd name="T3" fmla="*/ 20 h 11"/>
                  <a:gd name="T4" fmla="*/ 24 w 11"/>
                  <a:gd name="T5" fmla="*/ 44 h 11"/>
                  <a:gd name="T6" fmla="*/ 24 w 11"/>
                  <a:gd name="T7" fmla="*/ 44 h 11"/>
                  <a:gd name="T8" fmla="*/ 44 w 11"/>
                  <a:gd name="T9" fmla="*/ 20 h 11"/>
                  <a:gd name="T10" fmla="*/ 24 w 11"/>
                  <a:gd name="T11" fmla="*/ 0 h 11"/>
                  <a:gd name="T12" fmla="*/ 24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6" y="0"/>
                    </a:move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cubicBezTo>
                      <a:pt x="6" y="0"/>
                      <a:pt x="6" y="0"/>
                      <a:pt x="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7" name="Freeform 944"/>
              <p:cNvSpPr>
                <a:spLocks/>
              </p:cNvSpPr>
              <p:nvPr userDrawn="1"/>
            </p:nvSpPr>
            <p:spPr bwMode="auto">
              <a:xfrm>
                <a:off x="4734" y="2477"/>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7"/>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8" name="Freeform 945"/>
              <p:cNvSpPr>
                <a:spLocks/>
              </p:cNvSpPr>
              <p:nvPr userDrawn="1"/>
            </p:nvSpPr>
            <p:spPr bwMode="auto">
              <a:xfrm>
                <a:off x="4826" y="2569"/>
                <a:ext cx="40" cy="39"/>
              </a:xfrm>
              <a:custGeom>
                <a:avLst/>
                <a:gdLst>
                  <a:gd name="T0" fmla="*/ 40 w 20"/>
                  <a:gd name="T1" fmla="*/ 0 h 19"/>
                  <a:gd name="T2" fmla="*/ 0 w 20"/>
                  <a:gd name="T3" fmla="*/ 43 h 19"/>
                  <a:gd name="T4" fmla="*/ 40 w 20"/>
                  <a:gd name="T5" fmla="*/ 80 h 19"/>
                  <a:gd name="T6" fmla="*/ 40 w 20"/>
                  <a:gd name="T7" fmla="*/ 80 h 19"/>
                  <a:gd name="T8" fmla="*/ 80 w 20"/>
                  <a:gd name="T9" fmla="*/ 43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10"/>
                    </a:cubicBezTo>
                    <a:cubicBezTo>
                      <a:pt x="0" y="15"/>
                      <a:pt x="5"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89" name="Freeform 946"/>
              <p:cNvSpPr>
                <a:spLocks/>
              </p:cNvSpPr>
              <p:nvPr userDrawn="1"/>
            </p:nvSpPr>
            <p:spPr bwMode="auto">
              <a:xfrm>
                <a:off x="4906" y="2650"/>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390" name="Freeform 947"/>
              <p:cNvSpPr>
                <a:spLocks/>
              </p:cNvSpPr>
              <p:nvPr userDrawn="1"/>
            </p:nvSpPr>
            <p:spPr bwMode="auto">
              <a:xfrm>
                <a:off x="4996" y="2742"/>
                <a:ext cx="64" cy="62"/>
              </a:xfrm>
              <a:custGeom>
                <a:avLst/>
                <a:gdLst>
                  <a:gd name="T0" fmla="*/ 64 w 32"/>
                  <a:gd name="T1" fmla="*/ 0 h 31"/>
                  <a:gd name="T2" fmla="*/ 0 w 32"/>
                  <a:gd name="T3" fmla="*/ 60 h 31"/>
                  <a:gd name="T4" fmla="*/ 64 w 32"/>
                  <a:gd name="T5" fmla="*/ 124 h 31"/>
                  <a:gd name="T6" fmla="*/ 64 w 32"/>
                  <a:gd name="T7" fmla="*/ 124 h 31"/>
                  <a:gd name="T8" fmla="*/ 128 w 32"/>
                  <a:gd name="T9" fmla="*/ 60 h 31"/>
                  <a:gd name="T10" fmla="*/ 64 w 32"/>
                  <a:gd name="T11" fmla="*/ 0 h 31"/>
                  <a:gd name="T12" fmla="*/ 64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16" y="0"/>
                    </a:moveTo>
                    <a:cubicBezTo>
                      <a:pt x="7" y="0"/>
                      <a:pt x="0" y="7"/>
                      <a:pt x="0" y="15"/>
                    </a:cubicBezTo>
                    <a:cubicBezTo>
                      <a:pt x="0" y="24"/>
                      <a:pt x="7" y="31"/>
                      <a:pt x="16" y="31"/>
                    </a:cubicBezTo>
                    <a:cubicBezTo>
                      <a:pt x="16" y="31"/>
                      <a:pt x="16" y="31"/>
                      <a:pt x="16" y="31"/>
                    </a:cubicBezTo>
                    <a:cubicBezTo>
                      <a:pt x="25" y="31"/>
                      <a:pt x="32" y="24"/>
                      <a:pt x="32" y="15"/>
                    </a:cubicBezTo>
                    <a:cubicBezTo>
                      <a:pt x="32"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grpSp>
        <p:sp>
          <p:nvSpPr>
            <p:cNvPr id="2060" name="Freeform 948"/>
            <p:cNvSpPr>
              <a:spLocks/>
            </p:cNvSpPr>
            <p:nvPr userDrawn="1"/>
          </p:nvSpPr>
          <p:spPr bwMode="auto">
            <a:xfrm>
              <a:off x="5078" y="2822"/>
              <a:ext cx="72" cy="74"/>
            </a:xfrm>
            <a:custGeom>
              <a:avLst/>
              <a:gdLst>
                <a:gd name="T0" fmla="*/ 72 w 36"/>
                <a:gd name="T1" fmla="*/ 0 h 37"/>
                <a:gd name="T2" fmla="*/ 0 w 36"/>
                <a:gd name="T3" fmla="*/ 72 h 37"/>
                <a:gd name="T4" fmla="*/ 72 w 36"/>
                <a:gd name="T5" fmla="*/ 148 h 37"/>
                <a:gd name="T6" fmla="*/ 72 w 36"/>
                <a:gd name="T7" fmla="*/ 148 h 37"/>
                <a:gd name="T8" fmla="*/ 144 w 36"/>
                <a:gd name="T9" fmla="*/ 72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8"/>
                  </a:cubicBezTo>
                  <a:cubicBezTo>
                    <a:pt x="0" y="29"/>
                    <a:pt x="8" y="37"/>
                    <a:pt x="18" y="37"/>
                  </a:cubicBezTo>
                  <a:cubicBezTo>
                    <a:pt x="18" y="37"/>
                    <a:pt x="18" y="37"/>
                    <a:pt x="18" y="37"/>
                  </a:cubicBezTo>
                  <a:cubicBezTo>
                    <a:pt x="28" y="37"/>
                    <a:pt x="36" y="29"/>
                    <a:pt x="36" y="18"/>
                  </a:cubicBezTo>
                  <a:cubicBezTo>
                    <a:pt x="36"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1" name="Freeform 949"/>
            <p:cNvSpPr>
              <a:spLocks/>
            </p:cNvSpPr>
            <p:nvPr userDrawn="1"/>
          </p:nvSpPr>
          <p:spPr bwMode="auto">
            <a:xfrm>
              <a:off x="5168" y="2912"/>
              <a:ext cx="86" cy="86"/>
            </a:xfrm>
            <a:custGeom>
              <a:avLst/>
              <a:gdLst>
                <a:gd name="T0" fmla="*/ 84 w 43"/>
                <a:gd name="T1" fmla="*/ 0 h 43"/>
                <a:gd name="T2" fmla="*/ 0 w 43"/>
                <a:gd name="T3" fmla="*/ 88 h 43"/>
                <a:gd name="T4" fmla="*/ 84 w 43"/>
                <a:gd name="T5" fmla="*/ 172 h 43"/>
                <a:gd name="T6" fmla="*/ 84 w 43"/>
                <a:gd name="T7" fmla="*/ 172 h 43"/>
                <a:gd name="T8" fmla="*/ 172 w 43"/>
                <a:gd name="T9" fmla="*/ 88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4"/>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2" name="Freeform 950"/>
            <p:cNvSpPr>
              <a:spLocks/>
            </p:cNvSpPr>
            <p:nvPr userDrawn="1"/>
          </p:nvSpPr>
          <p:spPr bwMode="auto">
            <a:xfrm>
              <a:off x="5246" y="2992"/>
              <a:ext cx="100" cy="100"/>
            </a:xfrm>
            <a:custGeom>
              <a:avLst/>
              <a:gdLst>
                <a:gd name="T0" fmla="*/ 100 w 50"/>
                <a:gd name="T1" fmla="*/ 0 h 50"/>
                <a:gd name="T2" fmla="*/ 0 w 50"/>
                <a:gd name="T3" fmla="*/ 100 h 50"/>
                <a:gd name="T4" fmla="*/ 100 w 50"/>
                <a:gd name="T5" fmla="*/ 200 h 50"/>
                <a:gd name="T6" fmla="*/ 100 w 50"/>
                <a:gd name="T7" fmla="*/ 200 h 50"/>
                <a:gd name="T8" fmla="*/ 200 w 50"/>
                <a:gd name="T9" fmla="*/ 100 h 50"/>
                <a:gd name="T10" fmla="*/ 100 w 50"/>
                <a:gd name="T11" fmla="*/ 0 h 50"/>
                <a:gd name="T12" fmla="*/ 10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5" y="0"/>
                  </a:moveTo>
                  <a:cubicBezTo>
                    <a:pt x="12" y="0"/>
                    <a:pt x="0" y="12"/>
                    <a:pt x="0" y="25"/>
                  </a:cubicBezTo>
                  <a:cubicBezTo>
                    <a:pt x="0" y="38"/>
                    <a:pt x="12" y="50"/>
                    <a:pt x="25" y="50"/>
                  </a:cubicBezTo>
                  <a:cubicBezTo>
                    <a:pt x="25" y="50"/>
                    <a:pt x="25" y="50"/>
                    <a:pt x="25" y="50"/>
                  </a:cubicBezTo>
                  <a:cubicBezTo>
                    <a:pt x="38" y="50"/>
                    <a:pt x="50" y="38"/>
                    <a:pt x="50" y="25"/>
                  </a:cubicBezTo>
                  <a:cubicBezTo>
                    <a:pt x="50" y="12"/>
                    <a:pt x="39"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3" name="Freeform 951"/>
            <p:cNvSpPr>
              <a:spLocks/>
            </p:cNvSpPr>
            <p:nvPr userDrawn="1"/>
          </p:nvSpPr>
          <p:spPr bwMode="auto">
            <a:xfrm>
              <a:off x="5336" y="3084"/>
              <a:ext cx="112" cy="110"/>
            </a:xfrm>
            <a:custGeom>
              <a:avLst/>
              <a:gdLst>
                <a:gd name="T0" fmla="*/ 112 w 56"/>
                <a:gd name="T1" fmla="*/ 0 h 55"/>
                <a:gd name="T2" fmla="*/ 0 w 56"/>
                <a:gd name="T3" fmla="*/ 108 h 55"/>
                <a:gd name="T4" fmla="*/ 112 w 56"/>
                <a:gd name="T5" fmla="*/ 220 h 55"/>
                <a:gd name="T6" fmla="*/ 112 w 56"/>
                <a:gd name="T7" fmla="*/ 220 h 55"/>
                <a:gd name="T8" fmla="*/ 224 w 56"/>
                <a:gd name="T9" fmla="*/ 112 h 55"/>
                <a:gd name="T10" fmla="*/ 112 w 56"/>
                <a:gd name="T11" fmla="*/ 0 h 55"/>
                <a:gd name="T12" fmla="*/ 112 w 5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5">
                  <a:moveTo>
                    <a:pt x="28" y="0"/>
                  </a:moveTo>
                  <a:cubicBezTo>
                    <a:pt x="13" y="0"/>
                    <a:pt x="0" y="12"/>
                    <a:pt x="0" y="27"/>
                  </a:cubicBezTo>
                  <a:cubicBezTo>
                    <a:pt x="0" y="43"/>
                    <a:pt x="13" y="55"/>
                    <a:pt x="28" y="55"/>
                  </a:cubicBezTo>
                  <a:cubicBezTo>
                    <a:pt x="28" y="55"/>
                    <a:pt x="28" y="55"/>
                    <a:pt x="28" y="55"/>
                  </a:cubicBezTo>
                  <a:cubicBezTo>
                    <a:pt x="44" y="55"/>
                    <a:pt x="56" y="43"/>
                    <a:pt x="56" y="28"/>
                  </a:cubicBezTo>
                  <a:cubicBezTo>
                    <a:pt x="56" y="12"/>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4" name="Freeform 952"/>
            <p:cNvSpPr>
              <a:spLocks/>
            </p:cNvSpPr>
            <p:nvPr userDrawn="1"/>
          </p:nvSpPr>
          <p:spPr bwMode="auto">
            <a:xfrm>
              <a:off x="5416" y="3162"/>
              <a:ext cx="124" cy="127"/>
            </a:xfrm>
            <a:custGeom>
              <a:avLst/>
              <a:gdLst>
                <a:gd name="T0" fmla="*/ 124 w 62"/>
                <a:gd name="T1" fmla="*/ 0 h 63"/>
                <a:gd name="T2" fmla="*/ 0 w 62"/>
                <a:gd name="T3" fmla="*/ 125 h 63"/>
                <a:gd name="T4" fmla="*/ 124 w 62"/>
                <a:gd name="T5" fmla="*/ 256 h 63"/>
                <a:gd name="T6" fmla="*/ 124 w 62"/>
                <a:gd name="T7" fmla="*/ 256 h 63"/>
                <a:gd name="T8" fmla="*/ 248 w 62"/>
                <a:gd name="T9" fmla="*/ 131 h 63"/>
                <a:gd name="T10" fmla="*/ 124 w 62"/>
                <a:gd name="T11" fmla="*/ 0 h 63"/>
                <a:gd name="T12" fmla="*/ 124 w 62"/>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63">
                  <a:moveTo>
                    <a:pt x="31" y="0"/>
                  </a:moveTo>
                  <a:cubicBezTo>
                    <a:pt x="14" y="0"/>
                    <a:pt x="0" y="14"/>
                    <a:pt x="0" y="31"/>
                  </a:cubicBezTo>
                  <a:cubicBezTo>
                    <a:pt x="0" y="49"/>
                    <a:pt x="14" y="63"/>
                    <a:pt x="31" y="63"/>
                  </a:cubicBezTo>
                  <a:cubicBezTo>
                    <a:pt x="31" y="63"/>
                    <a:pt x="31" y="63"/>
                    <a:pt x="31" y="63"/>
                  </a:cubicBezTo>
                  <a:cubicBezTo>
                    <a:pt x="48" y="63"/>
                    <a:pt x="62" y="49"/>
                    <a:pt x="62" y="32"/>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5" name="Freeform 953"/>
            <p:cNvSpPr>
              <a:spLocks/>
            </p:cNvSpPr>
            <p:nvPr userDrawn="1"/>
          </p:nvSpPr>
          <p:spPr bwMode="auto">
            <a:xfrm>
              <a:off x="5506" y="3255"/>
              <a:ext cx="138" cy="136"/>
            </a:xfrm>
            <a:custGeom>
              <a:avLst/>
              <a:gdLst>
                <a:gd name="T0" fmla="*/ 136 w 69"/>
                <a:gd name="T1" fmla="*/ 0 h 68"/>
                <a:gd name="T2" fmla="*/ 0 w 69"/>
                <a:gd name="T3" fmla="*/ 136 h 68"/>
                <a:gd name="T4" fmla="*/ 12 w 69"/>
                <a:gd name="T5" fmla="*/ 188 h 68"/>
                <a:gd name="T6" fmla="*/ 72 w 69"/>
                <a:gd name="T7" fmla="*/ 256 h 68"/>
                <a:gd name="T8" fmla="*/ 136 w 69"/>
                <a:gd name="T9" fmla="*/ 272 h 68"/>
                <a:gd name="T10" fmla="*/ 136 w 69"/>
                <a:gd name="T11" fmla="*/ 272 h 68"/>
                <a:gd name="T12" fmla="*/ 164 w 69"/>
                <a:gd name="T13" fmla="*/ 272 h 68"/>
                <a:gd name="T14" fmla="*/ 272 w 69"/>
                <a:gd name="T15" fmla="*/ 164 h 68"/>
                <a:gd name="T16" fmla="*/ 276 w 69"/>
                <a:gd name="T17" fmla="*/ 136 h 68"/>
                <a:gd name="T18" fmla="*/ 256 w 69"/>
                <a:gd name="T19" fmla="*/ 72 h 68"/>
                <a:gd name="T20" fmla="*/ 188 w 69"/>
                <a:gd name="T21" fmla="*/ 8 h 68"/>
                <a:gd name="T22" fmla="*/ 136 w 69"/>
                <a:gd name="T23" fmla="*/ 0 h 68"/>
                <a:gd name="T24" fmla="*/ 136 w 69"/>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8">
                  <a:moveTo>
                    <a:pt x="34" y="0"/>
                  </a:moveTo>
                  <a:cubicBezTo>
                    <a:pt x="16" y="0"/>
                    <a:pt x="0" y="15"/>
                    <a:pt x="0" y="34"/>
                  </a:cubicBezTo>
                  <a:cubicBezTo>
                    <a:pt x="0" y="39"/>
                    <a:pt x="1" y="43"/>
                    <a:pt x="3" y="47"/>
                  </a:cubicBezTo>
                  <a:cubicBezTo>
                    <a:pt x="9" y="51"/>
                    <a:pt x="15" y="57"/>
                    <a:pt x="18" y="64"/>
                  </a:cubicBezTo>
                  <a:cubicBezTo>
                    <a:pt x="23" y="67"/>
                    <a:pt x="28" y="68"/>
                    <a:pt x="34" y="68"/>
                  </a:cubicBezTo>
                  <a:cubicBezTo>
                    <a:pt x="34" y="68"/>
                    <a:pt x="34" y="68"/>
                    <a:pt x="34" y="68"/>
                  </a:cubicBezTo>
                  <a:cubicBezTo>
                    <a:pt x="37" y="68"/>
                    <a:pt x="39" y="68"/>
                    <a:pt x="41" y="68"/>
                  </a:cubicBezTo>
                  <a:cubicBezTo>
                    <a:pt x="44" y="54"/>
                    <a:pt x="55" y="44"/>
                    <a:pt x="68" y="41"/>
                  </a:cubicBezTo>
                  <a:cubicBezTo>
                    <a:pt x="69" y="39"/>
                    <a:pt x="69" y="36"/>
                    <a:pt x="69" y="34"/>
                  </a:cubicBezTo>
                  <a:cubicBezTo>
                    <a:pt x="69" y="28"/>
                    <a:pt x="67" y="23"/>
                    <a:pt x="64" y="18"/>
                  </a:cubicBezTo>
                  <a:cubicBezTo>
                    <a:pt x="61" y="11"/>
                    <a:pt x="55" y="5"/>
                    <a:pt x="47" y="2"/>
                  </a:cubicBezTo>
                  <a:cubicBezTo>
                    <a:pt x="43" y="1"/>
                    <a:pt x="39"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6" name="Freeform 954"/>
            <p:cNvSpPr>
              <a:spLocks/>
            </p:cNvSpPr>
            <p:nvPr userDrawn="1"/>
          </p:nvSpPr>
          <p:spPr bwMode="auto">
            <a:xfrm>
              <a:off x="5586" y="3335"/>
              <a:ext cx="150" cy="150"/>
            </a:xfrm>
            <a:custGeom>
              <a:avLst/>
              <a:gdLst>
                <a:gd name="T0" fmla="*/ 148 w 75"/>
                <a:gd name="T1" fmla="*/ 0 h 75"/>
                <a:gd name="T2" fmla="*/ 112 w 75"/>
                <a:gd name="T3" fmla="*/ 4 h 75"/>
                <a:gd name="T4" fmla="*/ 4 w 75"/>
                <a:gd name="T5" fmla="*/ 112 h 75"/>
                <a:gd name="T6" fmla="*/ 0 w 75"/>
                <a:gd name="T7" fmla="*/ 148 h 75"/>
                <a:gd name="T8" fmla="*/ 4 w 75"/>
                <a:gd name="T9" fmla="*/ 192 h 75"/>
                <a:gd name="T10" fmla="*/ 120 w 75"/>
                <a:gd name="T11" fmla="*/ 296 h 75"/>
                <a:gd name="T12" fmla="*/ 148 w 75"/>
                <a:gd name="T13" fmla="*/ 300 h 75"/>
                <a:gd name="T14" fmla="*/ 148 w 75"/>
                <a:gd name="T15" fmla="*/ 300 h 75"/>
                <a:gd name="T16" fmla="*/ 184 w 75"/>
                <a:gd name="T17" fmla="*/ 296 h 75"/>
                <a:gd name="T18" fmla="*/ 296 w 75"/>
                <a:gd name="T19" fmla="*/ 188 h 75"/>
                <a:gd name="T20" fmla="*/ 300 w 75"/>
                <a:gd name="T21" fmla="*/ 148 h 75"/>
                <a:gd name="T22" fmla="*/ 296 w 75"/>
                <a:gd name="T23" fmla="*/ 120 h 75"/>
                <a:gd name="T24" fmla="*/ 196 w 75"/>
                <a:gd name="T25" fmla="*/ 4 h 75"/>
                <a:gd name="T26" fmla="*/ 148 w 75"/>
                <a:gd name="T27" fmla="*/ 0 h 75"/>
                <a:gd name="T28" fmla="*/ 148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7" y="0"/>
                  </a:moveTo>
                  <a:cubicBezTo>
                    <a:pt x="34" y="0"/>
                    <a:pt x="31" y="0"/>
                    <a:pt x="28" y="1"/>
                  </a:cubicBezTo>
                  <a:cubicBezTo>
                    <a:pt x="15" y="4"/>
                    <a:pt x="4" y="14"/>
                    <a:pt x="1" y="28"/>
                  </a:cubicBezTo>
                  <a:cubicBezTo>
                    <a:pt x="0" y="31"/>
                    <a:pt x="0" y="34"/>
                    <a:pt x="0" y="37"/>
                  </a:cubicBezTo>
                  <a:cubicBezTo>
                    <a:pt x="0" y="41"/>
                    <a:pt x="0" y="45"/>
                    <a:pt x="1" y="48"/>
                  </a:cubicBezTo>
                  <a:cubicBezTo>
                    <a:pt x="15" y="51"/>
                    <a:pt x="26" y="61"/>
                    <a:pt x="30" y="74"/>
                  </a:cubicBezTo>
                  <a:cubicBezTo>
                    <a:pt x="32" y="75"/>
                    <a:pt x="35" y="75"/>
                    <a:pt x="37" y="75"/>
                  </a:cubicBezTo>
                  <a:cubicBezTo>
                    <a:pt x="37" y="75"/>
                    <a:pt x="37" y="75"/>
                    <a:pt x="37" y="75"/>
                  </a:cubicBezTo>
                  <a:cubicBezTo>
                    <a:pt x="40" y="75"/>
                    <a:pt x="44" y="74"/>
                    <a:pt x="46" y="74"/>
                  </a:cubicBezTo>
                  <a:cubicBezTo>
                    <a:pt x="50" y="61"/>
                    <a:pt x="61" y="50"/>
                    <a:pt x="74" y="47"/>
                  </a:cubicBezTo>
                  <a:cubicBezTo>
                    <a:pt x="74" y="44"/>
                    <a:pt x="75" y="40"/>
                    <a:pt x="75" y="37"/>
                  </a:cubicBezTo>
                  <a:cubicBezTo>
                    <a:pt x="75" y="35"/>
                    <a:pt x="75" y="32"/>
                    <a:pt x="74" y="30"/>
                  </a:cubicBezTo>
                  <a:cubicBezTo>
                    <a:pt x="72" y="16"/>
                    <a:pt x="62" y="5"/>
                    <a:pt x="49" y="1"/>
                  </a:cubicBezTo>
                  <a:cubicBezTo>
                    <a:pt x="45" y="0"/>
                    <a:pt x="41" y="0"/>
                    <a:pt x="37" y="0"/>
                  </a:cubicBezTo>
                  <a:cubicBezTo>
                    <a:pt x="37" y="0"/>
                    <a:pt x="37" y="0"/>
                    <a:pt x="3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7" name="Freeform 955"/>
            <p:cNvSpPr>
              <a:spLocks/>
            </p:cNvSpPr>
            <p:nvPr userDrawn="1"/>
          </p:nvSpPr>
          <p:spPr bwMode="auto">
            <a:xfrm>
              <a:off x="5676" y="3425"/>
              <a:ext cx="162" cy="162"/>
            </a:xfrm>
            <a:custGeom>
              <a:avLst/>
              <a:gdLst>
                <a:gd name="T0" fmla="*/ 164 w 81"/>
                <a:gd name="T1" fmla="*/ 0 h 81"/>
                <a:gd name="T2" fmla="*/ 116 w 81"/>
                <a:gd name="T3" fmla="*/ 8 h 81"/>
                <a:gd name="T4" fmla="*/ 4 w 81"/>
                <a:gd name="T5" fmla="*/ 116 h 81"/>
                <a:gd name="T6" fmla="*/ 0 w 81"/>
                <a:gd name="T7" fmla="*/ 164 h 81"/>
                <a:gd name="T8" fmla="*/ 0 w 81"/>
                <a:gd name="T9" fmla="*/ 172 h 81"/>
                <a:gd name="T10" fmla="*/ 132 w 81"/>
                <a:gd name="T11" fmla="*/ 324 h 81"/>
                <a:gd name="T12" fmla="*/ 156 w 81"/>
                <a:gd name="T13" fmla="*/ 324 h 81"/>
                <a:gd name="T14" fmla="*/ 324 w 81"/>
                <a:gd name="T15" fmla="*/ 160 h 81"/>
                <a:gd name="T16" fmla="*/ 324 w 81"/>
                <a:gd name="T17" fmla="*/ 132 h 81"/>
                <a:gd name="T18" fmla="*/ 172 w 81"/>
                <a:gd name="T19" fmla="*/ 0 h 81"/>
                <a:gd name="T20" fmla="*/ 164 w 81"/>
                <a:gd name="T21" fmla="*/ 0 h 81"/>
                <a:gd name="T22" fmla="*/ 164 w 81"/>
                <a:gd name="T23" fmla="*/ 0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 h="81">
                  <a:moveTo>
                    <a:pt x="41" y="0"/>
                  </a:moveTo>
                  <a:cubicBezTo>
                    <a:pt x="36" y="0"/>
                    <a:pt x="32" y="0"/>
                    <a:pt x="29" y="2"/>
                  </a:cubicBezTo>
                  <a:cubicBezTo>
                    <a:pt x="16" y="5"/>
                    <a:pt x="5" y="16"/>
                    <a:pt x="1" y="29"/>
                  </a:cubicBezTo>
                  <a:cubicBezTo>
                    <a:pt x="0" y="32"/>
                    <a:pt x="0" y="36"/>
                    <a:pt x="0" y="41"/>
                  </a:cubicBezTo>
                  <a:cubicBezTo>
                    <a:pt x="0" y="42"/>
                    <a:pt x="0" y="42"/>
                    <a:pt x="0" y="43"/>
                  </a:cubicBezTo>
                  <a:cubicBezTo>
                    <a:pt x="18" y="47"/>
                    <a:pt x="32" y="62"/>
                    <a:pt x="33" y="81"/>
                  </a:cubicBezTo>
                  <a:cubicBezTo>
                    <a:pt x="35" y="81"/>
                    <a:pt x="37" y="81"/>
                    <a:pt x="39" y="81"/>
                  </a:cubicBezTo>
                  <a:cubicBezTo>
                    <a:pt x="41" y="59"/>
                    <a:pt x="59" y="41"/>
                    <a:pt x="81" y="40"/>
                  </a:cubicBezTo>
                  <a:cubicBezTo>
                    <a:pt x="81" y="37"/>
                    <a:pt x="81" y="35"/>
                    <a:pt x="81" y="33"/>
                  </a:cubicBezTo>
                  <a:cubicBezTo>
                    <a:pt x="77" y="15"/>
                    <a:pt x="62" y="1"/>
                    <a:pt x="43" y="0"/>
                  </a:cubicBezTo>
                  <a:cubicBezTo>
                    <a:pt x="43" y="0"/>
                    <a:pt x="42"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8" name="Freeform 956"/>
            <p:cNvSpPr>
              <a:spLocks/>
            </p:cNvSpPr>
            <p:nvPr userDrawn="1"/>
          </p:nvSpPr>
          <p:spPr bwMode="auto">
            <a:xfrm>
              <a:off x="5754" y="3505"/>
              <a:ext cx="176" cy="86"/>
            </a:xfrm>
            <a:custGeom>
              <a:avLst/>
              <a:gdLst>
                <a:gd name="T0" fmla="*/ 176 w 88"/>
                <a:gd name="T1" fmla="*/ 0 h 43"/>
                <a:gd name="T2" fmla="*/ 168 w 88"/>
                <a:gd name="T3" fmla="*/ 0 h 43"/>
                <a:gd name="T4" fmla="*/ 0 w 88"/>
                <a:gd name="T5" fmla="*/ 164 h 43"/>
                <a:gd name="T6" fmla="*/ 0 w 88"/>
                <a:gd name="T7" fmla="*/ 172 h 43"/>
                <a:gd name="T8" fmla="*/ 352 w 88"/>
                <a:gd name="T9" fmla="*/ 172 h 43"/>
                <a:gd name="T10" fmla="*/ 352 w 88"/>
                <a:gd name="T11" fmla="*/ 172 h 43"/>
                <a:gd name="T12" fmla="*/ 196 w 88"/>
                <a:gd name="T13" fmla="*/ 0 h 43"/>
                <a:gd name="T14" fmla="*/ 176 w 88"/>
                <a:gd name="T15" fmla="*/ 0 h 43"/>
                <a:gd name="T16" fmla="*/ 176 w 8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43">
                  <a:moveTo>
                    <a:pt x="44" y="0"/>
                  </a:moveTo>
                  <a:cubicBezTo>
                    <a:pt x="44" y="0"/>
                    <a:pt x="43" y="0"/>
                    <a:pt x="42" y="0"/>
                  </a:cubicBezTo>
                  <a:cubicBezTo>
                    <a:pt x="20" y="1"/>
                    <a:pt x="2" y="19"/>
                    <a:pt x="0" y="41"/>
                  </a:cubicBezTo>
                  <a:cubicBezTo>
                    <a:pt x="0" y="42"/>
                    <a:pt x="0" y="42"/>
                    <a:pt x="0" y="43"/>
                  </a:cubicBezTo>
                  <a:cubicBezTo>
                    <a:pt x="88" y="43"/>
                    <a:pt x="88" y="43"/>
                    <a:pt x="88" y="43"/>
                  </a:cubicBezTo>
                  <a:cubicBezTo>
                    <a:pt x="88" y="43"/>
                    <a:pt x="88" y="43"/>
                    <a:pt x="88" y="43"/>
                  </a:cubicBezTo>
                  <a:cubicBezTo>
                    <a:pt x="88" y="21"/>
                    <a:pt x="71" y="2"/>
                    <a:pt x="49" y="0"/>
                  </a:cubicBezTo>
                  <a:cubicBezTo>
                    <a:pt x="47" y="0"/>
                    <a:pt x="46" y="0"/>
                    <a:pt x="44" y="0"/>
                  </a:cubicBezTo>
                  <a:cubicBezTo>
                    <a:pt x="44" y="0"/>
                    <a:pt x="44" y="0"/>
                    <a:pt x="4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69" name="Freeform 957"/>
            <p:cNvSpPr>
              <a:spLocks/>
            </p:cNvSpPr>
            <p:nvPr userDrawn="1"/>
          </p:nvSpPr>
          <p:spPr bwMode="auto">
            <a:xfrm>
              <a:off x="4382" y="2305"/>
              <a:ext cx="4" cy="6"/>
            </a:xfrm>
            <a:custGeom>
              <a:avLst/>
              <a:gdLst>
                <a:gd name="T0" fmla="*/ 4 w 2"/>
                <a:gd name="T1" fmla="*/ 0 h 3"/>
                <a:gd name="T2" fmla="*/ 0 w 2"/>
                <a:gd name="T3" fmla="*/ 4 h 3"/>
                <a:gd name="T4" fmla="*/ 4 w 2"/>
                <a:gd name="T5" fmla="*/ 12 h 3"/>
                <a:gd name="T6" fmla="*/ 8 w 2"/>
                <a:gd name="T7" fmla="*/ 4 h 3"/>
                <a:gd name="T8" fmla="*/ 4 w 2"/>
                <a:gd name="T9" fmla="*/ 0 h 3"/>
                <a:gd name="T10" fmla="*/ 4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1" y="0"/>
                  </a:moveTo>
                  <a:cubicBezTo>
                    <a:pt x="1" y="0"/>
                    <a:pt x="0" y="1"/>
                    <a:pt x="0" y="1"/>
                  </a:cubicBezTo>
                  <a:cubicBezTo>
                    <a:pt x="0" y="2"/>
                    <a:pt x="1" y="3"/>
                    <a:pt x="1" y="3"/>
                  </a:cubicBezTo>
                  <a:cubicBezTo>
                    <a:pt x="2" y="3"/>
                    <a:pt x="2" y="2"/>
                    <a:pt x="2" y="1"/>
                  </a:cubicBezTo>
                  <a:cubicBezTo>
                    <a:pt x="2"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0" name="Freeform 958"/>
            <p:cNvSpPr>
              <a:spLocks/>
            </p:cNvSpPr>
            <p:nvPr userDrawn="1"/>
          </p:nvSpPr>
          <p:spPr bwMode="auto">
            <a:xfrm>
              <a:off x="4474" y="2399"/>
              <a:ext cx="14" cy="12"/>
            </a:xfrm>
            <a:custGeom>
              <a:avLst/>
              <a:gdLst>
                <a:gd name="T0" fmla="*/ 12 w 7"/>
                <a:gd name="T1" fmla="*/ 0 h 6"/>
                <a:gd name="T2" fmla="*/ 0 w 7"/>
                <a:gd name="T3" fmla="*/ 12 h 6"/>
                <a:gd name="T4" fmla="*/ 12 w 7"/>
                <a:gd name="T5" fmla="*/ 24 h 6"/>
                <a:gd name="T6" fmla="*/ 12 w 7"/>
                <a:gd name="T7" fmla="*/ 24 h 6"/>
                <a:gd name="T8" fmla="*/ 28 w 7"/>
                <a:gd name="T9" fmla="*/ 12 h 6"/>
                <a:gd name="T10" fmla="*/ 12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3" y="0"/>
                  </a:moveTo>
                  <a:cubicBezTo>
                    <a:pt x="2" y="0"/>
                    <a:pt x="0" y="1"/>
                    <a:pt x="0" y="3"/>
                  </a:cubicBezTo>
                  <a:cubicBezTo>
                    <a:pt x="0" y="5"/>
                    <a:pt x="2" y="6"/>
                    <a:pt x="3" y="6"/>
                  </a:cubicBezTo>
                  <a:cubicBezTo>
                    <a:pt x="3" y="6"/>
                    <a:pt x="3" y="6"/>
                    <a:pt x="3" y="6"/>
                  </a:cubicBezTo>
                  <a:cubicBezTo>
                    <a:pt x="5" y="6"/>
                    <a:pt x="7" y="5"/>
                    <a:pt x="7" y="3"/>
                  </a:cubicBezTo>
                  <a:cubicBezTo>
                    <a:pt x="7" y="1"/>
                    <a:pt x="5"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1" name="Freeform 959"/>
            <p:cNvSpPr>
              <a:spLocks/>
            </p:cNvSpPr>
            <p:nvPr userDrawn="1"/>
          </p:nvSpPr>
          <p:spPr bwMode="auto">
            <a:xfrm>
              <a:off x="4556" y="2481"/>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3" y="0"/>
                    <a:pt x="0" y="2"/>
                    <a:pt x="0" y="5"/>
                  </a:cubicBezTo>
                  <a:cubicBezTo>
                    <a:pt x="0" y="8"/>
                    <a:pt x="3" y="10"/>
                    <a:pt x="5" y="10"/>
                  </a:cubicBezTo>
                  <a:cubicBezTo>
                    <a:pt x="5" y="10"/>
                    <a:pt x="5"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2" name="Freeform 960"/>
            <p:cNvSpPr>
              <a:spLocks/>
            </p:cNvSpPr>
            <p:nvPr userDrawn="1"/>
          </p:nvSpPr>
          <p:spPr bwMode="auto">
            <a:xfrm>
              <a:off x="4648" y="2573"/>
              <a:ext cx="30" cy="31"/>
            </a:xfrm>
            <a:custGeom>
              <a:avLst/>
              <a:gdLst>
                <a:gd name="T0" fmla="*/ 32 w 15"/>
                <a:gd name="T1" fmla="*/ 0 h 15"/>
                <a:gd name="T2" fmla="*/ 0 w 15"/>
                <a:gd name="T3" fmla="*/ 29 h 15"/>
                <a:gd name="T4" fmla="*/ 32 w 15"/>
                <a:gd name="T5" fmla="*/ 64 h 15"/>
                <a:gd name="T6" fmla="*/ 32 w 15"/>
                <a:gd name="T7" fmla="*/ 64 h 15"/>
                <a:gd name="T8" fmla="*/ 60 w 15"/>
                <a:gd name="T9" fmla="*/ 35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8"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3" name="Freeform 961"/>
            <p:cNvSpPr>
              <a:spLocks/>
            </p:cNvSpPr>
            <p:nvPr userDrawn="1"/>
          </p:nvSpPr>
          <p:spPr bwMode="auto">
            <a:xfrm>
              <a:off x="4730" y="2656"/>
              <a:ext cx="38" cy="38"/>
            </a:xfrm>
            <a:custGeom>
              <a:avLst/>
              <a:gdLst>
                <a:gd name="T0" fmla="*/ 36 w 19"/>
                <a:gd name="T1" fmla="*/ 0 h 19"/>
                <a:gd name="T2" fmla="*/ 0 w 19"/>
                <a:gd name="T3" fmla="*/ 40 h 19"/>
                <a:gd name="T4" fmla="*/ 36 w 19"/>
                <a:gd name="T5" fmla="*/ 76 h 19"/>
                <a:gd name="T6" fmla="*/ 36 w 19"/>
                <a:gd name="T7" fmla="*/ 76 h 19"/>
                <a:gd name="T8" fmla="*/ 76 w 19"/>
                <a:gd name="T9" fmla="*/ 40 h 19"/>
                <a:gd name="T10" fmla="*/ 36 w 19"/>
                <a:gd name="T11" fmla="*/ 0 h 19"/>
                <a:gd name="T12" fmla="*/ 36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9" y="0"/>
                  </a:moveTo>
                  <a:cubicBezTo>
                    <a:pt x="4" y="0"/>
                    <a:pt x="0" y="4"/>
                    <a:pt x="0" y="10"/>
                  </a:cubicBezTo>
                  <a:cubicBezTo>
                    <a:pt x="0" y="15"/>
                    <a:pt x="4" y="19"/>
                    <a:pt x="9" y="19"/>
                  </a:cubicBezTo>
                  <a:cubicBezTo>
                    <a:pt x="9" y="19"/>
                    <a:pt x="9" y="19"/>
                    <a:pt x="9" y="19"/>
                  </a:cubicBezTo>
                  <a:cubicBezTo>
                    <a:pt x="15" y="19"/>
                    <a:pt x="19" y="15"/>
                    <a:pt x="19" y="10"/>
                  </a:cubicBezTo>
                  <a:cubicBezTo>
                    <a:pt x="19" y="4"/>
                    <a:pt x="15" y="0"/>
                    <a:pt x="9" y="0"/>
                  </a:cubicBezTo>
                  <a:cubicBezTo>
                    <a:pt x="9" y="0"/>
                    <a:pt x="9"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4" name="Freeform 962"/>
            <p:cNvSpPr>
              <a:spLocks/>
            </p:cNvSpPr>
            <p:nvPr userDrawn="1"/>
          </p:nvSpPr>
          <p:spPr bwMode="auto">
            <a:xfrm>
              <a:off x="4820" y="2746"/>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5" name="Freeform 963"/>
            <p:cNvSpPr>
              <a:spLocks/>
            </p:cNvSpPr>
            <p:nvPr userDrawn="1"/>
          </p:nvSpPr>
          <p:spPr bwMode="auto">
            <a:xfrm>
              <a:off x="4900" y="2828"/>
              <a:ext cx="62" cy="62"/>
            </a:xfrm>
            <a:custGeom>
              <a:avLst/>
              <a:gdLst>
                <a:gd name="T0" fmla="*/ 64 w 31"/>
                <a:gd name="T1" fmla="*/ 0 h 31"/>
                <a:gd name="T2" fmla="*/ 0 w 31"/>
                <a:gd name="T3" fmla="*/ 60 h 31"/>
                <a:gd name="T4" fmla="*/ 64 w 31"/>
                <a:gd name="T5" fmla="*/ 124 h 31"/>
                <a:gd name="T6" fmla="*/ 64 w 31"/>
                <a:gd name="T7" fmla="*/ 124 h 31"/>
                <a:gd name="T8" fmla="*/ 124 w 31"/>
                <a:gd name="T9" fmla="*/ 60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5"/>
                  </a:cubicBezTo>
                  <a:cubicBezTo>
                    <a:pt x="0" y="24"/>
                    <a:pt x="7" y="31"/>
                    <a:pt x="16" y="31"/>
                  </a:cubicBezTo>
                  <a:cubicBezTo>
                    <a:pt x="16" y="31"/>
                    <a:pt x="16" y="31"/>
                    <a:pt x="16" y="31"/>
                  </a:cubicBezTo>
                  <a:cubicBezTo>
                    <a:pt x="24" y="31"/>
                    <a:pt x="31" y="24"/>
                    <a:pt x="31" y="15"/>
                  </a:cubicBezTo>
                  <a:cubicBezTo>
                    <a:pt x="31" y="7"/>
                    <a:pt x="24"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6" name="Freeform 964"/>
            <p:cNvSpPr>
              <a:spLocks/>
            </p:cNvSpPr>
            <p:nvPr userDrawn="1"/>
          </p:nvSpPr>
          <p:spPr bwMode="auto">
            <a:xfrm>
              <a:off x="4992" y="2918"/>
              <a:ext cx="72" cy="74"/>
            </a:xfrm>
            <a:custGeom>
              <a:avLst/>
              <a:gdLst>
                <a:gd name="T0" fmla="*/ 72 w 36"/>
                <a:gd name="T1" fmla="*/ 0 h 37"/>
                <a:gd name="T2" fmla="*/ 0 w 36"/>
                <a:gd name="T3" fmla="*/ 76 h 37"/>
                <a:gd name="T4" fmla="*/ 72 w 36"/>
                <a:gd name="T5" fmla="*/ 148 h 37"/>
                <a:gd name="T6" fmla="*/ 72 w 36"/>
                <a:gd name="T7" fmla="*/ 148 h 37"/>
                <a:gd name="T8" fmla="*/ 144 w 36"/>
                <a:gd name="T9" fmla="*/ 76 h 37"/>
                <a:gd name="T10" fmla="*/ 72 w 36"/>
                <a:gd name="T11" fmla="*/ 0 h 37"/>
                <a:gd name="T12" fmla="*/ 72 w 36"/>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7">
                  <a:moveTo>
                    <a:pt x="18" y="0"/>
                  </a:moveTo>
                  <a:cubicBezTo>
                    <a:pt x="8" y="0"/>
                    <a:pt x="0" y="8"/>
                    <a:pt x="0" y="19"/>
                  </a:cubicBezTo>
                  <a:cubicBezTo>
                    <a:pt x="0" y="29"/>
                    <a:pt x="8" y="37"/>
                    <a:pt x="18" y="37"/>
                  </a:cubicBezTo>
                  <a:cubicBezTo>
                    <a:pt x="18" y="37"/>
                    <a:pt x="18" y="37"/>
                    <a:pt x="18" y="37"/>
                  </a:cubicBezTo>
                  <a:cubicBezTo>
                    <a:pt x="28" y="37"/>
                    <a:pt x="36" y="29"/>
                    <a:pt x="36" y="19"/>
                  </a:cubicBezTo>
                  <a:cubicBezTo>
                    <a:pt x="36" y="9"/>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7" name="Freeform 965"/>
            <p:cNvSpPr>
              <a:spLocks/>
            </p:cNvSpPr>
            <p:nvPr userDrawn="1"/>
          </p:nvSpPr>
          <p:spPr bwMode="auto">
            <a:xfrm>
              <a:off x="5070" y="2998"/>
              <a:ext cx="86" cy="86"/>
            </a:xfrm>
            <a:custGeom>
              <a:avLst/>
              <a:gdLst>
                <a:gd name="T0" fmla="*/ 88 w 43"/>
                <a:gd name="T1" fmla="*/ 0 h 43"/>
                <a:gd name="T2" fmla="*/ 0 w 43"/>
                <a:gd name="T3" fmla="*/ 88 h 43"/>
                <a:gd name="T4" fmla="*/ 88 w 43"/>
                <a:gd name="T5" fmla="*/ 172 h 43"/>
                <a:gd name="T6" fmla="*/ 88 w 43"/>
                <a:gd name="T7" fmla="*/ 172 h 43"/>
                <a:gd name="T8" fmla="*/ 172 w 43"/>
                <a:gd name="T9" fmla="*/ 88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10"/>
                    <a:pt x="0" y="22"/>
                  </a:cubicBezTo>
                  <a:cubicBezTo>
                    <a:pt x="0" y="34"/>
                    <a:pt x="10" y="43"/>
                    <a:pt x="22" y="43"/>
                  </a:cubicBezTo>
                  <a:cubicBezTo>
                    <a:pt x="22" y="43"/>
                    <a:pt x="22" y="43"/>
                    <a:pt x="22" y="43"/>
                  </a:cubicBezTo>
                  <a:cubicBezTo>
                    <a:pt x="33" y="43"/>
                    <a:pt x="43" y="34"/>
                    <a:pt x="43" y="22"/>
                  </a:cubicBezTo>
                  <a:cubicBezTo>
                    <a:pt x="43" y="10"/>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8" name="Freeform 966"/>
            <p:cNvSpPr>
              <a:spLocks/>
            </p:cNvSpPr>
            <p:nvPr userDrawn="1"/>
          </p:nvSpPr>
          <p:spPr bwMode="auto">
            <a:xfrm>
              <a:off x="5160" y="3090"/>
              <a:ext cx="100" cy="98"/>
            </a:xfrm>
            <a:custGeom>
              <a:avLst/>
              <a:gdLst>
                <a:gd name="T0" fmla="*/ 100 w 50"/>
                <a:gd name="T1" fmla="*/ 0 h 49"/>
                <a:gd name="T2" fmla="*/ 0 w 50"/>
                <a:gd name="T3" fmla="*/ 96 h 49"/>
                <a:gd name="T4" fmla="*/ 100 w 50"/>
                <a:gd name="T5" fmla="*/ 196 h 49"/>
                <a:gd name="T6" fmla="*/ 100 w 50"/>
                <a:gd name="T7" fmla="*/ 196 h 49"/>
                <a:gd name="T8" fmla="*/ 200 w 50"/>
                <a:gd name="T9" fmla="*/ 96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2" y="0"/>
                    <a:pt x="0" y="11"/>
                    <a:pt x="0" y="24"/>
                  </a:cubicBezTo>
                  <a:cubicBezTo>
                    <a:pt x="0" y="38"/>
                    <a:pt x="11" y="49"/>
                    <a:pt x="25" y="49"/>
                  </a:cubicBezTo>
                  <a:cubicBezTo>
                    <a:pt x="25" y="49"/>
                    <a:pt x="25" y="49"/>
                    <a:pt x="25" y="49"/>
                  </a:cubicBezTo>
                  <a:cubicBezTo>
                    <a:pt x="38" y="49"/>
                    <a:pt x="50" y="38"/>
                    <a:pt x="50" y="24"/>
                  </a:cubicBezTo>
                  <a:cubicBezTo>
                    <a:pt x="50" y="11"/>
                    <a:pt x="38"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79" name="Freeform 967"/>
            <p:cNvSpPr>
              <a:spLocks/>
            </p:cNvSpPr>
            <p:nvPr userDrawn="1"/>
          </p:nvSpPr>
          <p:spPr bwMode="auto">
            <a:xfrm>
              <a:off x="5240" y="3168"/>
              <a:ext cx="112" cy="113"/>
            </a:xfrm>
            <a:custGeom>
              <a:avLst/>
              <a:gdLst>
                <a:gd name="T0" fmla="*/ 112 w 56"/>
                <a:gd name="T1" fmla="*/ 0 h 56"/>
                <a:gd name="T2" fmla="*/ 0 w 56"/>
                <a:gd name="T3" fmla="*/ 115 h 56"/>
                <a:gd name="T4" fmla="*/ 112 w 56"/>
                <a:gd name="T5" fmla="*/ 228 h 56"/>
                <a:gd name="T6" fmla="*/ 112 w 56"/>
                <a:gd name="T7" fmla="*/ 228 h 56"/>
                <a:gd name="T8" fmla="*/ 224 w 56"/>
                <a:gd name="T9" fmla="*/ 115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3"/>
                    <a:pt x="0" y="28"/>
                  </a:cubicBezTo>
                  <a:cubicBezTo>
                    <a:pt x="0" y="44"/>
                    <a:pt x="12" y="56"/>
                    <a:pt x="28" y="56"/>
                  </a:cubicBezTo>
                  <a:cubicBezTo>
                    <a:pt x="28" y="56"/>
                    <a:pt x="28" y="56"/>
                    <a:pt x="28" y="56"/>
                  </a:cubicBezTo>
                  <a:cubicBezTo>
                    <a:pt x="43" y="56"/>
                    <a:pt x="56" y="44"/>
                    <a:pt x="56" y="28"/>
                  </a:cubicBezTo>
                  <a:cubicBezTo>
                    <a:pt x="56" y="13"/>
                    <a:pt x="43"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0" name="Freeform 968"/>
            <p:cNvSpPr>
              <a:spLocks/>
            </p:cNvSpPr>
            <p:nvPr userDrawn="1"/>
          </p:nvSpPr>
          <p:spPr bwMode="auto">
            <a:xfrm>
              <a:off x="5330" y="3261"/>
              <a:ext cx="124" cy="124"/>
            </a:xfrm>
            <a:custGeom>
              <a:avLst/>
              <a:gdLst>
                <a:gd name="T0" fmla="*/ 124 w 62"/>
                <a:gd name="T1" fmla="*/ 0 h 62"/>
                <a:gd name="T2" fmla="*/ 0 w 62"/>
                <a:gd name="T3" fmla="*/ 124 h 62"/>
                <a:gd name="T4" fmla="*/ 124 w 62"/>
                <a:gd name="T5" fmla="*/ 248 h 62"/>
                <a:gd name="T6" fmla="*/ 124 w 62"/>
                <a:gd name="T7" fmla="*/ 248 h 62"/>
                <a:gd name="T8" fmla="*/ 172 w 62"/>
                <a:gd name="T9" fmla="*/ 240 h 62"/>
                <a:gd name="T10" fmla="*/ 240 w 62"/>
                <a:gd name="T11" fmla="*/ 172 h 62"/>
                <a:gd name="T12" fmla="*/ 248 w 62"/>
                <a:gd name="T13" fmla="*/ 124 h 62"/>
                <a:gd name="T14" fmla="*/ 124 w 62"/>
                <a:gd name="T15" fmla="*/ 0 h 62"/>
                <a:gd name="T16" fmla="*/ 124 w 62"/>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2">
                  <a:moveTo>
                    <a:pt x="31" y="0"/>
                  </a:moveTo>
                  <a:cubicBezTo>
                    <a:pt x="14" y="0"/>
                    <a:pt x="0" y="14"/>
                    <a:pt x="0" y="31"/>
                  </a:cubicBezTo>
                  <a:cubicBezTo>
                    <a:pt x="0" y="48"/>
                    <a:pt x="14" y="62"/>
                    <a:pt x="31" y="62"/>
                  </a:cubicBezTo>
                  <a:cubicBezTo>
                    <a:pt x="31" y="62"/>
                    <a:pt x="31" y="62"/>
                    <a:pt x="31" y="62"/>
                  </a:cubicBezTo>
                  <a:cubicBezTo>
                    <a:pt x="35" y="62"/>
                    <a:pt x="39" y="61"/>
                    <a:pt x="43" y="60"/>
                  </a:cubicBezTo>
                  <a:cubicBezTo>
                    <a:pt x="46" y="52"/>
                    <a:pt x="52" y="46"/>
                    <a:pt x="60" y="43"/>
                  </a:cubicBezTo>
                  <a:cubicBezTo>
                    <a:pt x="61" y="39"/>
                    <a:pt x="62" y="35"/>
                    <a:pt x="62" y="31"/>
                  </a:cubicBezTo>
                  <a:cubicBezTo>
                    <a:pt x="62" y="14"/>
                    <a:pt x="48"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1" name="Freeform 969"/>
            <p:cNvSpPr>
              <a:spLocks/>
            </p:cNvSpPr>
            <p:nvPr userDrawn="1"/>
          </p:nvSpPr>
          <p:spPr bwMode="auto">
            <a:xfrm>
              <a:off x="5410" y="3341"/>
              <a:ext cx="136" cy="136"/>
            </a:xfrm>
            <a:custGeom>
              <a:avLst/>
              <a:gdLst>
                <a:gd name="T0" fmla="*/ 136 w 68"/>
                <a:gd name="T1" fmla="*/ 0 h 68"/>
                <a:gd name="T2" fmla="*/ 80 w 68"/>
                <a:gd name="T3" fmla="*/ 12 h 68"/>
                <a:gd name="T4" fmla="*/ 12 w 68"/>
                <a:gd name="T5" fmla="*/ 80 h 68"/>
                <a:gd name="T6" fmla="*/ 0 w 68"/>
                <a:gd name="T7" fmla="*/ 136 h 68"/>
                <a:gd name="T8" fmla="*/ 16 w 68"/>
                <a:gd name="T9" fmla="*/ 200 h 68"/>
                <a:gd name="T10" fmla="*/ 84 w 68"/>
                <a:gd name="T11" fmla="*/ 264 h 68"/>
                <a:gd name="T12" fmla="*/ 136 w 68"/>
                <a:gd name="T13" fmla="*/ 272 h 68"/>
                <a:gd name="T14" fmla="*/ 136 w 68"/>
                <a:gd name="T15" fmla="*/ 272 h 68"/>
                <a:gd name="T16" fmla="*/ 196 w 68"/>
                <a:gd name="T17" fmla="*/ 260 h 68"/>
                <a:gd name="T18" fmla="*/ 260 w 68"/>
                <a:gd name="T19" fmla="*/ 196 h 68"/>
                <a:gd name="T20" fmla="*/ 272 w 68"/>
                <a:gd name="T21" fmla="*/ 136 h 68"/>
                <a:gd name="T22" fmla="*/ 264 w 68"/>
                <a:gd name="T23" fmla="*/ 84 h 68"/>
                <a:gd name="T24" fmla="*/ 204 w 68"/>
                <a:gd name="T25" fmla="*/ 16 h 68"/>
                <a:gd name="T26" fmla="*/ 136 w 68"/>
                <a:gd name="T27" fmla="*/ 0 h 68"/>
                <a:gd name="T28" fmla="*/ 136 w 68"/>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68">
                  <a:moveTo>
                    <a:pt x="34" y="0"/>
                  </a:moveTo>
                  <a:cubicBezTo>
                    <a:pt x="29" y="0"/>
                    <a:pt x="24" y="1"/>
                    <a:pt x="20" y="3"/>
                  </a:cubicBezTo>
                  <a:cubicBezTo>
                    <a:pt x="12" y="6"/>
                    <a:pt x="6" y="12"/>
                    <a:pt x="3" y="20"/>
                  </a:cubicBezTo>
                  <a:cubicBezTo>
                    <a:pt x="1" y="24"/>
                    <a:pt x="0" y="29"/>
                    <a:pt x="0" y="34"/>
                  </a:cubicBezTo>
                  <a:cubicBezTo>
                    <a:pt x="0" y="40"/>
                    <a:pt x="1" y="45"/>
                    <a:pt x="4" y="50"/>
                  </a:cubicBezTo>
                  <a:cubicBezTo>
                    <a:pt x="11" y="53"/>
                    <a:pt x="17" y="59"/>
                    <a:pt x="21" y="66"/>
                  </a:cubicBezTo>
                  <a:cubicBezTo>
                    <a:pt x="25" y="67"/>
                    <a:pt x="29" y="68"/>
                    <a:pt x="34" y="68"/>
                  </a:cubicBezTo>
                  <a:cubicBezTo>
                    <a:pt x="34" y="68"/>
                    <a:pt x="34" y="68"/>
                    <a:pt x="34" y="68"/>
                  </a:cubicBezTo>
                  <a:cubicBezTo>
                    <a:pt x="39" y="68"/>
                    <a:pt x="44" y="67"/>
                    <a:pt x="49" y="65"/>
                  </a:cubicBezTo>
                  <a:cubicBezTo>
                    <a:pt x="52" y="58"/>
                    <a:pt x="58" y="52"/>
                    <a:pt x="65" y="49"/>
                  </a:cubicBezTo>
                  <a:cubicBezTo>
                    <a:pt x="67" y="44"/>
                    <a:pt x="68" y="39"/>
                    <a:pt x="68" y="34"/>
                  </a:cubicBezTo>
                  <a:cubicBezTo>
                    <a:pt x="68" y="29"/>
                    <a:pt x="67" y="25"/>
                    <a:pt x="66" y="21"/>
                  </a:cubicBezTo>
                  <a:cubicBezTo>
                    <a:pt x="63" y="14"/>
                    <a:pt x="57" y="8"/>
                    <a:pt x="51" y="4"/>
                  </a:cubicBezTo>
                  <a:cubicBezTo>
                    <a:pt x="46" y="1"/>
                    <a:pt x="40"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2" name="Freeform 970"/>
            <p:cNvSpPr>
              <a:spLocks/>
            </p:cNvSpPr>
            <p:nvPr userDrawn="1"/>
          </p:nvSpPr>
          <p:spPr bwMode="auto">
            <a:xfrm>
              <a:off x="5500" y="3431"/>
              <a:ext cx="150" cy="150"/>
            </a:xfrm>
            <a:custGeom>
              <a:avLst/>
              <a:gdLst>
                <a:gd name="T0" fmla="*/ 148 w 75"/>
                <a:gd name="T1" fmla="*/ 0 h 75"/>
                <a:gd name="T2" fmla="*/ 80 w 75"/>
                <a:gd name="T3" fmla="*/ 16 h 75"/>
                <a:gd name="T4" fmla="*/ 16 w 75"/>
                <a:gd name="T5" fmla="*/ 80 h 75"/>
                <a:gd name="T6" fmla="*/ 0 w 75"/>
                <a:gd name="T7" fmla="*/ 148 h 75"/>
                <a:gd name="T8" fmla="*/ 0 w 75"/>
                <a:gd name="T9" fmla="*/ 176 h 75"/>
                <a:gd name="T10" fmla="*/ 104 w 75"/>
                <a:gd name="T11" fmla="*/ 292 h 75"/>
                <a:gd name="T12" fmla="*/ 148 w 75"/>
                <a:gd name="T13" fmla="*/ 300 h 75"/>
                <a:gd name="T14" fmla="*/ 148 w 75"/>
                <a:gd name="T15" fmla="*/ 300 h 75"/>
                <a:gd name="T16" fmla="*/ 160 w 75"/>
                <a:gd name="T17" fmla="*/ 300 h 75"/>
                <a:gd name="T18" fmla="*/ 300 w 75"/>
                <a:gd name="T19" fmla="*/ 160 h 75"/>
                <a:gd name="T20" fmla="*/ 300 w 75"/>
                <a:gd name="T21" fmla="*/ 152 h 75"/>
                <a:gd name="T22" fmla="*/ 292 w 75"/>
                <a:gd name="T23" fmla="*/ 104 h 75"/>
                <a:gd name="T24" fmla="*/ 176 w 75"/>
                <a:gd name="T25" fmla="*/ 0 h 75"/>
                <a:gd name="T26" fmla="*/ 148 w 75"/>
                <a:gd name="T27" fmla="*/ 0 h 75"/>
                <a:gd name="T28" fmla="*/ 148 w 75"/>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75">
                  <a:moveTo>
                    <a:pt x="37" y="0"/>
                  </a:moveTo>
                  <a:cubicBezTo>
                    <a:pt x="31" y="0"/>
                    <a:pt x="25" y="1"/>
                    <a:pt x="20" y="4"/>
                  </a:cubicBezTo>
                  <a:cubicBezTo>
                    <a:pt x="13" y="7"/>
                    <a:pt x="7" y="13"/>
                    <a:pt x="4" y="20"/>
                  </a:cubicBezTo>
                  <a:cubicBezTo>
                    <a:pt x="1" y="25"/>
                    <a:pt x="0" y="31"/>
                    <a:pt x="0" y="37"/>
                  </a:cubicBezTo>
                  <a:cubicBezTo>
                    <a:pt x="0" y="40"/>
                    <a:pt x="0" y="42"/>
                    <a:pt x="0" y="44"/>
                  </a:cubicBezTo>
                  <a:cubicBezTo>
                    <a:pt x="13" y="49"/>
                    <a:pt x="23" y="60"/>
                    <a:pt x="26" y="73"/>
                  </a:cubicBezTo>
                  <a:cubicBezTo>
                    <a:pt x="29" y="74"/>
                    <a:pt x="33" y="75"/>
                    <a:pt x="37" y="75"/>
                  </a:cubicBezTo>
                  <a:cubicBezTo>
                    <a:pt x="37" y="75"/>
                    <a:pt x="37" y="75"/>
                    <a:pt x="37" y="75"/>
                  </a:cubicBezTo>
                  <a:cubicBezTo>
                    <a:pt x="38" y="75"/>
                    <a:pt x="39" y="75"/>
                    <a:pt x="40" y="75"/>
                  </a:cubicBezTo>
                  <a:cubicBezTo>
                    <a:pt x="42" y="57"/>
                    <a:pt x="56" y="42"/>
                    <a:pt x="75" y="40"/>
                  </a:cubicBezTo>
                  <a:cubicBezTo>
                    <a:pt x="75" y="39"/>
                    <a:pt x="75" y="38"/>
                    <a:pt x="75" y="38"/>
                  </a:cubicBezTo>
                  <a:cubicBezTo>
                    <a:pt x="75" y="34"/>
                    <a:pt x="74" y="30"/>
                    <a:pt x="73" y="26"/>
                  </a:cubicBezTo>
                  <a:cubicBezTo>
                    <a:pt x="69" y="13"/>
                    <a:pt x="58" y="3"/>
                    <a:pt x="44" y="0"/>
                  </a:cubicBezTo>
                  <a:cubicBezTo>
                    <a:pt x="42" y="0"/>
                    <a:pt x="40" y="0"/>
                    <a:pt x="37" y="0"/>
                  </a:cubicBezTo>
                  <a:cubicBezTo>
                    <a:pt x="37" y="0"/>
                    <a:pt x="37" y="0"/>
                    <a:pt x="3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3" name="Freeform 971"/>
            <p:cNvSpPr>
              <a:spLocks/>
            </p:cNvSpPr>
            <p:nvPr userDrawn="1"/>
          </p:nvSpPr>
          <p:spPr bwMode="auto">
            <a:xfrm>
              <a:off x="5578" y="3511"/>
              <a:ext cx="164" cy="80"/>
            </a:xfrm>
            <a:custGeom>
              <a:avLst/>
              <a:gdLst>
                <a:gd name="T0" fmla="*/ 164 w 82"/>
                <a:gd name="T1" fmla="*/ 0 h 40"/>
                <a:gd name="T2" fmla="*/ 144 w 82"/>
                <a:gd name="T3" fmla="*/ 0 h 40"/>
                <a:gd name="T4" fmla="*/ 4 w 82"/>
                <a:gd name="T5" fmla="*/ 140 h 40"/>
                <a:gd name="T6" fmla="*/ 0 w 82"/>
                <a:gd name="T7" fmla="*/ 156 h 40"/>
                <a:gd name="T8" fmla="*/ 328 w 82"/>
                <a:gd name="T9" fmla="*/ 160 h 40"/>
                <a:gd name="T10" fmla="*/ 328 w 82"/>
                <a:gd name="T11" fmla="*/ 152 h 40"/>
                <a:gd name="T12" fmla="*/ 196 w 82"/>
                <a:gd name="T13" fmla="*/ 0 h 40"/>
                <a:gd name="T14" fmla="*/ 164 w 82"/>
                <a:gd name="T15" fmla="*/ 0 h 40"/>
                <a:gd name="T16" fmla="*/ 164 w 82"/>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40">
                  <a:moveTo>
                    <a:pt x="41" y="0"/>
                  </a:moveTo>
                  <a:cubicBezTo>
                    <a:pt x="39" y="0"/>
                    <a:pt x="37" y="0"/>
                    <a:pt x="36" y="0"/>
                  </a:cubicBezTo>
                  <a:cubicBezTo>
                    <a:pt x="17" y="2"/>
                    <a:pt x="3" y="17"/>
                    <a:pt x="1" y="35"/>
                  </a:cubicBezTo>
                  <a:cubicBezTo>
                    <a:pt x="0" y="36"/>
                    <a:pt x="0" y="38"/>
                    <a:pt x="0" y="39"/>
                  </a:cubicBezTo>
                  <a:cubicBezTo>
                    <a:pt x="82" y="40"/>
                    <a:pt x="82" y="40"/>
                    <a:pt x="82" y="40"/>
                  </a:cubicBezTo>
                  <a:cubicBezTo>
                    <a:pt x="82" y="39"/>
                    <a:pt x="82" y="38"/>
                    <a:pt x="82" y="38"/>
                  </a:cubicBezTo>
                  <a:cubicBezTo>
                    <a:pt x="81" y="19"/>
                    <a:pt x="67" y="4"/>
                    <a:pt x="49" y="0"/>
                  </a:cubicBezTo>
                  <a:cubicBezTo>
                    <a:pt x="46" y="0"/>
                    <a:pt x="44" y="0"/>
                    <a:pt x="41" y="0"/>
                  </a:cubicBezTo>
                  <a:cubicBezTo>
                    <a:pt x="41" y="0"/>
                    <a:pt x="41" y="0"/>
                    <a:pt x="4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4" name="Freeform 972"/>
            <p:cNvSpPr>
              <a:spLocks/>
            </p:cNvSpPr>
            <p:nvPr userDrawn="1"/>
          </p:nvSpPr>
          <p:spPr bwMode="auto">
            <a:xfrm>
              <a:off x="4294" y="2401"/>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1"/>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5" name="Freeform 973"/>
            <p:cNvSpPr>
              <a:spLocks/>
            </p:cNvSpPr>
            <p:nvPr userDrawn="1"/>
          </p:nvSpPr>
          <p:spPr bwMode="auto">
            <a:xfrm>
              <a:off x="4378" y="2485"/>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4"/>
                    <a:pt x="1" y="6"/>
                    <a:pt x="3" y="6"/>
                  </a:cubicBezTo>
                  <a:cubicBezTo>
                    <a:pt x="3" y="6"/>
                    <a:pt x="3" y="6"/>
                    <a:pt x="3" y="6"/>
                  </a:cubicBezTo>
                  <a:cubicBezTo>
                    <a:pt x="5" y="6"/>
                    <a:pt x="6" y="4"/>
                    <a:pt x="6" y="3"/>
                  </a:cubicBezTo>
                  <a:cubicBezTo>
                    <a:pt x="6" y="1"/>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6" name="Freeform 974"/>
            <p:cNvSpPr>
              <a:spLocks/>
            </p:cNvSpPr>
            <p:nvPr userDrawn="1"/>
          </p:nvSpPr>
          <p:spPr bwMode="auto">
            <a:xfrm>
              <a:off x="4470" y="2577"/>
              <a:ext cx="22" cy="23"/>
            </a:xfrm>
            <a:custGeom>
              <a:avLst/>
              <a:gdLst>
                <a:gd name="T0" fmla="*/ 20 w 11"/>
                <a:gd name="T1" fmla="*/ 0 h 11"/>
                <a:gd name="T2" fmla="*/ 0 w 11"/>
                <a:gd name="T3" fmla="*/ 21 h 11"/>
                <a:gd name="T4" fmla="*/ 20 w 11"/>
                <a:gd name="T5" fmla="*/ 48 h 11"/>
                <a:gd name="T6" fmla="*/ 20 w 11"/>
                <a:gd name="T7" fmla="*/ 48 h 11"/>
                <a:gd name="T8" fmla="*/ 44 w 11"/>
                <a:gd name="T9" fmla="*/ 21 h 11"/>
                <a:gd name="T10" fmla="*/ 20 w 11"/>
                <a:gd name="T11" fmla="*/ 0 h 11"/>
                <a:gd name="T12" fmla="*/ 20 w 11"/>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5" y="0"/>
                  </a:moveTo>
                  <a:cubicBezTo>
                    <a:pt x="2" y="0"/>
                    <a:pt x="0" y="2"/>
                    <a:pt x="0" y="5"/>
                  </a:cubicBezTo>
                  <a:cubicBezTo>
                    <a:pt x="0" y="8"/>
                    <a:pt x="2" y="11"/>
                    <a:pt x="5" y="11"/>
                  </a:cubicBezTo>
                  <a:cubicBezTo>
                    <a:pt x="5" y="11"/>
                    <a:pt x="5" y="11"/>
                    <a:pt x="5" y="11"/>
                  </a:cubicBezTo>
                  <a:cubicBezTo>
                    <a:pt x="8" y="11"/>
                    <a:pt x="11" y="9"/>
                    <a:pt x="11" y="5"/>
                  </a:cubicBezTo>
                  <a:cubicBezTo>
                    <a:pt x="11"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7" name="Freeform 975"/>
            <p:cNvSpPr>
              <a:spLocks/>
            </p:cNvSpPr>
            <p:nvPr userDrawn="1"/>
          </p:nvSpPr>
          <p:spPr bwMode="auto">
            <a:xfrm>
              <a:off x="4552" y="2660"/>
              <a:ext cx="30" cy="30"/>
            </a:xfrm>
            <a:custGeom>
              <a:avLst/>
              <a:gdLst>
                <a:gd name="T0" fmla="*/ 28 w 15"/>
                <a:gd name="T1" fmla="*/ 0 h 15"/>
                <a:gd name="T2" fmla="*/ 0 w 15"/>
                <a:gd name="T3" fmla="*/ 28 h 15"/>
                <a:gd name="T4" fmla="*/ 28 w 15"/>
                <a:gd name="T5" fmla="*/ 60 h 15"/>
                <a:gd name="T6" fmla="*/ 28 w 15"/>
                <a:gd name="T7" fmla="*/ 60 h 15"/>
                <a:gd name="T8" fmla="*/ 60 w 15"/>
                <a:gd name="T9" fmla="*/ 28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7"/>
                  </a:cubicBezTo>
                  <a:cubicBezTo>
                    <a:pt x="0" y="12"/>
                    <a:pt x="3" y="15"/>
                    <a:pt x="7" y="15"/>
                  </a:cubicBezTo>
                  <a:cubicBezTo>
                    <a:pt x="7" y="15"/>
                    <a:pt x="7" y="15"/>
                    <a:pt x="7" y="15"/>
                  </a:cubicBezTo>
                  <a:cubicBezTo>
                    <a:pt x="11" y="15"/>
                    <a:pt x="15" y="12"/>
                    <a:pt x="15" y="7"/>
                  </a:cubicBezTo>
                  <a:cubicBezTo>
                    <a:pt x="15" y="3"/>
                    <a:pt x="11"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8" name="Freeform 976"/>
            <p:cNvSpPr>
              <a:spLocks/>
            </p:cNvSpPr>
            <p:nvPr userDrawn="1"/>
          </p:nvSpPr>
          <p:spPr bwMode="auto">
            <a:xfrm>
              <a:off x="4642" y="2752"/>
              <a:ext cx="42" cy="40"/>
            </a:xfrm>
            <a:custGeom>
              <a:avLst/>
              <a:gdLst>
                <a:gd name="T0" fmla="*/ 40 w 21"/>
                <a:gd name="T1" fmla="*/ 0 h 20"/>
                <a:gd name="T2" fmla="*/ 0 w 21"/>
                <a:gd name="T3" fmla="*/ 40 h 20"/>
                <a:gd name="T4" fmla="*/ 40 w 21"/>
                <a:gd name="T5" fmla="*/ 80 h 20"/>
                <a:gd name="T6" fmla="*/ 40 w 21"/>
                <a:gd name="T7" fmla="*/ 80 h 20"/>
                <a:gd name="T8" fmla="*/ 84 w 21"/>
                <a:gd name="T9" fmla="*/ 40 h 20"/>
                <a:gd name="T10" fmla="*/ 40 w 21"/>
                <a:gd name="T11" fmla="*/ 0 h 20"/>
                <a:gd name="T12" fmla="*/ 40 w 2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0">
                  <a:moveTo>
                    <a:pt x="10" y="0"/>
                  </a:moveTo>
                  <a:cubicBezTo>
                    <a:pt x="5" y="0"/>
                    <a:pt x="0" y="4"/>
                    <a:pt x="0" y="10"/>
                  </a:cubicBezTo>
                  <a:cubicBezTo>
                    <a:pt x="0" y="15"/>
                    <a:pt x="5" y="20"/>
                    <a:pt x="10" y="20"/>
                  </a:cubicBezTo>
                  <a:cubicBezTo>
                    <a:pt x="10" y="20"/>
                    <a:pt x="10" y="20"/>
                    <a:pt x="10" y="20"/>
                  </a:cubicBezTo>
                  <a:cubicBezTo>
                    <a:pt x="16" y="20"/>
                    <a:pt x="21" y="15"/>
                    <a:pt x="21" y="10"/>
                  </a:cubicBezTo>
                  <a:cubicBezTo>
                    <a:pt x="21"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89" name="Freeform 977"/>
            <p:cNvSpPr>
              <a:spLocks/>
            </p:cNvSpPr>
            <p:nvPr userDrawn="1"/>
          </p:nvSpPr>
          <p:spPr bwMode="auto">
            <a:xfrm>
              <a:off x="4724" y="2834"/>
              <a:ext cx="50" cy="48"/>
            </a:xfrm>
            <a:custGeom>
              <a:avLst/>
              <a:gdLst>
                <a:gd name="T0" fmla="*/ 48 w 25"/>
                <a:gd name="T1" fmla="*/ 0 h 24"/>
                <a:gd name="T2" fmla="*/ 0 w 25"/>
                <a:gd name="T3" fmla="*/ 48 h 24"/>
                <a:gd name="T4" fmla="*/ 48 w 25"/>
                <a:gd name="T5" fmla="*/ 96 h 24"/>
                <a:gd name="T6" fmla="*/ 48 w 25"/>
                <a:gd name="T7" fmla="*/ 96 h 24"/>
                <a:gd name="T8" fmla="*/ 100 w 25"/>
                <a:gd name="T9" fmla="*/ 48 h 24"/>
                <a:gd name="T10" fmla="*/ 48 w 25"/>
                <a:gd name="T11" fmla="*/ 0 h 24"/>
                <a:gd name="T12" fmla="*/ 48 w 2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4">
                  <a:moveTo>
                    <a:pt x="12" y="0"/>
                  </a:moveTo>
                  <a:cubicBezTo>
                    <a:pt x="5" y="0"/>
                    <a:pt x="0" y="5"/>
                    <a:pt x="0" y="12"/>
                  </a:cubicBezTo>
                  <a:cubicBezTo>
                    <a:pt x="0" y="19"/>
                    <a:pt x="5" y="24"/>
                    <a:pt x="12" y="24"/>
                  </a:cubicBezTo>
                  <a:cubicBezTo>
                    <a:pt x="12" y="24"/>
                    <a:pt x="12" y="24"/>
                    <a:pt x="12" y="24"/>
                  </a:cubicBezTo>
                  <a:cubicBezTo>
                    <a:pt x="19" y="24"/>
                    <a:pt x="25" y="19"/>
                    <a:pt x="25" y="12"/>
                  </a:cubicBezTo>
                  <a:cubicBezTo>
                    <a:pt x="25" y="5"/>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0" name="Freeform 978"/>
            <p:cNvSpPr>
              <a:spLocks/>
            </p:cNvSpPr>
            <p:nvPr userDrawn="1"/>
          </p:nvSpPr>
          <p:spPr bwMode="auto">
            <a:xfrm>
              <a:off x="4814" y="2924"/>
              <a:ext cx="62" cy="62"/>
            </a:xfrm>
            <a:custGeom>
              <a:avLst/>
              <a:gdLst>
                <a:gd name="T0" fmla="*/ 60 w 31"/>
                <a:gd name="T1" fmla="*/ 0 h 31"/>
                <a:gd name="T2" fmla="*/ 0 w 31"/>
                <a:gd name="T3" fmla="*/ 60 h 31"/>
                <a:gd name="T4" fmla="*/ 60 w 31"/>
                <a:gd name="T5" fmla="*/ 124 h 31"/>
                <a:gd name="T6" fmla="*/ 60 w 31"/>
                <a:gd name="T7" fmla="*/ 124 h 31"/>
                <a:gd name="T8" fmla="*/ 124 w 31"/>
                <a:gd name="T9" fmla="*/ 60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5"/>
                  </a:cubicBezTo>
                  <a:cubicBezTo>
                    <a:pt x="0" y="24"/>
                    <a:pt x="7" y="31"/>
                    <a:pt x="15" y="31"/>
                  </a:cubicBezTo>
                  <a:cubicBezTo>
                    <a:pt x="15" y="31"/>
                    <a:pt x="15" y="31"/>
                    <a:pt x="15" y="31"/>
                  </a:cubicBezTo>
                  <a:cubicBezTo>
                    <a:pt x="24" y="31"/>
                    <a:pt x="31" y="24"/>
                    <a:pt x="31" y="15"/>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1" name="Freeform 979"/>
            <p:cNvSpPr>
              <a:spLocks/>
            </p:cNvSpPr>
            <p:nvPr userDrawn="1"/>
          </p:nvSpPr>
          <p:spPr bwMode="auto">
            <a:xfrm>
              <a:off x="4894" y="3004"/>
              <a:ext cx="74" cy="74"/>
            </a:xfrm>
            <a:custGeom>
              <a:avLst/>
              <a:gdLst>
                <a:gd name="T0" fmla="*/ 72 w 37"/>
                <a:gd name="T1" fmla="*/ 0 h 37"/>
                <a:gd name="T2" fmla="*/ 0 w 37"/>
                <a:gd name="T3" fmla="*/ 72 h 37"/>
                <a:gd name="T4" fmla="*/ 72 w 37"/>
                <a:gd name="T5" fmla="*/ 148 h 37"/>
                <a:gd name="T6" fmla="*/ 72 w 37"/>
                <a:gd name="T7" fmla="*/ 148 h 37"/>
                <a:gd name="T8" fmla="*/ 148 w 37"/>
                <a:gd name="T9" fmla="*/ 76 h 37"/>
                <a:gd name="T10" fmla="*/ 72 w 37"/>
                <a:gd name="T11" fmla="*/ 0 h 37"/>
                <a:gd name="T12" fmla="*/ 72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8" y="0"/>
                  </a:moveTo>
                  <a:cubicBezTo>
                    <a:pt x="8" y="0"/>
                    <a:pt x="0" y="8"/>
                    <a:pt x="0" y="18"/>
                  </a:cubicBezTo>
                  <a:cubicBezTo>
                    <a:pt x="0" y="29"/>
                    <a:pt x="8" y="37"/>
                    <a:pt x="18" y="37"/>
                  </a:cubicBezTo>
                  <a:cubicBezTo>
                    <a:pt x="18" y="37"/>
                    <a:pt x="18" y="37"/>
                    <a:pt x="18" y="37"/>
                  </a:cubicBezTo>
                  <a:cubicBezTo>
                    <a:pt x="29" y="37"/>
                    <a:pt x="37" y="29"/>
                    <a:pt x="37" y="19"/>
                  </a:cubicBezTo>
                  <a:cubicBezTo>
                    <a:pt x="37" y="8"/>
                    <a:pt x="29"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2" name="Freeform 980"/>
            <p:cNvSpPr>
              <a:spLocks/>
            </p:cNvSpPr>
            <p:nvPr userDrawn="1"/>
          </p:nvSpPr>
          <p:spPr bwMode="auto">
            <a:xfrm>
              <a:off x="4984" y="3096"/>
              <a:ext cx="86" cy="86"/>
            </a:xfrm>
            <a:custGeom>
              <a:avLst/>
              <a:gdLst>
                <a:gd name="T0" fmla="*/ 88 w 43"/>
                <a:gd name="T1" fmla="*/ 0 h 43"/>
                <a:gd name="T2" fmla="*/ 0 w 43"/>
                <a:gd name="T3" fmla="*/ 84 h 43"/>
                <a:gd name="T4" fmla="*/ 88 w 43"/>
                <a:gd name="T5" fmla="*/ 172 h 43"/>
                <a:gd name="T6" fmla="*/ 88 w 43"/>
                <a:gd name="T7" fmla="*/ 172 h 43"/>
                <a:gd name="T8" fmla="*/ 172 w 43"/>
                <a:gd name="T9" fmla="*/ 84 h 43"/>
                <a:gd name="T10" fmla="*/ 88 w 43"/>
                <a:gd name="T11" fmla="*/ 0 h 43"/>
                <a:gd name="T12" fmla="*/ 88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2" y="0"/>
                  </a:moveTo>
                  <a:cubicBezTo>
                    <a:pt x="10" y="0"/>
                    <a:pt x="0" y="9"/>
                    <a:pt x="0" y="21"/>
                  </a:cubicBezTo>
                  <a:cubicBezTo>
                    <a:pt x="0" y="33"/>
                    <a:pt x="10" y="42"/>
                    <a:pt x="22" y="43"/>
                  </a:cubicBezTo>
                  <a:cubicBezTo>
                    <a:pt x="22" y="43"/>
                    <a:pt x="22" y="43"/>
                    <a:pt x="22" y="43"/>
                  </a:cubicBezTo>
                  <a:cubicBezTo>
                    <a:pt x="33" y="43"/>
                    <a:pt x="43" y="33"/>
                    <a:pt x="43" y="21"/>
                  </a:cubicBezTo>
                  <a:cubicBezTo>
                    <a:pt x="43" y="9"/>
                    <a:pt x="33"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3" name="Freeform 981"/>
            <p:cNvSpPr>
              <a:spLocks/>
            </p:cNvSpPr>
            <p:nvPr userDrawn="1"/>
          </p:nvSpPr>
          <p:spPr bwMode="auto">
            <a:xfrm>
              <a:off x="5064" y="3174"/>
              <a:ext cx="98" cy="101"/>
            </a:xfrm>
            <a:custGeom>
              <a:avLst/>
              <a:gdLst>
                <a:gd name="T0" fmla="*/ 96 w 49"/>
                <a:gd name="T1" fmla="*/ 0 h 50"/>
                <a:gd name="T2" fmla="*/ 0 w 49"/>
                <a:gd name="T3" fmla="*/ 103 h 50"/>
                <a:gd name="T4" fmla="*/ 96 w 49"/>
                <a:gd name="T5" fmla="*/ 204 h 50"/>
                <a:gd name="T6" fmla="*/ 96 w 49"/>
                <a:gd name="T7" fmla="*/ 204 h 50"/>
                <a:gd name="T8" fmla="*/ 196 w 49"/>
                <a:gd name="T9" fmla="*/ 103 h 50"/>
                <a:gd name="T10" fmla="*/ 100 w 49"/>
                <a:gd name="T11" fmla="*/ 0 h 50"/>
                <a:gd name="T12" fmla="*/ 96 w 4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50">
                  <a:moveTo>
                    <a:pt x="24" y="0"/>
                  </a:moveTo>
                  <a:cubicBezTo>
                    <a:pt x="11" y="0"/>
                    <a:pt x="0" y="12"/>
                    <a:pt x="0" y="25"/>
                  </a:cubicBezTo>
                  <a:cubicBezTo>
                    <a:pt x="0" y="38"/>
                    <a:pt x="11" y="50"/>
                    <a:pt x="24" y="50"/>
                  </a:cubicBezTo>
                  <a:cubicBezTo>
                    <a:pt x="24" y="50"/>
                    <a:pt x="24" y="50"/>
                    <a:pt x="24" y="50"/>
                  </a:cubicBezTo>
                  <a:cubicBezTo>
                    <a:pt x="38" y="50"/>
                    <a:pt x="49" y="39"/>
                    <a:pt x="49" y="25"/>
                  </a:cubicBezTo>
                  <a:cubicBezTo>
                    <a:pt x="49" y="12"/>
                    <a:pt x="38" y="0"/>
                    <a:pt x="25" y="0"/>
                  </a:cubicBezTo>
                  <a:cubicBezTo>
                    <a:pt x="24" y="0"/>
                    <a:pt x="24"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4" name="Freeform 982"/>
            <p:cNvSpPr>
              <a:spLocks/>
            </p:cNvSpPr>
            <p:nvPr userDrawn="1"/>
          </p:nvSpPr>
          <p:spPr bwMode="auto">
            <a:xfrm>
              <a:off x="5154" y="3267"/>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2" y="0"/>
                    <a:pt x="0" y="12"/>
                    <a:pt x="0" y="28"/>
                  </a:cubicBezTo>
                  <a:cubicBezTo>
                    <a:pt x="0" y="43"/>
                    <a:pt x="12" y="56"/>
                    <a:pt x="28" y="56"/>
                  </a:cubicBezTo>
                  <a:cubicBezTo>
                    <a:pt x="28" y="56"/>
                    <a:pt x="28" y="56"/>
                    <a:pt x="28" y="56"/>
                  </a:cubicBezTo>
                  <a:cubicBezTo>
                    <a:pt x="43" y="56"/>
                    <a:pt x="56" y="43"/>
                    <a:pt x="56" y="28"/>
                  </a:cubicBezTo>
                  <a:cubicBezTo>
                    <a:pt x="56" y="12"/>
                    <a:pt x="43"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5" name="Freeform 983"/>
            <p:cNvSpPr>
              <a:spLocks/>
            </p:cNvSpPr>
            <p:nvPr userDrawn="1"/>
          </p:nvSpPr>
          <p:spPr bwMode="auto">
            <a:xfrm>
              <a:off x="5232" y="3347"/>
              <a:ext cx="126" cy="124"/>
            </a:xfrm>
            <a:custGeom>
              <a:avLst/>
              <a:gdLst>
                <a:gd name="T0" fmla="*/ 128 w 63"/>
                <a:gd name="T1" fmla="*/ 0 h 62"/>
                <a:gd name="T2" fmla="*/ 0 w 63"/>
                <a:gd name="T3" fmla="*/ 124 h 62"/>
                <a:gd name="T4" fmla="*/ 124 w 63"/>
                <a:gd name="T5" fmla="*/ 248 h 62"/>
                <a:gd name="T6" fmla="*/ 128 w 63"/>
                <a:gd name="T7" fmla="*/ 248 h 62"/>
                <a:gd name="T8" fmla="*/ 252 w 63"/>
                <a:gd name="T9" fmla="*/ 124 h 62"/>
                <a:gd name="T10" fmla="*/ 128 w 63"/>
                <a:gd name="T11" fmla="*/ 0 h 62"/>
                <a:gd name="T12" fmla="*/ 128 w 63"/>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62">
                  <a:moveTo>
                    <a:pt x="32" y="0"/>
                  </a:moveTo>
                  <a:cubicBezTo>
                    <a:pt x="14" y="0"/>
                    <a:pt x="0" y="13"/>
                    <a:pt x="0" y="31"/>
                  </a:cubicBezTo>
                  <a:cubicBezTo>
                    <a:pt x="0" y="48"/>
                    <a:pt x="14" y="62"/>
                    <a:pt x="31" y="62"/>
                  </a:cubicBezTo>
                  <a:cubicBezTo>
                    <a:pt x="32" y="62"/>
                    <a:pt x="32" y="62"/>
                    <a:pt x="32" y="62"/>
                  </a:cubicBezTo>
                  <a:cubicBezTo>
                    <a:pt x="49" y="62"/>
                    <a:pt x="63" y="48"/>
                    <a:pt x="63" y="31"/>
                  </a:cubicBezTo>
                  <a:cubicBezTo>
                    <a:pt x="63" y="14"/>
                    <a:pt x="49" y="0"/>
                    <a:pt x="32" y="0"/>
                  </a:cubicBezTo>
                  <a:cubicBezTo>
                    <a:pt x="32" y="0"/>
                    <a:pt x="32" y="0"/>
                    <a:pt x="3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6" name="Freeform 984"/>
            <p:cNvSpPr>
              <a:spLocks/>
            </p:cNvSpPr>
            <p:nvPr userDrawn="1"/>
          </p:nvSpPr>
          <p:spPr bwMode="auto">
            <a:xfrm>
              <a:off x="5322" y="3437"/>
              <a:ext cx="138" cy="138"/>
            </a:xfrm>
            <a:custGeom>
              <a:avLst/>
              <a:gdLst>
                <a:gd name="T0" fmla="*/ 140 w 69"/>
                <a:gd name="T1" fmla="*/ 0 h 69"/>
                <a:gd name="T2" fmla="*/ 0 w 69"/>
                <a:gd name="T3" fmla="*/ 136 h 69"/>
                <a:gd name="T4" fmla="*/ 12 w 69"/>
                <a:gd name="T5" fmla="*/ 188 h 69"/>
                <a:gd name="T6" fmla="*/ 72 w 69"/>
                <a:gd name="T7" fmla="*/ 256 h 69"/>
                <a:gd name="T8" fmla="*/ 140 w 69"/>
                <a:gd name="T9" fmla="*/ 276 h 69"/>
                <a:gd name="T10" fmla="*/ 140 w 69"/>
                <a:gd name="T11" fmla="*/ 276 h 69"/>
                <a:gd name="T12" fmla="*/ 164 w 69"/>
                <a:gd name="T13" fmla="*/ 272 h 69"/>
                <a:gd name="T14" fmla="*/ 276 w 69"/>
                <a:gd name="T15" fmla="*/ 164 h 69"/>
                <a:gd name="T16" fmla="*/ 276 w 69"/>
                <a:gd name="T17" fmla="*/ 136 h 69"/>
                <a:gd name="T18" fmla="*/ 260 w 69"/>
                <a:gd name="T19" fmla="*/ 72 h 69"/>
                <a:gd name="T20" fmla="*/ 192 w 69"/>
                <a:gd name="T21" fmla="*/ 8 h 69"/>
                <a:gd name="T22" fmla="*/ 140 w 69"/>
                <a:gd name="T23" fmla="*/ 0 h 69"/>
                <a:gd name="T24" fmla="*/ 140 w 6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69">
                  <a:moveTo>
                    <a:pt x="35" y="0"/>
                  </a:moveTo>
                  <a:cubicBezTo>
                    <a:pt x="16" y="0"/>
                    <a:pt x="0" y="15"/>
                    <a:pt x="0" y="34"/>
                  </a:cubicBezTo>
                  <a:cubicBezTo>
                    <a:pt x="0" y="39"/>
                    <a:pt x="1" y="43"/>
                    <a:pt x="3" y="47"/>
                  </a:cubicBezTo>
                  <a:cubicBezTo>
                    <a:pt x="10" y="51"/>
                    <a:pt x="15" y="57"/>
                    <a:pt x="18" y="64"/>
                  </a:cubicBezTo>
                  <a:cubicBezTo>
                    <a:pt x="23" y="67"/>
                    <a:pt x="29" y="69"/>
                    <a:pt x="35" y="69"/>
                  </a:cubicBezTo>
                  <a:cubicBezTo>
                    <a:pt x="35" y="69"/>
                    <a:pt x="35" y="69"/>
                    <a:pt x="35" y="69"/>
                  </a:cubicBezTo>
                  <a:cubicBezTo>
                    <a:pt x="37" y="69"/>
                    <a:pt x="39" y="68"/>
                    <a:pt x="41" y="68"/>
                  </a:cubicBezTo>
                  <a:cubicBezTo>
                    <a:pt x="45" y="55"/>
                    <a:pt x="55" y="44"/>
                    <a:pt x="69" y="41"/>
                  </a:cubicBezTo>
                  <a:cubicBezTo>
                    <a:pt x="69" y="39"/>
                    <a:pt x="69" y="36"/>
                    <a:pt x="69" y="34"/>
                  </a:cubicBezTo>
                  <a:cubicBezTo>
                    <a:pt x="69" y="28"/>
                    <a:pt x="68" y="23"/>
                    <a:pt x="65" y="18"/>
                  </a:cubicBezTo>
                  <a:cubicBezTo>
                    <a:pt x="61" y="11"/>
                    <a:pt x="55" y="5"/>
                    <a:pt x="48" y="2"/>
                  </a:cubicBezTo>
                  <a:cubicBezTo>
                    <a:pt x="44" y="1"/>
                    <a:pt x="39" y="0"/>
                    <a:pt x="35" y="0"/>
                  </a:cubicBezTo>
                  <a:cubicBezTo>
                    <a:pt x="35" y="0"/>
                    <a:pt x="35" y="0"/>
                    <a:pt x="3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7" name="Freeform 985"/>
            <p:cNvSpPr>
              <a:spLocks/>
            </p:cNvSpPr>
            <p:nvPr userDrawn="1"/>
          </p:nvSpPr>
          <p:spPr bwMode="auto">
            <a:xfrm>
              <a:off x="5402" y="3517"/>
              <a:ext cx="150" cy="72"/>
            </a:xfrm>
            <a:custGeom>
              <a:avLst/>
              <a:gdLst>
                <a:gd name="T0" fmla="*/ 152 w 75"/>
                <a:gd name="T1" fmla="*/ 0 h 36"/>
                <a:gd name="T2" fmla="*/ 116 w 75"/>
                <a:gd name="T3" fmla="*/ 4 h 36"/>
                <a:gd name="T4" fmla="*/ 4 w 75"/>
                <a:gd name="T5" fmla="*/ 112 h 36"/>
                <a:gd name="T6" fmla="*/ 0 w 75"/>
                <a:gd name="T7" fmla="*/ 144 h 36"/>
                <a:gd name="T8" fmla="*/ 300 w 75"/>
                <a:gd name="T9" fmla="*/ 144 h 36"/>
                <a:gd name="T10" fmla="*/ 300 w 75"/>
                <a:gd name="T11" fmla="*/ 120 h 36"/>
                <a:gd name="T12" fmla="*/ 196 w 75"/>
                <a:gd name="T13" fmla="*/ 4 h 36"/>
                <a:gd name="T14" fmla="*/ 152 w 75"/>
                <a:gd name="T15" fmla="*/ 0 h 36"/>
                <a:gd name="T16" fmla="*/ 152 w 75"/>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36">
                  <a:moveTo>
                    <a:pt x="38" y="0"/>
                  </a:moveTo>
                  <a:cubicBezTo>
                    <a:pt x="35" y="0"/>
                    <a:pt x="31" y="0"/>
                    <a:pt x="29" y="1"/>
                  </a:cubicBezTo>
                  <a:cubicBezTo>
                    <a:pt x="15" y="4"/>
                    <a:pt x="5" y="15"/>
                    <a:pt x="1" y="28"/>
                  </a:cubicBezTo>
                  <a:cubicBezTo>
                    <a:pt x="1" y="31"/>
                    <a:pt x="0" y="33"/>
                    <a:pt x="0" y="36"/>
                  </a:cubicBezTo>
                  <a:cubicBezTo>
                    <a:pt x="75" y="36"/>
                    <a:pt x="75" y="36"/>
                    <a:pt x="75" y="36"/>
                  </a:cubicBezTo>
                  <a:cubicBezTo>
                    <a:pt x="75" y="34"/>
                    <a:pt x="75" y="32"/>
                    <a:pt x="75" y="30"/>
                  </a:cubicBezTo>
                  <a:cubicBezTo>
                    <a:pt x="72" y="17"/>
                    <a:pt x="62" y="6"/>
                    <a:pt x="49" y="1"/>
                  </a:cubicBezTo>
                  <a:cubicBezTo>
                    <a:pt x="46" y="0"/>
                    <a:pt x="42" y="0"/>
                    <a:pt x="38" y="0"/>
                  </a:cubicBezTo>
                  <a:cubicBezTo>
                    <a:pt x="38" y="0"/>
                    <a:pt x="38" y="0"/>
                    <a:pt x="3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8" name="Freeform 986"/>
            <p:cNvSpPr>
              <a:spLocks/>
            </p:cNvSpPr>
            <p:nvPr userDrawn="1"/>
          </p:nvSpPr>
          <p:spPr bwMode="auto">
            <a:xfrm>
              <a:off x="4208" y="2487"/>
              <a:ext cx="8" cy="6"/>
            </a:xfrm>
            <a:custGeom>
              <a:avLst/>
              <a:gdLst>
                <a:gd name="T0" fmla="*/ 8 w 4"/>
                <a:gd name="T1" fmla="*/ 0 h 3"/>
                <a:gd name="T2" fmla="*/ 0 w 4"/>
                <a:gd name="T3" fmla="*/ 8 h 3"/>
                <a:gd name="T4" fmla="*/ 8 w 4"/>
                <a:gd name="T5" fmla="*/ 12 h 3"/>
                <a:gd name="T6" fmla="*/ 8 w 4"/>
                <a:gd name="T7" fmla="*/ 12 h 3"/>
                <a:gd name="T8" fmla="*/ 16 w 4"/>
                <a:gd name="T9" fmla="*/ 8 h 3"/>
                <a:gd name="T10" fmla="*/ 8 w 4"/>
                <a:gd name="T11" fmla="*/ 0 h 3"/>
                <a:gd name="T12" fmla="*/ 8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cubicBezTo>
                    <a:pt x="1" y="0"/>
                    <a:pt x="0" y="0"/>
                    <a:pt x="0" y="2"/>
                  </a:cubicBezTo>
                  <a:cubicBezTo>
                    <a:pt x="0" y="3"/>
                    <a:pt x="1" y="3"/>
                    <a:pt x="2" y="3"/>
                  </a:cubicBezTo>
                  <a:cubicBezTo>
                    <a:pt x="2" y="3"/>
                    <a:pt x="2" y="3"/>
                    <a:pt x="2" y="3"/>
                  </a:cubicBezTo>
                  <a:cubicBezTo>
                    <a:pt x="3" y="3"/>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099" name="Freeform 987"/>
            <p:cNvSpPr>
              <a:spLocks/>
            </p:cNvSpPr>
            <p:nvPr userDrawn="1"/>
          </p:nvSpPr>
          <p:spPr bwMode="auto">
            <a:xfrm>
              <a:off x="4292" y="2582"/>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5"/>
                    <a:pt x="1" y="6"/>
                    <a:pt x="3" y="6"/>
                  </a:cubicBezTo>
                  <a:cubicBezTo>
                    <a:pt x="3" y="6"/>
                    <a:pt x="3" y="6"/>
                    <a:pt x="3" y="6"/>
                  </a:cubicBezTo>
                  <a:cubicBezTo>
                    <a:pt x="4" y="6"/>
                    <a:pt x="6" y="5"/>
                    <a:pt x="6" y="3"/>
                  </a:cubicBezTo>
                  <a:cubicBezTo>
                    <a:pt x="6" y="1"/>
                    <a:pt x="4"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0" name="Freeform 988"/>
            <p:cNvSpPr>
              <a:spLocks/>
            </p:cNvSpPr>
            <p:nvPr userDrawn="1"/>
          </p:nvSpPr>
          <p:spPr bwMode="auto">
            <a:xfrm>
              <a:off x="4374" y="2664"/>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8"/>
                    <a:pt x="2" y="10"/>
                    <a:pt x="5" y="10"/>
                  </a:cubicBezTo>
                  <a:cubicBezTo>
                    <a:pt x="5" y="10"/>
                    <a:pt x="5" y="10"/>
                    <a:pt x="5" y="10"/>
                  </a:cubicBezTo>
                  <a:cubicBezTo>
                    <a:pt x="7" y="10"/>
                    <a:pt x="10" y="8"/>
                    <a:pt x="10" y="5"/>
                  </a:cubicBezTo>
                  <a:cubicBezTo>
                    <a:pt x="10" y="2"/>
                    <a:pt x="7"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1" name="Freeform 989"/>
            <p:cNvSpPr>
              <a:spLocks/>
            </p:cNvSpPr>
            <p:nvPr userDrawn="1"/>
          </p:nvSpPr>
          <p:spPr bwMode="auto">
            <a:xfrm>
              <a:off x="4464" y="2756"/>
              <a:ext cx="32" cy="30"/>
            </a:xfrm>
            <a:custGeom>
              <a:avLst/>
              <a:gdLst>
                <a:gd name="T0" fmla="*/ 32 w 16"/>
                <a:gd name="T1" fmla="*/ 0 h 15"/>
                <a:gd name="T2" fmla="*/ 0 w 16"/>
                <a:gd name="T3" fmla="*/ 32 h 15"/>
                <a:gd name="T4" fmla="*/ 32 w 16"/>
                <a:gd name="T5" fmla="*/ 60 h 15"/>
                <a:gd name="T6" fmla="*/ 32 w 16"/>
                <a:gd name="T7" fmla="*/ 60 h 15"/>
                <a:gd name="T8" fmla="*/ 64 w 16"/>
                <a:gd name="T9" fmla="*/ 32 h 15"/>
                <a:gd name="T10" fmla="*/ 32 w 16"/>
                <a:gd name="T11" fmla="*/ 0 h 15"/>
                <a:gd name="T12" fmla="*/ 32 w 16"/>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5">
                  <a:moveTo>
                    <a:pt x="8" y="0"/>
                  </a:moveTo>
                  <a:cubicBezTo>
                    <a:pt x="4" y="0"/>
                    <a:pt x="0" y="3"/>
                    <a:pt x="0" y="8"/>
                  </a:cubicBezTo>
                  <a:cubicBezTo>
                    <a:pt x="0" y="12"/>
                    <a:pt x="4" y="15"/>
                    <a:pt x="8" y="15"/>
                  </a:cubicBezTo>
                  <a:cubicBezTo>
                    <a:pt x="8" y="15"/>
                    <a:pt x="8" y="15"/>
                    <a:pt x="8" y="15"/>
                  </a:cubicBezTo>
                  <a:cubicBezTo>
                    <a:pt x="12" y="15"/>
                    <a:pt x="15" y="12"/>
                    <a:pt x="16" y="8"/>
                  </a:cubicBezTo>
                  <a:cubicBezTo>
                    <a:pt x="16"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2" name="Freeform 990"/>
            <p:cNvSpPr>
              <a:spLocks/>
            </p:cNvSpPr>
            <p:nvPr userDrawn="1"/>
          </p:nvSpPr>
          <p:spPr bwMode="auto">
            <a:xfrm>
              <a:off x="4546" y="2838"/>
              <a:ext cx="40" cy="38"/>
            </a:xfrm>
            <a:custGeom>
              <a:avLst/>
              <a:gdLst>
                <a:gd name="T0" fmla="*/ 40 w 20"/>
                <a:gd name="T1" fmla="*/ 0 h 19"/>
                <a:gd name="T2" fmla="*/ 0 w 20"/>
                <a:gd name="T3" fmla="*/ 40 h 19"/>
                <a:gd name="T4" fmla="*/ 40 w 20"/>
                <a:gd name="T5" fmla="*/ 76 h 19"/>
                <a:gd name="T6" fmla="*/ 40 w 20"/>
                <a:gd name="T7" fmla="*/ 76 h 19"/>
                <a:gd name="T8" fmla="*/ 80 w 20"/>
                <a:gd name="T9" fmla="*/ 40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10"/>
                  </a:cubicBezTo>
                  <a:cubicBezTo>
                    <a:pt x="0" y="15"/>
                    <a:pt x="4" y="19"/>
                    <a:pt x="10" y="19"/>
                  </a:cubicBezTo>
                  <a:cubicBezTo>
                    <a:pt x="10" y="19"/>
                    <a:pt x="10" y="19"/>
                    <a:pt x="10" y="19"/>
                  </a:cubicBezTo>
                  <a:cubicBezTo>
                    <a:pt x="15" y="19"/>
                    <a:pt x="20" y="15"/>
                    <a:pt x="20" y="10"/>
                  </a:cubicBezTo>
                  <a:cubicBezTo>
                    <a:pt x="20"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3" name="Freeform 991"/>
            <p:cNvSpPr>
              <a:spLocks/>
            </p:cNvSpPr>
            <p:nvPr userDrawn="1"/>
          </p:nvSpPr>
          <p:spPr bwMode="auto">
            <a:xfrm>
              <a:off x="4636" y="2928"/>
              <a:ext cx="52" cy="52"/>
            </a:xfrm>
            <a:custGeom>
              <a:avLst/>
              <a:gdLst>
                <a:gd name="T0" fmla="*/ 52 w 26"/>
                <a:gd name="T1" fmla="*/ 0 h 26"/>
                <a:gd name="T2" fmla="*/ 0 w 26"/>
                <a:gd name="T3" fmla="*/ 52 h 26"/>
                <a:gd name="T4" fmla="*/ 52 w 26"/>
                <a:gd name="T5" fmla="*/ 104 h 26"/>
                <a:gd name="T6" fmla="*/ 52 w 26"/>
                <a:gd name="T7" fmla="*/ 104 h 26"/>
                <a:gd name="T8" fmla="*/ 104 w 26"/>
                <a:gd name="T9" fmla="*/ 52 h 26"/>
                <a:gd name="T10" fmla="*/ 52 w 26"/>
                <a:gd name="T11" fmla="*/ 0 h 26"/>
                <a:gd name="T12" fmla="*/ 52 w 26"/>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3"/>
                  </a:cubicBezTo>
                  <a:cubicBezTo>
                    <a:pt x="26" y="6"/>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4" name="Freeform 992"/>
            <p:cNvSpPr>
              <a:spLocks/>
            </p:cNvSpPr>
            <p:nvPr userDrawn="1"/>
          </p:nvSpPr>
          <p:spPr bwMode="auto">
            <a:xfrm>
              <a:off x="4718" y="3010"/>
              <a:ext cx="60" cy="60"/>
            </a:xfrm>
            <a:custGeom>
              <a:avLst/>
              <a:gdLst>
                <a:gd name="T0" fmla="*/ 60 w 30"/>
                <a:gd name="T1" fmla="*/ 0 h 30"/>
                <a:gd name="T2" fmla="*/ 0 w 30"/>
                <a:gd name="T3" fmla="*/ 60 h 30"/>
                <a:gd name="T4" fmla="*/ 60 w 30"/>
                <a:gd name="T5" fmla="*/ 120 h 30"/>
                <a:gd name="T6" fmla="*/ 60 w 30"/>
                <a:gd name="T7" fmla="*/ 120 h 30"/>
                <a:gd name="T8" fmla="*/ 120 w 30"/>
                <a:gd name="T9" fmla="*/ 60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3"/>
                    <a:pt x="30" y="15"/>
                  </a:cubicBezTo>
                  <a:cubicBezTo>
                    <a:pt x="30" y="7"/>
                    <a:pt x="23"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5" name="Freeform 993"/>
            <p:cNvSpPr>
              <a:spLocks/>
            </p:cNvSpPr>
            <p:nvPr userDrawn="1"/>
          </p:nvSpPr>
          <p:spPr bwMode="auto">
            <a:xfrm>
              <a:off x="4808" y="3102"/>
              <a:ext cx="74" cy="72"/>
            </a:xfrm>
            <a:custGeom>
              <a:avLst/>
              <a:gdLst>
                <a:gd name="T0" fmla="*/ 72 w 37"/>
                <a:gd name="T1" fmla="*/ 0 h 36"/>
                <a:gd name="T2" fmla="*/ 0 w 37"/>
                <a:gd name="T3" fmla="*/ 72 h 36"/>
                <a:gd name="T4" fmla="*/ 72 w 37"/>
                <a:gd name="T5" fmla="*/ 144 h 36"/>
                <a:gd name="T6" fmla="*/ 72 w 37"/>
                <a:gd name="T7" fmla="*/ 144 h 36"/>
                <a:gd name="T8" fmla="*/ 144 w 37"/>
                <a:gd name="T9" fmla="*/ 72 h 36"/>
                <a:gd name="T10" fmla="*/ 72 w 37"/>
                <a:gd name="T11" fmla="*/ 0 h 36"/>
                <a:gd name="T12" fmla="*/ 72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7"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6" name="Freeform 994"/>
            <p:cNvSpPr>
              <a:spLocks/>
            </p:cNvSpPr>
            <p:nvPr userDrawn="1"/>
          </p:nvSpPr>
          <p:spPr bwMode="auto">
            <a:xfrm>
              <a:off x="4888" y="3180"/>
              <a:ext cx="86" cy="87"/>
            </a:xfrm>
            <a:custGeom>
              <a:avLst/>
              <a:gdLst>
                <a:gd name="T0" fmla="*/ 84 w 43"/>
                <a:gd name="T1" fmla="*/ 0 h 43"/>
                <a:gd name="T2" fmla="*/ 0 w 43"/>
                <a:gd name="T3" fmla="*/ 91 h 43"/>
                <a:gd name="T4" fmla="*/ 84 w 43"/>
                <a:gd name="T5" fmla="*/ 176 h 43"/>
                <a:gd name="T6" fmla="*/ 84 w 43"/>
                <a:gd name="T7" fmla="*/ 176 h 43"/>
                <a:gd name="T8" fmla="*/ 172 w 43"/>
                <a:gd name="T9" fmla="*/ 91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9" y="0"/>
                    <a:pt x="0" y="10"/>
                    <a:pt x="0" y="22"/>
                  </a:cubicBezTo>
                  <a:cubicBezTo>
                    <a:pt x="0" y="34"/>
                    <a:pt x="9" y="43"/>
                    <a:pt x="21" y="43"/>
                  </a:cubicBezTo>
                  <a:cubicBezTo>
                    <a:pt x="21" y="43"/>
                    <a:pt x="21" y="43"/>
                    <a:pt x="21" y="43"/>
                  </a:cubicBezTo>
                  <a:cubicBezTo>
                    <a:pt x="33" y="43"/>
                    <a:pt x="43" y="34"/>
                    <a:pt x="43" y="22"/>
                  </a:cubicBezTo>
                  <a:cubicBezTo>
                    <a:pt x="43" y="10"/>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7" name="Freeform 995"/>
            <p:cNvSpPr>
              <a:spLocks/>
            </p:cNvSpPr>
            <p:nvPr userDrawn="1"/>
          </p:nvSpPr>
          <p:spPr bwMode="auto">
            <a:xfrm>
              <a:off x="4978" y="3273"/>
              <a:ext cx="98" cy="98"/>
            </a:xfrm>
            <a:custGeom>
              <a:avLst/>
              <a:gdLst>
                <a:gd name="T0" fmla="*/ 96 w 49"/>
                <a:gd name="T1" fmla="*/ 0 h 49"/>
                <a:gd name="T2" fmla="*/ 0 w 49"/>
                <a:gd name="T3" fmla="*/ 96 h 49"/>
                <a:gd name="T4" fmla="*/ 96 w 49"/>
                <a:gd name="T5" fmla="*/ 196 h 49"/>
                <a:gd name="T6" fmla="*/ 96 w 49"/>
                <a:gd name="T7" fmla="*/ 196 h 49"/>
                <a:gd name="T8" fmla="*/ 196 w 49"/>
                <a:gd name="T9" fmla="*/ 96 h 49"/>
                <a:gd name="T10" fmla="*/ 96 w 49"/>
                <a:gd name="T11" fmla="*/ 0 h 49"/>
                <a:gd name="T12" fmla="*/ 96 w 49"/>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9">
                  <a:moveTo>
                    <a:pt x="24" y="0"/>
                  </a:moveTo>
                  <a:cubicBezTo>
                    <a:pt x="11" y="0"/>
                    <a:pt x="0" y="11"/>
                    <a:pt x="0" y="24"/>
                  </a:cubicBezTo>
                  <a:cubicBezTo>
                    <a:pt x="0" y="38"/>
                    <a:pt x="11" y="49"/>
                    <a:pt x="24" y="49"/>
                  </a:cubicBezTo>
                  <a:cubicBezTo>
                    <a:pt x="24" y="49"/>
                    <a:pt x="24" y="49"/>
                    <a:pt x="24" y="49"/>
                  </a:cubicBezTo>
                  <a:cubicBezTo>
                    <a:pt x="38" y="49"/>
                    <a:pt x="49" y="38"/>
                    <a:pt x="49" y="24"/>
                  </a:cubicBezTo>
                  <a:cubicBezTo>
                    <a:pt x="49" y="11"/>
                    <a:pt x="38" y="0"/>
                    <a:pt x="24" y="0"/>
                  </a:cubicBezTo>
                  <a:cubicBezTo>
                    <a:pt x="24" y="0"/>
                    <a:pt x="24"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8" name="Freeform 996"/>
            <p:cNvSpPr>
              <a:spLocks/>
            </p:cNvSpPr>
            <p:nvPr userDrawn="1"/>
          </p:nvSpPr>
          <p:spPr bwMode="auto">
            <a:xfrm>
              <a:off x="5056" y="3353"/>
              <a:ext cx="112" cy="110"/>
            </a:xfrm>
            <a:custGeom>
              <a:avLst/>
              <a:gdLst>
                <a:gd name="T0" fmla="*/ 112 w 56"/>
                <a:gd name="T1" fmla="*/ 0 h 55"/>
                <a:gd name="T2" fmla="*/ 0 w 56"/>
                <a:gd name="T3" fmla="*/ 108 h 55"/>
                <a:gd name="T4" fmla="*/ 112 w 56"/>
                <a:gd name="T5" fmla="*/ 220 h 55"/>
                <a:gd name="T6" fmla="*/ 112 w 56"/>
                <a:gd name="T7" fmla="*/ 220 h 55"/>
                <a:gd name="T8" fmla="*/ 224 w 56"/>
                <a:gd name="T9" fmla="*/ 112 h 55"/>
                <a:gd name="T10" fmla="*/ 112 w 56"/>
                <a:gd name="T11" fmla="*/ 0 h 55"/>
                <a:gd name="T12" fmla="*/ 112 w 5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5">
                  <a:moveTo>
                    <a:pt x="28" y="0"/>
                  </a:moveTo>
                  <a:cubicBezTo>
                    <a:pt x="13" y="0"/>
                    <a:pt x="0" y="12"/>
                    <a:pt x="0" y="27"/>
                  </a:cubicBezTo>
                  <a:cubicBezTo>
                    <a:pt x="0" y="43"/>
                    <a:pt x="13" y="55"/>
                    <a:pt x="28" y="55"/>
                  </a:cubicBezTo>
                  <a:cubicBezTo>
                    <a:pt x="28" y="55"/>
                    <a:pt x="28" y="55"/>
                    <a:pt x="28" y="55"/>
                  </a:cubicBezTo>
                  <a:cubicBezTo>
                    <a:pt x="44" y="55"/>
                    <a:pt x="56" y="43"/>
                    <a:pt x="56" y="28"/>
                  </a:cubicBezTo>
                  <a:cubicBezTo>
                    <a:pt x="56" y="12"/>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09" name="Freeform 997"/>
            <p:cNvSpPr>
              <a:spLocks/>
            </p:cNvSpPr>
            <p:nvPr userDrawn="1"/>
          </p:nvSpPr>
          <p:spPr bwMode="auto">
            <a:xfrm>
              <a:off x="5146" y="3443"/>
              <a:ext cx="126" cy="124"/>
            </a:xfrm>
            <a:custGeom>
              <a:avLst/>
              <a:gdLst>
                <a:gd name="T0" fmla="*/ 124 w 63"/>
                <a:gd name="T1" fmla="*/ 0 h 62"/>
                <a:gd name="T2" fmla="*/ 0 w 63"/>
                <a:gd name="T3" fmla="*/ 124 h 62"/>
                <a:gd name="T4" fmla="*/ 124 w 63"/>
                <a:gd name="T5" fmla="*/ 248 h 62"/>
                <a:gd name="T6" fmla="*/ 124 w 63"/>
                <a:gd name="T7" fmla="*/ 248 h 62"/>
                <a:gd name="T8" fmla="*/ 172 w 63"/>
                <a:gd name="T9" fmla="*/ 240 h 62"/>
                <a:gd name="T10" fmla="*/ 240 w 63"/>
                <a:gd name="T11" fmla="*/ 172 h 62"/>
                <a:gd name="T12" fmla="*/ 252 w 63"/>
                <a:gd name="T13" fmla="*/ 124 h 62"/>
                <a:gd name="T14" fmla="*/ 128 w 63"/>
                <a:gd name="T15" fmla="*/ 0 h 62"/>
                <a:gd name="T16" fmla="*/ 124 w 6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2">
                  <a:moveTo>
                    <a:pt x="31" y="0"/>
                  </a:moveTo>
                  <a:cubicBezTo>
                    <a:pt x="14" y="0"/>
                    <a:pt x="0" y="14"/>
                    <a:pt x="0" y="31"/>
                  </a:cubicBezTo>
                  <a:cubicBezTo>
                    <a:pt x="0" y="48"/>
                    <a:pt x="14" y="62"/>
                    <a:pt x="31" y="62"/>
                  </a:cubicBezTo>
                  <a:cubicBezTo>
                    <a:pt x="31" y="62"/>
                    <a:pt x="31" y="62"/>
                    <a:pt x="31" y="62"/>
                  </a:cubicBezTo>
                  <a:cubicBezTo>
                    <a:pt x="36" y="62"/>
                    <a:pt x="39" y="61"/>
                    <a:pt x="43" y="60"/>
                  </a:cubicBezTo>
                  <a:cubicBezTo>
                    <a:pt x="47" y="52"/>
                    <a:pt x="53" y="46"/>
                    <a:pt x="60" y="43"/>
                  </a:cubicBezTo>
                  <a:cubicBezTo>
                    <a:pt x="62" y="39"/>
                    <a:pt x="63" y="35"/>
                    <a:pt x="63" y="31"/>
                  </a:cubicBezTo>
                  <a:cubicBezTo>
                    <a:pt x="63" y="14"/>
                    <a:pt x="49" y="0"/>
                    <a:pt x="32" y="0"/>
                  </a:cubicBezTo>
                  <a:cubicBezTo>
                    <a:pt x="32"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0" name="Freeform 998"/>
            <p:cNvSpPr>
              <a:spLocks/>
            </p:cNvSpPr>
            <p:nvPr userDrawn="1"/>
          </p:nvSpPr>
          <p:spPr bwMode="auto">
            <a:xfrm>
              <a:off x="5226" y="3523"/>
              <a:ext cx="138" cy="66"/>
            </a:xfrm>
            <a:custGeom>
              <a:avLst/>
              <a:gdLst>
                <a:gd name="T0" fmla="*/ 136 w 69"/>
                <a:gd name="T1" fmla="*/ 0 h 33"/>
                <a:gd name="T2" fmla="*/ 80 w 69"/>
                <a:gd name="T3" fmla="*/ 12 h 33"/>
                <a:gd name="T4" fmla="*/ 12 w 69"/>
                <a:gd name="T5" fmla="*/ 80 h 33"/>
                <a:gd name="T6" fmla="*/ 0 w 69"/>
                <a:gd name="T7" fmla="*/ 132 h 33"/>
                <a:gd name="T8" fmla="*/ 276 w 69"/>
                <a:gd name="T9" fmla="*/ 132 h 33"/>
                <a:gd name="T10" fmla="*/ 264 w 69"/>
                <a:gd name="T11" fmla="*/ 84 h 33"/>
                <a:gd name="T12" fmla="*/ 204 w 69"/>
                <a:gd name="T13" fmla="*/ 16 h 33"/>
                <a:gd name="T14" fmla="*/ 136 w 69"/>
                <a:gd name="T15" fmla="*/ 0 h 33"/>
                <a:gd name="T16" fmla="*/ 136 w 6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 h="33">
                  <a:moveTo>
                    <a:pt x="34" y="0"/>
                  </a:moveTo>
                  <a:cubicBezTo>
                    <a:pt x="29" y="0"/>
                    <a:pt x="25" y="1"/>
                    <a:pt x="20" y="3"/>
                  </a:cubicBezTo>
                  <a:cubicBezTo>
                    <a:pt x="13" y="6"/>
                    <a:pt x="7" y="12"/>
                    <a:pt x="3" y="20"/>
                  </a:cubicBezTo>
                  <a:cubicBezTo>
                    <a:pt x="1" y="24"/>
                    <a:pt x="0" y="28"/>
                    <a:pt x="0" y="33"/>
                  </a:cubicBezTo>
                  <a:cubicBezTo>
                    <a:pt x="69" y="33"/>
                    <a:pt x="69" y="33"/>
                    <a:pt x="69" y="33"/>
                  </a:cubicBezTo>
                  <a:cubicBezTo>
                    <a:pt x="69" y="29"/>
                    <a:pt x="68" y="25"/>
                    <a:pt x="66" y="21"/>
                  </a:cubicBezTo>
                  <a:cubicBezTo>
                    <a:pt x="63" y="14"/>
                    <a:pt x="58" y="8"/>
                    <a:pt x="51" y="4"/>
                  </a:cubicBezTo>
                  <a:cubicBezTo>
                    <a:pt x="46" y="1"/>
                    <a:pt x="40" y="0"/>
                    <a:pt x="34" y="0"/>
                  </a:cubicBezTo>
                  <a:cubicBezTo>
                    <a:pt x="34" y="0"/>
                    <a:pt x="34" y="0"/>
                    <a:pt x="3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1" name="Freeform 999"/>
            <p:cNvSpPr>
              <a:spLocks/>
            </p:cNvSpPr>
            <p:nvPr userDrawn="1"/>
          </p:nvSpPr>
          <p:spPr bwMode="auto">
            <a:xfrm>
              <a:off x="4112" y="2584"/>
              <a:ext cx="6" cy="6"/>
            </a:xfrm>
            <a:custGeom>
              <a:avLst/>
              <a:gdLst>
                <a:gd name="T0" fmla="*/ 8 w 3"/>
                <a:gd name="T1" fmla="*/ 0 h 3"/>
                <a:gd name="T2" fmla="*/ 0 w 3"/>
                <a:gd name="T3" fmla="*/ 8 h 3"/>
                <a:gd name="T4" fmla="*/ 8 w 3"/>
                <a:gd name="T5" fmla="*/ 12 h 3"/>
                <a:gd name="T6" fmla="*/ 12 w 3"/>
                <a:gd name="T7" fmla="*/ 8 h 3"/>
                <a:gd name="T8" fmla="*/ 8 w 3"/>
                <a:gd name="T9" fmla="*/ 0 h 3"/>
                <a:gd name="T10" fmla="*/ 8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cubicBezTo>
                    <a:pt x="0" y="0"/>
                    <a:pt x="0" y="1"/>
                    <a:pt x="0" y="2"/>
                  </a:cubicBezTo>
                  <a:cubicBezTo>
                    <a:pt x="0" y="3"/>
                    <a:pt x="0" y="3"/>
                    <a:pt x="2" y="3"/>
                  </a:cubicBezTo>
                  <a:cubicBezTo>
                    <a:pt x="3" y="3"/>
                    <a:pt x="3" y="3"/>
                    <a:pt x="3" y="2"/>
                  </a:cubicBezTo>
                  <a:cubicBezTo>
                    <a:pt x="3"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2" name="Freeform 1000"/>
            <p:cNvSpPr>
              <a:spLocks/>
            </p:cNvSpPr>
            <p:nvPr userDrawn="1"/>
          </p:nvSpPr>
          <p:spPr bwMode="auto">
            <a:xfrm>
              <a:off x="4206" y="2668"/>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1" y="0"/>
                    <a:pt x="0" y="1"/>
                    <a:pt x="0" y="3"/>
                  </a:cubicBezTo>
                  <a:cubicBezTo>
                    <a:pt x="0" y="5"/>
                    <a:pt x="1" y="6"/>
                    <a:pt x="3" y="6"/>
                  </a:cubicBezTo>
                  <a:cubicBezTo>
                    <a:pt x="3" y="6"/>
                    <a:pt x="3" y="6"/>
                    <a:pt x="3" y="6"/>
                  </a:cubicBezTo>
                  <a:cubicBezTo>
                    <a:pt x="4" y="6"/>
                    <a:pt x="6" y="5"/>
                    <a:pt x="6" y="3"/>
                  </a:cubicBezTo>
                  <a:cubicBezTo>
                    <a:pt x="6" y="1"/>
                    <a:pt x="4"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3" name="Freeform 1001"/>
            <p:cNvSpPr>
              <a:spLocks/>
            </p:cNvSpPr>
            <p:nvPr userDrawn="1"/>
          </p:nvSpPr>
          <p:spPr bwMode="auto">
            <a:xfrm>
              <a:off x="4288" y="2762"/>
              <a:ext cx="18" cy="18"/>
            </a:xfrm>
            <a:custGeom>
              <a:avLst/>
              <a:gdLst>
                <a:gd name="T0" fmla="*/ 20 w 9"/>
                <a:gd name="T1" fmla="*/ 0 h 9"/>
                <a:gd name="T2" fmla="*/ 0 w 9"/>
                <a:gd name="T3" fmla="*/ 16 h 9"/>
                <a:gd name="T4" fmla="*/ 20 w 9"/>
                <a:gd name="T5" fmla="*/ 36 h 9"/>
                <a:gd name="T6" fmla="*/ 20 w 9"/>
                <a:gd name="T7" fmla="*/ 36 h 9"/>
                <a:gd name="T8" fmla="*/ 36 w 9"/>
                <a:gd name="T9" fmla="*/ 16 h 9"/>
                <a:gd name="T10" fmla="*/ 20 w 9"/>
                <a:gd name="T11" fmla="*/ 0 h 9"/>
                <a:gd name="T12" fmla="*/ 20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5" y="0"/>
                  </a:moveTo>
                  <a:cubicBezTo>
                    <a:pt x="2" y="0"/>
                    <a:pt x="0" y="2"/>
                    <a:pt x="0" y="4"/>
                  </a:cubicBezTo>
                  <a:cubicBezTo>
                    <a:pt x="0" y="7"/>
                    <a:pt x="2" y="9"/>
                    <a:pt x="5" y="9"/>
                  </a:cubicBezTo>
                  <a:cubicBezTo>
                    <a:pt x="5" y="9"/>
                    <a:pt x="5" y="9"/>
                    <a:pt x="5" y="9"/>
                  </a:cubicBezTo>
                  <a:cubicBezTo>
                    <a:pt x="7" y="9"/>
                    <a:pt x="9" y="7"/>
                    <a:pt x="9" y="4"/>
                  </a:cubicBezTo>
                  <a:cubicBezTo>
                    <a:pt x="9" y="2"/>
                    <a:pt x="7"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4" name="Freeform 1002"/>
            <p:cNvSpPr>
              <a:spLocks/>
            </p:cNvSpPr>
            <p:nvPr userDrawn="1"/>
          </p:nvSpPr>
          <p:spPr bwMode="auto">
            <a:xfrm>
              <a:off x="4368" y="2842"/>
              <a:ext cx="30" cy="30"/>
            </a:xfrm>
            <a:custGeom>
              <a:avLst/>
              <a:gdLst>
                <a:gd name="T0" fmla="*/ 32 w 15"/>
                <a:gd name="T1" fmla="*/ 0 h 15"/>
                <a:gd name="T2" fmla="*/ 0 w 15"/>
                <a:gd name="T3" fmla="*/ 28 h 15"/>
                <a:gd name="T4" fmla="*/ 28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2"/>
                    <a:pt x="3" y="15"/>
                    <a:pt x="7"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5" name="Freeform 1003"/>
            <p:cNvSpPr>
              <a:spLocks/>
            </p:cNvSpPr>
            <p:nvPr userDrawn="1"/>
          </p:nvSpPr>
          <p:spPr bwMode="auto">
            <a:xfrm>
              <a:off x="4460" y="2934"/>
              <a:ext cx="38" cy="40"/>
            </a:xfrm>
            <a:custGeom>
              <a:avLst/>
              <a:gdLst>
                <a:gd name="T0" fmla="*/ 40 w 19"/>
                <a:gd name="T1" fmla="*/ 0 h 20"/>
                <a:gd name="T2" fmla="*/ 0 w 19"/>
                <a:gd name="T3" fmla="*/ 40 h 20"/>
                <a:gd name="T4" fmla="*/ 40 w 19"/>
                <a:gd name="T5" fmla="*/ 80 h 20"/>
                <a:gd name="T6" fmla="*/ 40 w 19"/>
                <a:gd name="T7" fmla="*/ 80 h 20"/>
                <a:gd name="T8" fmla="*/ 76 w 19"/>
                <a:gd name="T9" fmla="*/ 40 h 20"/>
                <a:gd name="T10" fmla="*/ 40 w 19"/>
                <a:gd name="T11" fmla="*/ 0 h 20"/>
                <a:gd name="T12" fmla="*/ 4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0" y="0"/>
                  </a:moveTo>
                  <a:cubicBezTo>
                    <a:pt x="4" y="0"/>
                    <a:pt x="0" y="5"/>
                    <a:pt x="0" y="10"/>
                  </a:cubicBezTo>
                  <a:cubicBezTo>
                    <a:pt x="0" y="15"/>
                    <a:pt x="4" y="20"/>
                    <a:pt x="10" y="20"/>
                  </a:cubicBezTo>
                  <a:cubicBezTo>
                    <a:pt x="10" y="20"/>
                    <a:pt x="10" y="20"/>
                    <a:pt x="10" y="20"/>
                  </a:cubicBezTo>
                  <a:cubicBezTo>
                    <a:pt x="15" y="20"/>
                    <a:pt x="19" y="15"/>
                    <a:pt x="19" y="10"/>
                  </a:cubicBezTo>
                  <a:cubicBezTo>
                    <a:pt x="19"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6" name="Freeform 1004"/>
            <p:cNvSpPr>
              <a:spLocks/>
            </p:cNvSpPr>
            <p:nvPr userDrawn="1"/>
          </p:nvSpPr>
          <p:spPr bwMode="auto">
            <a:xfrm>
              <a:off x="4540" y="3016"/>
              <a:ext cx="50" cy="48"/>
            </a:xfrm>
            <a:custGeom>
              <a:avLst/>
              <a:gdLst>
                <a:gd name="T0" fmla="*/ 52 w 25"/>
                <a:gd name="T1" fmla="*/ 0 h 24"/>
                <a:gd name="T2" fmla="*/ 0 w 25"/>
                <a:gd name="T3" fmla="*/ 48 h 24"/>
                <a:gd name="T4" fmla="*/ 52 w 25"/>
                <a:gd name="T5" fmla="*/ 96 h 24"/>
                <a:gd name="T6" fmla="*/ 52 w 25"/>
                <a:gd name="T7" fmla="*/ 96 h 24"/>
                <a:gd name="T8" fmla="*/ 100 w 25"/>
                <a:gd name="T9" fmla="*/ 48 h 24"/>
                <a:gd name="T10" fmla="*/ 52 w 25"/>
                <a:gd name="T11" fmla="*/ 0 h 24"/>
                <a:gd name="T12" fmla="*/ 52 w 2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4">
                  <a:moveTo>
                    <a:pt x="13" y="0"/>
                  </a:moveTo>
                  <a:cubicBezTo>
                    <a:pt x="6" y="0"/>
                    <a:pt x="0" y="5"/>
                    <a:pt x="0" y="12"/>
                  </a:cubicBezTo>
                  <a:cubicBezTo>
                    <a:pt x="0" y="19"/>
                    <a:pt x="6" y="24"/>
                    <a:pt x="13" y="24"/>
                  </a:cubicBezTo>
                  <a:cubicBezTo>
                    <a:pt x="13" y="24"/>
                    <a:pt x="13" y="24"/>
                    <a:pt x="13" y="24"/>
                  </a:cubicBezTo>
                  <a:cubicBezTo>
                    <a:pt x="20" y="24"/>
                    <a:pt x="25" y="19"/>
                    <a:pt x="25" y="12"/>
                  </a:cubicBezTo>
                  <a:cubicBezTo>
                    <a:pt x="25" y="5"/>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7" name="Freeform 1005"/>
            <p:cNvSpPr>
              <a:spLocks/>
            </p:cNvSpPr>
            <p:nvPr userDrawn="1"/>
          </p:nvSpPr>
          <p:spPr bwMode="auto">
            <a:xfrm>
              <a:off x="4630" y="3106"/>
              <a:ext cx="62" cy="62"/>
            </a:xfrm>
            <a:custGeom>
              <a:avLst/>
              <a:gdLst>
                <a:gd name="T0" fmla="*/ 64 w 31"/>
                <a:gd name="T1" fmla="*/ 0 h 31"/>
                <a:gd name="T2" fmla="*/ 0 w 31"/>
                <a:gd name="T3" fmla="*/ 64 h 31"/>
                <a:gd name="T4" fmla="*/ 64 w 31"/>
                <a:gd name="T5" fmla="*/ 124 h 31"/>
                <a:gd name="T6" fmla="*/ 64 w 31"/>
                <a:gd name="T7" fmla="*/ 124 h 31"/>
                <a:gd name="T8" fmla="*/ 124 w 31"/>
                <a:gd name="T9" fmla="*/ 64 h 31"/>
                <a:gd name="T10" fmla="*/ 64 w 31"/>
                <a:gd name="T11" fmla="*/ 0 h 31"/>
                <a:gd name="T12" fmla="*/ 64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6" y="0"/>
                  </a:moveTo>
                  <a:cubicBezTo>
                    <a:pt x="7" y="0"/>
                    <a:pt x="0" y="7"/>
                    <a:pt x="0" y="16"/>
                  </a:cubicBezTo>
                  <a:cubicBezTo>
                    <a:pt x="0" y="24"/>
                    <a:pt x="7" y="31"/>
                    <a:pt x="16" y="31"/>
                  </a:cubicBezTo>
                  <a:cubicBezTo>
                    <a:pt x="16" y="31"/>
                    <a:pt x="16" y="31"/>
                    <a:pt x="16" y="31"/>
                  </a:cubicBezTo>
                  <a:cubicBezTo>
                    <a:pt x="24" y="31"/>
                    <a:pt x="31" y="24"/>
                    <a:pt x="31" y="16"/>
                  </a:cubicBezTo>
                  <a:cubicBezTo>
                    <a:pt x="31" y="7"/>
                    <a:pt x="25" y="0"/>
                    <a:pt x="16" y="0"/>
                  </a:cubicBezTo>
                  <a:cubicBezTo>
                    <a:pt x="16" y="0"/>
                    <a:pt x="16" y="0"/>
                    <a:pt x="16"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8" name="Freeform 1006"/>
            <p:cNvSpPr>
              <a:spLocks/>
            </p:cNvSpPr>
            <p:nvPr userDrawn="1"/>
          </p:nvSpPr>
          <p:spPr bwMode="auto">
            <a:xfrm>
              <a:off x="4710" y="3186"/>
              <a:ext cx="74" cy="75"/>
            </a:xfrm>
            <a:custGeom>
              <a:avLst/>
              <a:gdLst>
                <a:gd name="T0" fmla="*/ 76 w 37"/>
                <a:gd name="T1" fmla="*/ 0 h 37"/>
                <a:gd name="T2" fmla="*/ 0 w 37"/>
                <a:gd name="T3" fmla="*/ 79 h 37"/>
                <a:gd name="T4" fmla="*/ 76 w 37"/>
                <a:gd name="T5" fmla="*/ 152 h 37"/>
                <a:gd name="T6" fmla="*/ 76 w 37"/>
                <a:gd name="T7" fmla="*/ 152 h 37"/>
                <a:gd name="T8" fmla="*/ 148 w 37"/>
                <a:gd name="T9" fmla="*/ 79 h 37"/>
                <a:gd name="T10" fmla="*/ 76 w 37"/>
                <a:gd name="T11" fmla="*/ 0 h 37"/>
                <a:gd name="T12" fmla="*/ 76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19" y="0"/>
                  </a:moveTo>
                  <a:cubicBezTo>
                    <a:pt x="9" y="0"/>
                    <a:pt x="1" y="8"/>
                    <a:pt x="0" y="19"/>
                  </a:cubicBezTo>
                  <a:cubicBezTo>
                    <a:pt x="0" y="29"/>
                    <a:pt x="8" y="37"/>
                    <a:pt x="19" y="37"/>
                  </a:cubicBezTo>
                  <a:cubicBezTo>
                    <a:pt x="19" y="37"/>
                    <a:pt x="19" y="37"/>
                    <a:pt x="19" y="37"/>
                  </a:cubicBezTo>
                  <a:cubicBezTo>
                    <a:pt x="29" y="37"/>
                    <a:pt x="37" y="29"/>
                    <a:pt x="37" y="19"/>
                  </a:cubicBezTo>
                  <a:cubicBezTo>
                    <a:pt x="37"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19" name="Freeform 1007"/>
            <p:cNvSpPr>
              <a:spLocks/>
            </p:cNvSpPr>
            <p:nvPr userDrawn="1"/>
          </p:nvSpPr>
          <p:spPr bwMode="auto">
            <a:xfrm>
              <a:off x="4800" y="3279"/>
              <a:ext cx="88" cy="86"/>
            </a:xfrm>
            <a:custGeom>
              <a:avLst/>
              <a:gdLst>
                <a:gd name="T0" fmla="*/ 88 w 44"/>
                <a:gd name="T1" fmla="*/ 0 h 43"/>
                <a:gd name="T2" fmla="*/ 0 w 44"/>
                <a:gd name="T3" fmla="*/ 84 h 43"/>
                <a:gd name="T4" fmla="*/ 88 w 44"/>
                <a:gd name="T5" fmla="*/ 172 h 43"/>
                <a:gd name="T6" fmla="*/ 88 w 44"/>
                <a:gd name="T7" fmla="*/ 172 h 43"/>
                <a:gd name="T8" fmla="*/ 172 w 44"/>
                <a:gd name="T9" fmla="*/ 84 h 43"/>
                <a:gd name="T10" fmla="*/ 88 w 44"/>
                <a:gd name="T11" fmla="*/ 0 h 43"/>
                <a:gd name="T12" fmla="*/ 88 w 4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3">
                  <a:moveTo>
                    <a:pt x="22" y="0"/>
                  </a:moveTo>
                  <a:cubicBezTo>
                    <a:pt x="10" y="0"/>
                    <a:pt x="1" y="9"/>
                    <a:pt x="0" y="21"/>
                  </a:cubicBezTo>
                  <a:cubicBezTo>
                    <a:pt x="0" y="33"/>
                    <a:pt x="10" y="43"/>
                    <a:pt x="22" y="43"/>
                  </a:cubicBezTo>
                  <a:cubicBezTo>
                    <a:pt x="22" y="43"/>
                    <a:pt x="22" y="43"/>
                    <a:pt x="22" y="43"/>
                  </a:cubicBezTo>
                  <a:cubicBezTo>
                    <a:pt x="34" y="43"/>
                    <a:pt x="43" y="33"/>
                    <a:pt x="43" y="21"/>
                  </a:cubicBezTo>
                  <a:cubicBezTo>
                    <a:pt x="44" y="9"/>
                    <a:pt x="34"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0" name="Freeform 1008"/>
            <p:cNvSpPr>
              <a:spLocks/>
            </p:cNvSpPr>
            <p:nvPr userDrawn="1"/>
          </p:nvSpPr>
          <p:spPr bwMode="auto">
            <a:xfrm>
              <a:off x="4882" y="3359"/>
              <a:ext cx="96" cy="96"/>
            </a:xfrm>
            <a:custGeom>
              <a:avLst/>
              <a:gdLst>
                <a:gd name="T0" fmla="*/ 96 w 48"/>
                <a:gd name="T1" fmla="*/ 0 h 48"/>
                <a:gd name="T2" fmla="*/ 0 w 48"/>
                <a:gd name="T3" fmla="*/ 96 h 48"/>
                <a:gd name="T4" fmla="*/ 96 w 48"/>
                <a:gd name="T5" fmla="*/ 192 h 48"/>
                <a:gd name="T6" fmla="*/ 96 w 48"/>
                <a:gd name="T7" fmla="*/ 192 h 48"/>
                <a:gd name="T8" fmla="*/ 192 w 48"/>
                <a:gd name="T9" fmla="*/ 96 h 48"/>
                <a:gd name="T10" fmla="*/ 96 w 48"/>
                <a:gd name="T11" fmla="*/ 0 h 48"/>
                <a:gd name="T12" fmla="*/ 96 w 48"/>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48">
                  <a:moveTo>
                    <a:pt x="24" y="0"/>
                  </a:moveTo>
                  <a:cubicBezTo>
                    <a:pt x="10" y="0"/>
                    <a:pt x="0" y="11"/>
                    <a:pt x="0" y="24"/>
                  </a:cubicBezTo>
                  <a:cubicBezTo>
                    <a:pt x="0" y="38"/>
                    <a:pt x="10" y="48"/>
                    <a:pt x="24" y="48"/>
                  </a:cubicBezTo>
                  <a:cubicBezTo>
                    <a:pt x="24" y="48"/>
                    <a:pt x="24" y="48"/>
                    <a:pt x="24" y="48"/>
                  </a:cubicBezTo>
                  <a:cubicBezTo>
                    <a:pt x="37" y="48"/>
                    <a:pt x="48" y="38"/>
                    <a:pt x="48" y="24"/>
                  </a:cubicBezTo>
                  <a:cubicBezTo>
                    <a:pt x="48" y="11"/>
                    <a:pt x="37" y="0"/>
                    <a:pt x="24" y="0"/>
                  </a:cubicBezTo>
                  <a:cubicBezTo>
                    <a:pt x="24" y="0"/>
                    <a:pt x="24"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1" name="Freeform 1009"/>
            <p:cNvSpPr>
              <a:spLocks/>
            </p:cNvSpPr>
            <p:nvPr userDrawn="1"/>
          </p:nvSpPr>
          <p:spPr bwMode="auto">
            <a:xfrm>
              <a:off x="4970" y="3449"/>
              <a:ext cx="112" cy="112"/>
            </a:xfrm>
            <a:custGeom>
              <a:avLst/>
              <a:gdLst>
                <a:gd name="T0" fmla="*/ 112 w 56"/>
                <a:gd name="T1" fmla="*/ 0 h 56"/>
                <a:gd name="T2" fmla="*/ 0 w 56"/>
                <a:gd name="T3" fmla="*/ 112 h 56"/>
                <a:gd name="T4" fmla="*/ 112 w 56"/>
                <a:gd name="T5" fmla="*/ 224 h 56"/>
                <a:gd name="T6" fmla="*/ 112 w 56"/>
                <a:gd name="T7" fmla="*/ 224 h 56"/>
                <a:gd name="T8" fmla="*/ 224 w 56"/>
                <a:gd name="T9" fmla="*/ 112 h 56"/>
                <a:gd name="T10" fmla="*/ 112 w 56"/>
                <a:gd name="T11" fmla="*/ 0 h 56"/>
                <a:gd name="T12" fmla="*/ 112 w 5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56">
                  <a:moveTo>
                    <a:pt x="28" y="0"/>
                  </a:moveTo>
                  <a:cubicBezTo>
                    <a:pt x="13" y="0"/>
                    <a:pt x="0" y="12"/>
                    <a:pt x="0" y="28"/>
                  </a:cubicBezTo>
                  <a:cubicBezTo>
                    <a:pt x="0" y="43"/>
                    <a:pt x="12" y="56"/>
                    <a:pt x="28" y="56"/>
                  </a:cubicBezTo>
                  <a:cubicBezTo>
                    <a:pt x="28" y="56"/>
                    <a:pt x="28" y="56"/>
                    <a:pt x="28" y="56"/>
                  </a:cubicBezTo>
                  <a:cubicBezTo>
                    <a:pt x="44" y="56"/>
                    <a:pt x="56" y="43"/>
                    <a:pt x="56" y="28"/>
                  </a:cubicBezTo>
                  <a:cubicBezTo>
                    <a:pt x="56" y="12"/>
                    <a:pt x="44"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2" name="Freeform 1010"/>
            <p:cNvSpPr>
              <a:spLocks/>
            </p:cNvSpPr>
            <p:nvPr userDrawn="1"/>
          </p:nvSpPr>
          <p:spPr bwMode="auto">
            <a:xfrm>
              <a:off x="5050" y="3529"/>
              <a:ext cx="124" cy="60"/>
            </a:xfrm>
            <a:custGeom>
              <a:avLst/>
              <a:gdLst>
                <a:gd name="T0" fmla="*/ 124 w 62"/>
                <a:gd name="T1" fmla="*/ 0 h 30"/>
                <a:gd name="T2" fmla="*/ 0 w 62"/>
                <a:gd name="T3" fmla="*/ 120 h 30"/>
                <a:gd name="T4" fmla="*/ 248 w 62"/>
                <a:gd name="T5" fmla="*/ 120 h 30"/>
                <a:gd name="T6" fmla="*/ 124 w 62"/>
                <a:gd name="T7" fmla="*/ 0 h 30"/>
                <a:gd name="T8" fmla="*/ 124 w 62"/>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0">
                  <a:moveTo>
                    <a:pt x="31" y="0"/>
                  </a:moveTo>
                  <a:cubicBezTo>
                    <a:pt x="15" y="0"/>
                    <a:pt x="1" y="14"/>
                    <a:pt x="0" y="30"/>
                  </a:cubicBezTo>
                  <a:cubicBezTo>
                    <a:pt x="62" y="30"/>
                    <a:pt x="62" y="30"/>
                    <a:pt x="62" y="30"/>
                  </a:cubicBezTo>
                  <a:cubicBezTo>
                    <a:pt x="61" y="14"/>
                    <a:pt x="47" y="0"/>
                    <a:pt x="31" y="0"/>
                  </a:cubicBezTo>
                  <a:cubicBezTo>
                    <a:pt x="31" y="0"/>
                    <a:pt x="31" y="0"/>
                    <a:pt x="3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3" name="Freeform 1011"/>
            <p:cNvSpPr>
              <a:spLocks/>
            </p:cNvSpPr>
            <p:nvPr userDrawn="1"/>
          </p:nvSpPr>
          <p:spPr bwMode="auto">
            <a:xfrm>
              <a:off x="4026" y="2670"/>
              <a:ext cx="6" cy="6"/>
            </a:xfrm>
            <a:custGeom>
              <a:avLst/>
              <a:gdLst>
                <a:gd name="T0" fmla="*/ 4 w 3"/>
                <a:gd name="T1" fmla="*/ 0 h 3"/>
                <a:gd name="T2" fmla="*/ 0 w 3"/>
                <a:gd name="T3" fmla="*/ 8 h 3"/>
                <a:gd name="T4" fmla="*/ 4 w 3"/>
                <a:gd name="T5" fmla="*/ 12 h 3"/>
                <a:gd name="T6" fmla="*/ 4 w 3"/>
                <a:gd name="T7" fmla="*/ 12 h 3"/>
                <a:gd name="T8" fmla="*/ 12 w 3"/>
                <a:gd name="T9" fmla="*/ 8 h 3"/>
                <a:gd name="T10" fmla="*/ 4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cubicBezTo>
                    <a:pt x="0" y="0"/>
                    <a:pt x="0" y="1"/>
                    <a:pt x="0" y="2"/>
                  </a:cubicBezTo>
                  <a:cubicBezTo>
                    <a:pt x="0" y="3"/>
                    <a:pt x="0" y="3"/>
                    <a:pt x="1" y="3"/>
                  </a:cubicBezTo>
                  <a:cubicBezTo>
                    <a:pt x="1" y="3"/>
                    <a:pt x="1" y="3"/>
                    <a:pt x="1" y="3"/>
                  </a:cubicBezTo>
                  <a:cubicBezTo>
                    <a:pt x="2" y="3"/>
                    <a:pt x="3" y="3"/>
                    <a:pt x="3" y="2"/>
                  </a:cubicBezTo>
                  <a:cubicBezTo>
                    <a:pt x="3" y="1"/>
                    <a:pt x="2"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4" name="Oval 1012"/>
            <p:cNvSpPr>
              <a:spLocks noChangeArrowheads="1"/>
            </p:cNvSpPr>
            <p:nvPr userDrawn="1"/>
          </p:nvSpPr>
          <p:spPr bwMode="auto">
            <a:xfrm>
              <a:off x="4108" y="2764"/>
              <a:ext cx="14" cy="12"/>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5" name="Freeform 1013"/>
            <p:cNvSpPr>
              <a:spLocks/>
            </p:cNvSpPr>
            <p:nvPr userDrawn="1"/>
          </p:nvSpPr>
          <p:spPr bwMode="auto">
            <a:xfrm>
              <a:off x="4202" y="2846"/>
              <a:ext cx="18" cy="20"/>
            </a:xfrm>
            <a:custGeom>
              <a:avLst/>
              <a:gdLst>
                <a:gd name="T0" fmla="*/ 20 w 9"/>
                <a:gd name="T1" fmla="*/ 0 h 10"/>
                <a:gd name="T2" fmla="*/ 0 w 9"/>
                <a:gd name="T3" fmla="*/ 20 h 10"/>
                <a:gd name="T4" fmla="*/ 20 w 9"/>
                <a:gd name="T5" fmla="*/ 40 h 10"/>
                <a:gd name="T6" fmla="*/ 20 w 9"/>
                <a:gd name="T7" fmla="*/ 40 h 10"/>
                <a:gd name="T8" fmla="*/ 36 w 9"/>
                <a:gd name="T9" fmla="*/ 20 h 10"/>
                <a:gd name="T10" fmla="*/ 20 w 9"/>
                <a:gd name="T11" fmla="*/ 0 h 10"/>
                <a:gd name="T12" fmla="*/ 20 w 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5" y="0"/>
                  </a:moveTo>
                  <a:cubicBezTo>
                    <a:pt x="2" y="0"/>
                    <a:pt x="0" y="3"/>
                    <a:pt x="0" y="5"/>
                  </a:cubicBezTo>
                  <a:cubicBezTo>
                    <a:pt x="0" y="8"/>
                    <a:pt x="2" y="10"/>
                    <a:pt x="5" y="10"/>
                  </a:cubicBezTo>
                  <a:cubicBezTo>
                    <a:pt x="5" y="10"/>
                    <a:pt x="5" y="10"/>
                    <a:pt x="5" y="10"/>
                  </a:cubicBezTo>
                  <a:cubicBezTo>
                    <a:pt x="7" y="10"/>
                    <a:pt x="9" y="8"/>
                    <a:pt x="9" y="5"/>
                  </a:cubicBezTo>
                  <a:cubicBezTo>
                    <a:pt x="9" y="3"/>
                    <a:pt x="7"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6" name="Freeform 1014"/>
            <p:cNvSpPr>
              <a:spLocks/>
            </p:cNvSpPr>
            <p:nvPr userDrawn="1"/>
          </p:nvSpPr>
          <p:spPr bwMode="auto">
            <a:xfrm>
              <a:off x="4282" y="2938"/>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8"/>
                  </a:cubicBezTo>
                  <a:cubicBezTo>
                    <a:pt x="0" y="12"/>
                    <a:pt x="3" y="15"/>
                    <a:pt x="7" y="15"/>
                  </a:cubicBezTo>
                  <a:cubicBezTo>
                    <a:pt x="7" y="15"/>
                    <a:pt x="7" y="15"/>
                    <a:pt x="7" y="15"/>
                  </a:cubicBezTo>
                  <a:cubicBezTo>
                    <a:pt x="12" y="15"/>
                    <a:pt x="15" y="12"/>
                    <a:pt x="15" y="8"/>
                  </a:cubicBezTo>
                  <a:cubicBezTo>
                    <a:pt x="15" y="3"/>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7" name="Freeform 1015"/>
            <p:cNvSpPr>
              <a:spLocks/>
            </p:cNvSpPr>
            <p:nvPr userDrawn="1"/>
          </p:nvSpPr>
          <p:spPr bwMode="auto">
            <a:xfrm>
              <a:off x="4364" y="3020"/>
              <a:ext cx="38" cy="40"/>
            </a:xfrm>
            <a:custGeom>
              <a:avLst/>
              <a:gdLst>
                <a:gd name="T0" fmla="*/ 36 w 19"/>
                <a:gd name="T1" fmla="*/ 0 h 20"/>
                <a:gd name="T2" fmla="*/ 0 w 19"/>
                <a:gd name="T3" fmla="*/ 40 h 20"/>
                <a:gd name="T4" fmla="*/ 36 w 19"/>
                <a:gd name="T5" fmla="*/ 80 h 20"/>
                <a:gd name="T6" fmla="*/ 36 w 19"/>
                <a:gd name="T7" fmla="*/ 80 h 20"/>
                <a:gd name="T8" fmla="*/ 76 w 19"/>
                <a:gd name="T9" fmla="*/ 40 h 20"/>
                <a:gd name="T10" fmla="*/ 36 w 19"/>
                <a:gd name="T11" fmla="*/ 0 h 20"/>
                <a:gd name="T12" fmla="*/ 36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9" y="0"/>
                  </a:moveTo>
                  <a:cubicBezTo>
                    <a:pt x="4" y="0"/>
                    <a:pt x="0" y="4"/>
                    <a:pt x="0" y="10"/>
                  </a:cubicBezTo>
                  <a:cubicBezTo>
                    <a:pt x="0" y="15"/>
                    <a:pt x="4" y="20"/>
                    <a:pt x="9" y="20"/>
                  </a:cubicBezTo>
                  <a:cubicBezTo>
                    <a:pt x="9" y="20"/>
                    <a:pt x="9" y="20"/>
                    <a:pt x="9" y="20"/>
                  </a:cubicBezTo>
                  <a:cubicBezTo>
                    <a:pt x="15" y="20"/>
                    <a:pt x="19" y="15"/>
                    <a:pt x="19" y="10"/>
                  </a:cubicBezTo>
                  <a:cubicBezTo>
                    <a:pt x="19" y="4"/>
                    <a:pt x="15" y="0"/>
                    <a:pt x="9" y="0"/>
                  </a:cubicBezTo>
                  <a:cubicBezTo>
                    <a:pt x="9" y="0"/>
                    <a:pt x="9"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8" name="Freeform 1016"/>
            <p:cNvSpPr>
              <a:spLocks/>
            </p:cNvSpPr>
            <p:nvPr userDrawn="1"/>
          </p:nvSpPr>
          <p:spPr bwMode="auto">
            <a:xfrm>
              <a:off x="4454" y="3112"/>
              <a:ext cx="50" cy="50"/>
            </a:xfrm>
            <a:custGeom>
              <a:avLst/>
              <a:gdLst>
                <a:gd name="T0" fmla="*/ 52 w 25"/>
                <a:gd name="T1" fmla="*/ 0 h 25"/>
                <a:gd name="T2" fmla="*/ 0 w 25"/>
                <a:gd name="T3" fmla="*/ 48 h 25"/>
                <a:gd name="T4" fmla="*/ 48 w 25"/>
                <a:gd name="T5" fmla="*/ 100 h 25"/>
                <a:gd name="T6" fmla="*/ 52 w 25"/>
                <a:gd name="T7" fmla="*/ 100 h 25"/>
                <a:gd name="T8" fmla="*/ 100 w 25"/>
                <a:gd name="T9" fmla="*/ 48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2" y="25"/>
                  </a:cubicBezTo>
                  <a:cubicBezTo>
                    <a:pt x="12" y="25"/>
                    <a:pt x="13" y="25"/>
                    <a:pt x="13" y="25"/>
                  </a:cubicBezTo>
                  <a:cubicBezTo>
                    <a:pt x="19" y="25"/>
                    <a:pt x="25" y="19"/>
                    <a:pt x="25" y="12"/>
                  </a:cubicBezTo>
                  <a:cubicBezTo>
                    <a:pt x="25" y="5"/>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29" name="Freeform 1017"/>
            <p:cNvSpPr>
              <a:spLocks/>
            </p:cNvSpPr>
            <p:nvPr userDrawn="1"/>
          </p:nvSpPr>
          <p:spPr bwMode="auto">
            <a:xfrm>
              <a:off x="4534" y="3192"/>
              <a:ext cx="60" cy="61"/>
            </a:xfrm>
            <a:custGeom>
              <a:avLst/>
              <a:gdLst>
                <a:gd name="T0" fmla="*/ 60 w 30"/>
                <a:gd name="T1" fmla="*/ 0 h 30"/>
                <a:gd name="T2" fmla="*/ 0 w 30"/>
                <a:gd name="T3" fmla="*/ 63 h 30"/>
                <a:gd name="T4" fmla="*/ 60 w 30"/>
                <a:gd name="T5" fmla="*/ 124 h 30"/>
                <a:gd name="T6" fmla="*/ 60 w 30"/>
                <a:gd name="T7" fmla="*/ 124 h 30"/>
                <a:gd name="T8" fmla="*/ 120 w 30"/>
                <a:gd name="T9" fmla="*/ 63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4"/>
                    <a:pt x="30" y="15"/>
                  </a:cubicBezTo>
                  <a:cubicBezTo>
                    <a:pt x="30" y="7"/>
                    <a:pt x="23"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0" name="Freeform 1018"/>
            <p:cNvSpPr>
              <a:spLocks/>
            </p:cNvSpPr>
            <p:nvPr userDrawn="1"/>
          </p:nvSpPr>
          <p:spPr bwMode="auto">
            <a:xfrm>
              <a:off x="4624" y="3285"/>
              <a:ext cx="74" cy="72"/>
            </a:xfrm>
            <a:custGeom>
              <a:avLst/>
              <a:gdLst>
                <a:gd name="T0" fmla="*/ 76 w 37"/>
                <a:gd name="T1" fmla="*/ 0 h 36"/>
                <a:gd name="T2" fmla="*/ 0 w 37"/>
                <a:gd name="T3" fmla="*/ 72 h 36"/>
                <a:gd name="T4" fmla="*/ 76 w 37"/>
                <a:gd name="T5" fmla="*/ 144 h 36"/>
                <a:gd name="T6" fmla="*/ 76 w 37"/>
                <a:gd name="T7" fmla="*/ 144 h 36"/>
                <a:gd name="T8" fmla="*/ 148 w 37"/>
                <a:gd name="T9" fmla="*/ 72 h 36"/>
                <a:gd name="T10" fmla="*/ 76 w 37"/>
                <a:gd name="T11" fmla="*/ 0 h 36"/>
                <a:gd name="T12" fmla="*/ 76 w 37"/>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6">
                  <a:moveTo>
                    <a:pt x="19" y="0"/>
                  </a:moveTo>
                  <a:cubicBezTo>
                    <a:pt x="8" y="0"/>
                    <a:pt x="0" y="8"/>
                    <a:pt x="0" y="18"/>
                  </a:cubicBezTo>
                  <a:cubicBezTo>
                    <a:pt x="0" y="28"/>
                    <a:pt x="8" y="36"/>
                    <a:pt x="19" y="36"/>
                  </a:cubicBezTo>
                  <a:cubicBezTo>
                    <a:pt x="19" y="36"/>
                    <a:pt x="19" y="36"/>
                    <a:pt x="19" y="36"/>
                  </a:cubicBezTo>
                  <a:cubicBezTo>
                    <a:pt x="29" y="36"/>
                    <a:pt x="37" y="28"/>
                    <a:pt x="37" y="18"/>
                  </a:cubicBezTo>
                  <a:cubicBezTo>
                    <a:pt x="37" y="8"/>
                    <a:pt x="29" y="0"/>
                    <a:pt x="19" y="0"/>
                  </a:cubicBezTo>
                  <a:cubicBezTo>
                    <a:pt x="19" y="0"/>
                    <a:pt x="19" y="0"/>
                    <a:pt x="1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1" name="Freeform 1019"/>
            <p:cNvSpPr>
              <a:spLocks/>
            </p:cNvSpPr>
            <p:nvPr userDrawn="1"/>
          </p:nvSpPr>
          <p:spPr bwMode="auto">
            <a:xfrm>
              <a:off x="4704" y="3365"/>
              <a:ext cx="86" cy="84"/>
            </a:xfrm>
            <a:custGeom>
              <a:avLst/>
              <a:gdLst>
                <a:gd name="T0" fmla="*/ 88 w 43"/>
                <a:gd name="T1" fmla="*/ 0 h 42"/>
                <a:gd name="T2" fmla="*/ 0 w 43"/>
                <a:gd name="T3" fmla="*/ 84 h 42"/>
                <a:gd name="T4" fmla="*/ 84 w 43"/>
                <a:gd name="T5" fmla="*/ 168 h 42"/>
                <a:gd name="T6" fmla="*/ 88 w 43"/>
                <a:gd name="T7" fmla="*/ 168 h 42"/>
                <a:gd name="T8" fmla="*/ 172 w 43"/>
                <a:gd name="T9" fmla="*/ 84 h 42"/>
                <a:gd name="T10" fmla="*/ 88 w 43"/>
                <a:gd name="T11" fmla="*/ 0 h 42"/>
                <a:gd name="T12" fmla="*/ 88 w 43"/>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2">
                  <a:moveTo>
                    <a:pt x="22" y="0"/>
                  </a:moveTo>
                  <a:cubicBezTo>
                    <a:pt x="10" y="0"/>
                    <a:pt x="0" y="9"/>
                    <a:pt x="0" y="21"/>
                  </a:cubicBezTo>
                  <a:cubicBezTo>
                    <a:pt x="0" y="33"/>
                    <a:pt x="10" y="42"/>
                    <a:pt x="21" y="42"/>
                  </a:cubicBezTo>
                  <a:cubicBezTo>
                    <a:pt x="21" y="42"/>
                    <a:pt x="22" y="42"/>
                    <a:pt x="22" y="42"/>
                  </a:cubicBezTo>
                  <a:cubicBezTo>
                    <a:pt x="33" y="42"/>
                    <a:pt x="43" y="33"/>
                    <a:pt x="43" y="21"/>
                  </a:cubicBezTo>
                  <a:cubicBezTo>
                    <a:pt x="43" y="9"/>
                    <a:pt x="33"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2" name="Freeform 1020"/>
            <p:cNvSpPr>
              <a:spLocks/>
            </p:cNvSpPr>
            <p:nvPr userDrawn="1"/>
          </p:nvSpPr>
          <p:spPr bwMode="auto">
            <a:xfrm>
              <a:off x="4794" y="3455"/>
              <a:ext cx="100" cy="98"/>
            </a:xfrm>
            <a:custGeom>
              <a:avLst/>
              <a:gdLst>
                <a:gd name="T0" fmla="*/ 100 w 50"/>
                <a:gd name="T1" fmla="*/ 0 h 49"/>
                <a:gd name="T2" fmla="*/ 0 w 50"/>
                <a:gd name="T3" fmla="*/ 96 h 49"/>
                <a:gd name="T4" fmla="*/ 100 w 50"/>
                <a:gd name="T5" fmla="*/ 196 h 49"/>
                <a:gd name="T6" fmla="*/ 100 w 50"/>
                <a:gd name="T7" fmla="*/ 196 h 49"/>
                <a:gd name="T8" fmla="*/ 196 w 50"/>
                <a:gd name="T9" fmla="*/ 100 h 49"/>
                <a:gd name="T10" fmla="*/ 100 w 50"/>
                <a:gd name="T11" fmla="*/ 0 h 49"/>
                <a:gd name="T12" fmla="*/ 100 w 50"/>
                <a:gd name="T13" fmla="*/ 0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49">
                  <a:moveTo>
                    <a:pt x="25" y="0"/>
                  </a:moveTo>
                  <a:cubicBezTo>
                    <a:pt x="11" y="0"/>
                    <a:pt x="0" y="11"/>
                    <a:pt x="0" y="24"/>
                  </a:cubicBezTo>
                  <a:cubicBezTo>
                    <a:pt x="0" y="38"/>
                    <a:pt x="11" y="49"/>
                    <a:pt x="25" y="49"/>
                  </a:cubicBezTo>
                  <a:cubicBezTo>
                    <a:pt x="25" y="49"/>
                    <a:pt x="25" y="49"/>
                    <a:pt x="25" y="49"/>
                  </a:cubicBezTo>
                  <a:cubicBezTo>
                    <a:pt x="38" y="49"/>
                    <a:pt x="49" y="38"/>
                    <a:pt x="49" y="25"/>
                  </a:cubicBezTo>
                  <a:cubicBezTo>
                    <a:pt x="50" y="11"/>
                    <a:pt x="38" y="0"/>
                    <a:pt x="25" y="0"/>
                  </a:cubicBezTo>
                  <a:cubicBezTo>
                    <a:pt x="25" y="0"/>
                    <a:pt x="25" y="0"/>
                    <a:pt x="2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3" name="Freeform 1021"/>
            <p:cNvSpPr>
              <a:spLocks/>
            </p:cNvSpPr>
            <p:nvPr userDrawn="1"/>
          </p:nvSpPr>
          <p:spPr bwMode="auto">
            <a:xfrm>
              <a:off x="4874" y="3535"/>
              <a:ext cx="110" cy="54"/>
            </a:xfrm>
            <a:custGeom>
              <a:avLst/>
              <a:gdLst>
                <a:gd name="T0" fmla="*/ 112 w 55"/>
                <a:gd name="T1" fmla="*/ 0 h 27"/>
                <a:gd name="T2" fmla="*/ 0 w 55"/>
                <a:gd name="T3" fmla="*/ 108 h 27"/>
                <a:gd name="T4" fmla="*/ 220 w 55"/>
                <a:gd name="T5" fmla="*/ 108 h 27"/>
                <a:gd name="T6" fmla="*/ 112 w 55"/>
                <a:gd name="T7" fmla="*/ 0 h 27"/>
                <a:gd name="T8" fmla="*/ 112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28" y="0"/>
                  </a:moveTo>
                  <a:cubicBezTo>
                    <a:pt x="13" y="0"/>
                    <a:pt x="1" y="12"/>
                    <a:pt x="0" y="27"/>
                  </a:cubicBezTo>
                  <a:cubicBezTo>
                    <a:pt x="55" y="27"/>
                    <a:pt x="55" y="27"/>
                    <a:pt x="55" y="27"/>
                  </a:cubicBezTo>
                  <a:cubicBezTo>
                    <a:pt x="55" y="12"/>
                    <a:pt x="42" y="0"/>
                    <a:pt x="28" y="0"/>
                  </a:cubicBezTo>
                  <a:cubicBezTo>
                    <a:pt x="28" y="0"/>
                    <a:pt x="28" y="0"/>
                    <a:pt x="2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4" name="Freeform 1022"/>
            <p:cNvSpPr>
              <a:spLocks/>
            </p:cNvSpPr>
            <p:nvPr userDrawn="1"/>
          </p:nvSpPr>
          <p:spPr bwMode="auto">
            <a:xfrm>
              <a:off x="3928" y="2766"/>
              <a:ext cx="8" cy="8"/>
            </a:xfrm>
            <a:custGeom>
              <a:avLst/>
              <a:gdLst>
                <a:gd name="T0" fmla="*/ 8 w 4"/>
                <a:gd name="T1" fmla="*/ 0 h 4"/>
                <a:gd name="T2" fmla="*/ 0 w 4"/>
                <a:gd name="T3" fmla="*/ 8 h 4"/>
                <a:gd name="T4" fmla="*/ 8 w 4"/>
                <a:gd name="T5" fmla="*/ 16 h 4"/>
                <a:gd name="T6" fmla="*/ 8 w 4"/>
                <a:gd name="T7" fmla="*/ 16 h 4"/>
                <a:gd name="T8" fmla="*/ 16 w 4"/>
                <a:gd name="T9" fmla="*/ 8 h 4"/>
                <a:gd name="T10" fmla="*/ 8 w 4"/>
                <a:gd name="T11" fmla="*/ 0 h 4"/>
                <a:gd name="T12" fmla="*/ 8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0"/>
                  </a:moveTo>
                  <a:cubicBezTo>
                    <a:pt x="1" y="0"/>
                    <a:pt x="0" y="1"/>
                    <a:pt x="0" y="2"/>
                  </a:cubicBezTo>
                  <a:cubicBezTo>
                    <a:pt x="0" y="3"/>
                    <a:pt x="1" y="4"/>
                    <a:pt x="2" y="4"/>
                  </a:cubicBezTo>
                  <a:cubicBezTo>
                    <a:pt x="2" y="4"/>
                    <a:pt x="2" y="4"/>
                    <a:pt x="2" y="4"/>
                  </a:cubicBezTo>
                  <a:cubicBezTo>
                    <a:pt x="3" y="4"/>
                    <a:pt x="4" y="3"/>
                    <a:pt x="4" y="2"/>
                  </a:cubicBezTo>
                  <a:cubicBezTo>
                    <a:pt x="4" y="1"/>
                    <a:pt x="3" y="0"/>
                    <a:pt x="2" y="0"/>
                  </a:cubicBezTo>
                  <a:cubicBezTo>
                    <a:pt x="2" y="0"/>
                    <a:pt x="2" y="0"/>
                    <a:pt x="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5" name="Freeform 1023"/>
            <p:cNvSpPr>
              <a:spLocks/>
            </p:cNvSpPr>
            <p:nvPr userDrawn="1"/>
          </p:nvSpPr>
          <p:spPr bwMode="auto">
            <a:xfrm>
              <a:off x="4022" y="2850"/>
              <a:ext cx="12" cy="12"/>
            </a:xfrm>
            <a:custGeom>
              <a:avLst/>
              <a:gdLst>
                <a:gd name="T0" fmla="*/ 12 w 6"/>
                <a:gd name="T1" fmla="*/ 0 h 6"/>
                <a:gd name="T2" fmla="*/ 0 w 6"/>
                <a:gd name="T3" fmla="*/ 12 h 6"/>
                <a:gd name="T4" fmla="*/ 12 w 6"/>
                <a:gd name="T5" fmla="*/ 24 h 6"/>
                <a:gd name="T6" fmla="*/ 12 w 6"/>
                <a:gd name="T7" fmla="*/ 24 h 6"/>
                <a:gd name="T8" fmla="*/ 24 w 6"/>
                <a:gd name="T9" fmla="*/ 12 h 6"/>
                <a:gd name="T10" fmla="*/ 12 w 6"/>
                <a:gd name="T11" fmla="*/ 0 h 6"/>
                <a:gd name="T12" fmla="*/ 12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cubicBezTo>
                    <a:pt x="2" y="0"/>
                    <a:pt x="0" y="1"/>
                    <a:pt x="0" y="3"/>
                  </a:cubicBezTo>
                  <a:cubicBezTo>
                    <a:pt x="0" y="5"/>
                    <a:pt x="2" y="6"/>
                    <a:pt x="3" y="6"/>
                  </a:cubicBezTo>
                  <a:cubicBezTo>
                    <a:pt x="3" y="6"/>
                    <a:pt x="3" y="6"/>
                    <a:pt x="3" y="6"/>
                  </a:cubicBezTo>
                  <a:cubicBezTo>
                    <a:pt x="5" y="6"/>
                    <a:pt x="6" y="5"/>
                    <a:pt x="6" y="3"/>
                  </a:cubicBezTo>
                  <a:cubicBezTo>
                    <a:pt x="6" y="1"/>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6" name="Freeform 1024"/>
            <p:cNvSpPr>
              <a:spLocks/>
            </p:cNvSpPr>
            <p:nvPr userDrawn="1"/>
          </p:nvSpPr>
          <p:spPr bwMode="auto">
            <a:xfrm>
              <a:off x="4104" y="2944"/>
              <a:ext cx="20" cy="18"/>
            </a:xfrm>
            <a:custGeom>
              <a:avLst/>
              <a:gdLst>
                <a:gd name="T0" fmla="*/ 20 w 10"/>
                <a:gd name="T1" fmla="*/ 0 h 9"/>
                <a:gd name="T2" fmla="*/ 0 w 10"/>
                <a:gd name="T3" fmla="*/ 16 h 9"/>
                <a:gd name="T4" fmla="*/ 20 w 10"/>
                <a:gd name="T5" fmla="*/ 36 h 9"/>
                <a:gd name="T6" fmla="*/ 20 w 10"/>
                <a:gd name="T7" fmla="*/ 36 h 9"/>
                <a:gd name="T8" fmla="*/ 40 w 10"/>
                <a:gd name="T9" fmla="*/ 20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4"/>
                  </a:cubicBezTo>
                  <a:cubicBezTo>
                    <a:pt x="0" y="7"/>
                    <a:pt x="2" y="9"/>
                    <a:pt x="5" y="9"/>
                  </a:cubicBezTo>
                  <a:cubicBezTo>
                    <a:pt x="5" y="9"/>
                    <a:pt x="5" y="9"/>
                    <a:pt x="5" y="9"/>
                  </a:cubicBezTo>
                  <a:cubicBezTo>
                    <a:pt x="8" y="9"/>
                    <a:pt x="10" y="7"/>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7" name="Freeform 1025"/>
            <p:cNvSpPr>
              <a:spLocks/>
            </p:cNvSpPr>
            <p:nvPr userDrawn="1"/>
          </p:nvSpPr>
          <p:spPr bwMode="auto">
            <a:xfrm>
              <a:off x="4196" y="3024"/>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3"/>
                    <a:pt x="0" y="8"/>
                  </a:cubicBezTo>
                  <a:cubicBezTo>
                    <a:pt x="0" y="12"/>
                    <a:pt x="3" y="15"/>
                    <a:pt x="7" y="15"/>
                  </a:cubicBezTo>
                  <a:cubicBezTo>
                    <a:pt x="7" y="15"/>
                    <a:pt x="7" y="15"/>
                    <a:pt x="7" y="15"/>
                  </a:cubicBezTo>
                  <a:cubicBezTo>
                    <a:pt x="12" y="15"/>
                    <a:pt x="15" y="12"/>
                    <a:pt x="15" y="8"/>
                  </a:cubicBezTo>
                  <a:cubicBezTo>
                    <a:pt x="15" y="3"/>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8" name="Freeform 1026"/>
            <p:cNvSpPr>
              <a:spLocks/>
            </p:cNvSpPr>
            <p:nvPr userDrawn="1"/>
          </p:nvSpPr>
          <p:spPr bwMode="auto">
            <a:xfrm>
              <a:off x="4276" y="3116"/>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1" y="5"/>
                    <a:pt x="0" y="10"/>
                  </a:cubicBezTo>
                  <a:cubicBezTo>
                    <a:pt x="0" y="15"/>
                    <a:pt x="5" y="20"/>
                    <a:pt x="10" y="20"/>
                  </a:cubicBezTo>
                  <a:cubicBezTo>
                    <a:pt x="10" y="20"/>
                    <a:pt x="10" y="20"/>
                    <a:pt x="10" y="20"/>
                  </a:cubicBezTo>
                  <a:cubicBezTo>
                    <a:pt x="16" y="20"/>
                    <a:pt x="20" y="15"/>
                    <a:pt x="20" y="10"/>
                  </a:cubicBezTo>
                  <a:cubicBezTo>
                    <a:pt x="20" y="5"/>
                    <a:pt x="16"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39" name="Freeform 1027"/>
            <p:cNvSpPr>
              <a:spLocks/>
            </p:cNvSpPr>
            <p:nvPr userDrawn="1"/>
          </p:nvSpPr>
          <p:spPr bwMode="auto">
            <a:xfrm>
              <a:off x="4358" y="3198"/>
              <a:ext cx="48" cy="51"/>
            </a:xfrm>
            <a:custGeom>
              <a:avLst/>
              <a:gdLst>
                <a:gd name="T0" fmla="*/ 48 w 24"/>
                <a:gd name="T1" fmla="*/ 0 h 25"/>
                <a:gd name="T2" fmla="*/ 0 w 24"/>
                <a:gd name="T3" fmla="*/ 49 h 25"/>
                <a:gd name="T4" fmla="*/ 48 w 24"/>
                <a:gd name="T5" fmla="*/ 104 h 25"/>
                <a:gd name="T6" fmla="*/ 48 w 24"/>
                <a:gd name="T7" fmla="*/ 104 h 25"/>
                <a:gd name="T8" fmla="*/ 96 w 24"/>
                <a:gd name="T9" fmla="*/ 49 h 25"/>
                <a:gd name="T10" fmla="*/ 48 w 24"/>
                <a:gd name="T11" fmla="*/ 0 h 25"/>
                <a:gd name="T12" fmla="*/ 48 w 2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12" y="0"/>
                  </a:moveTo>
                  <a:cubicBezTo>
                    <a:pt x="5" y="0"/>
                    <a:pt x="0" y="5"/>
                    <a:pt x="0" y="12"/>
                  </a:cubicBezTo>
                  <a:cubicBezTo>
                    <a:pt x="0" y="19"/>
                    <a:pt x="5" y="25"/>
                    <a:pt x="12" y="25"/>
                  </a:cubicBezTo>
                  <a:cubicBezTo>
                    <a:pt x="12" y="25"/>
                    <a:pt x="12" y="25"/>
                    <a:pt x="12" y="25"/>
                  </a:cubicBezTo>
                  <a:cubicBezTo>
                    <a:pt x="19" y="25"/>
                    <a:pt x="24" y="19"/>
                    <a:pt x="24" y="12"/>
                  </a:cubicBezTo>
                  <a:cubicBezTo>
                    <a:pt x="24" y="5"/>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0" name="Freeform 1028"/>
            <p:cNvSpPr>
              <a:spLocks/>
            </p:cNvSpPr>
            <p:nvPr userDrawn="1"/>
          </p:nvSpPr>
          <p:spPr bwMode="auto">
            <a:xfrm>
              <a:off x="4448" y="3289"/>
              <a:ext cx="62" cy="62"/>
            </a:xfrm>
            <a:custGeom>
              <a:avLst/>
              <a:gdLst>
                <a:gd name="T0" fmla="*/ 60 w 31"/>
                <a:gd name="T1" fmla="*/ 0 h 31"/>
                <a:gd name="T2" fmla="*/ 0 w 31"/>
                <a:gd name="T3" fmla="*/ 64 h 31"/>
                <a:gd name="T4" fmla="*/ 60 w 31"/>
                <a:gd name="T5" fmla="*/ 124 h 31"/>
                <a:gd name="T6" fmla="*/ 60 w 31"/>
                <a:gd name="T7" fmla="*/ 124 h 31"/>
                <a:gd name="T8" fmla="*/ 124 w 31"/>
                <a:gd name="T9" fmla="*/ 64 h 31"/>
                <a:gd name="T10" fmla="*/ 60 w 31"/>
                <a:gd name="T11" fmla="*/ 0 h 31"/>
                <a:gd name="T12" fmla="*/ 6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cubicBezTo>
                    <a:pt x="7" y="0"/>
                    <a:pt x="0" y="7"/>
                    <a:pt x="0" y="16"/>
                  </a:cubicBezTo>
                  <a:cubicBezTo>
                    <a:pt x="0" y="24"/>
                    <a:pt x="7" y="31"/>
                    <a:pt x="15" y="31"/>
                  </a:cubicBezTo>
                  <a:cubicBezTo>
                    <a:pt x="15" y="31"/>
                    <a:pt x="15" y="31"/>
                    <a:pt x="15" y="31"/>
                  </a:cubicBezTo>
                  <a:cubicBezTo>
                    <a:pt x="24" y="31"/>
                    <a:pt x="31" y="24"/>
                    <a:pt x="31" y="16"/>
                  </a:cubicBezTo>
                  <a:cubicBezTo>
                    <a:pt x="31" y="7"/>
                    <a:pt x="24"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1" name="Freeform 1029"/>
            <p:cNvSpPr>
              <a:spLocks/>
            </p:cNvSpPr>
            <p:nvPr userDrawn="1"/>
          </p:nvSpPr>
          <p:spPr bwMode="auto">
            <a:xfrm>
              <a:off x="4528" y="3371"/>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2" name="Freeform 1030"/>
            <p:cNvSpPr>
              <a:spLocks/>
            </p:cNvSpPr>
            <p:nvPr userDrawn="1"/>
          </p:nvSpPr>
          <p:spPr bwMode="auto">
            <a:xfrm>
              <a:off x="4618" y="3461"/>
              <a:ext cx="86" cy="86"/>
            </a:xfrm>
            <a:custGeom>
              <a:avLst/>
              <a:gdLst>
                <a:gd name="T0" fmla="*/ 84 w 43"/>
                <a:gd name="T1" fmla="*/ 0 h 43"/>
                <a:gd name="T2" fmla="*/ 0 w 43"/>
                <a:gd name="T3" fmla="*/ 84 h 43"/>
                <a:gd name="T4" fmla="*/ 84 w 43"/>
                <a:gd name="T5" fmla="*/ 172 h 43"/>
                <a:gd name="T6" fmla="*/ 84 w 43"/>
                <a:gd name="T7" fmla="*/ 172 h 43"/>
                <a:gd name="T8" fmla="*/ 172 w 43"/>
                <a:gd name="T9" fmla="*/ 84 h 43"/>
                <a:gd name="T10" fmla="*/ 84 w 43"/>
                <a:gd name="T11" fmla="*/ 0 h 43"/>
                <a:gd name="T12" fmla="*/ 84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1" y="0"/>
                  </a:moveTo>
                  <a:cubicBezTo>
                    <a:pt x="10" y="0"/>
                    <a:pt x="0" y="9"/>
                    <a:pt x="0" y="21"/>
                  </a:cubicBezTo>
                  <a:cubicBezTo>
                    <a:pt x="0" y="33"/>
                    <a:pt x="10" y="43"/>
                    <a:pt x="21" y="43"/>
                  </a:cubicBezTo>
                  <a:cubicBezTo>
                    <a:pt x="21" y="43"/>
                    <a:pt x="21" y="43"/>
                    <a:pt x="21" y="43"/>
                  </a:cubicBezTo>
                  <a:cubicBezTo>
                    <a:pt x="33" y="43"/>
                    <a:pt x="43" y="33"/>
                    <a:pt x="43" y="21"/>
                  </a:cubicBezTo>
                  <a:cubicBezTo>
                    <a:pt x="43" y="9"/>
                    <a:pt x="33" y="0"/>
                    <a:pt x="21" y="0"/>
                  </a:cubicBezTo>
                  <a:cubicBezTo>
                    <a:pt x="21" y="0"/>
                    <a:pt x="21" y="0"/>
                    <a:pt x="2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3" name="Freeform 1031"/>
            <p:cNvSpPr>
              <a:spLocks/>
            </p:cNvSpPr>
            <p:nvPr userDrawn="1"/>
          </p:nvSpPr>
          <p:spPr bwMode="auto">
            <a:xfrm>
              <a:off x="4698" y="3541"/>
              <a:ext cx="96" cy="46"/>
            </a:xfrm>
            <a:custGeom>
              <a:avLst/>
              <a:gdLst>
                <a:gd name="T0" fmla="*/ 96 w 48"/>
                <a:gd name="T1" fmla="*/ 0 h 23"/>
                <a:gd name="T2" fmla="*/ 0 w 48"/>
                <a:gd name="T3" fmla="*/ 92 h 23"/>
                <a:gd name="T4" fmla="*/ 192 w 48"/>
                <a:gd name="T5" fmla="*/ 92 h 23"/>
                <a:gd name="T6" fmla="*/ 96 w 48"/>
                <a:gd name="T7" fmla="*/ 0 h 23"/>
                <a:gd name="T8" fmla="*/ 96 w 4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3">
                  <a:moveTo>
                    <a:pt x="24" y="0"/>
                  </a:moveTo>
                  <a:cubicBezTo>
                    <a:pt x="11" y="0"/>
                    <a:pt x="1" y="10"/>
                    <a:pt x="0" y="23"/>
                  </a:cubicBezTo>
                  <a:cubicBezTo>
                    <a:pt x="48" y="23"/>
                    <a:pt x="48" y="23"/>
                    <a:pt x="48" y="23"/>
                  </a:cubicBezTo>
                  <a:cubicBezTo>
                    <a:pt x="48" y="10"/>
                    <a:pt x="37" y="0"/>
                    <a:pt x="24" y="0"/>
                  </a:cubicBezTo>
                  <a:cubicBezTo>
                    <a:pt x="24" y="0"/>
                    <a:pt x="24" y="0"/>
                    <a:pt x="2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4" name="Oval 1032"/>
            <p:cNvSpPr>
              <a:spLocks noChangeArrowheads="1"/>
            </p:cNvSpPr>
            <p:nvPr userDrawn="1"/>
          </p:nvSpPr>
          <p:spPr bwMode="auto">
            <a:xfrm>
              <a:off x="3844" y="2854"/>
              <a:ext cx="4" cy="4"/>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5" name="Freeform 1033"/>
            <p:cNvSpPr>
              <a:spLocks/>
            </p:cNvSpPr>
            <p:nvPr userDrawn="1"/>
          </p:nvSpPr>
          <p:spPr bwMode="auto">
            <a:xfrm>
              <a:off x="3924" y="2946"/>
              <a:ext cx="14" cy="14"/>
            </a:xfrm>
            <a:custGeom>
              <a:avLst/>
              <a:gdLst>
                <a:gd name="T0" fmla="*/ 16 w 7"/>
                <a:gd name="T1" fmla="*/ 0 h 7"/>
                <a:gd name="T2" fmla="*/ 0 w 7"/>
                <a:gd name="T3" fmla="*/ 12 h 7"/>
                <a:gd name="T4" fmla="*/ 16 w 7"/>
                <a:gd name="T5" fmla="*/ 28 h 7"/>
                <a:gd name="T6" fmla="*/ 16 w 7"/>
                <a:gd name="T7" fmla="*/ 28 h 7"/>
                <a:gd name="T8" fmla="*/ 28 w 7"/>
                <a:gd name="T9" fmla="*/ 12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3"/>
                  </a:cubicBezTo>
                  <a:cubicBezTo>
                    <a:pt x="0" y="5"/>
                    <a:pt x="2" y="7"/>
                    <a:pt x="4" y="7"/>
                  </a:cubicBezTo>
                  <a:cubicBezTo>
                    <a:pt x="4" y="7"/>
                    <a:pt x="4" y="7"/>
                    <a:pt x="4" y="7"/>
                  </a:cubicBezTo>
                  <a:cubicBezTo>
                    <a:pt x="5" y="7"/>
                    <a:pt x="7" y="5"/>
                    <a:pt x="7" y="3"/>
                  </a:cubicBezTo>
                  <a:cubicBezTo>
                    <a:pt x="7" y="2"/>
                    <a:pt x="5"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6" name="Freeform 1034"/>
            <p:cNvSpPr>
              <a:spLocks/>
            </p:cNvSpPr>
            <p:nvPr userDrawn="1"/>
          </p:nvSpPr>
          <p:spPr bwMode="auto">
            <a:xfrm>
              <a:off x="4018" y="3030"/>
              <a:ext cx="20" cy="18"/>
            </a:xfrm>
            <a:custGeom>
              <a:avLst/>
              <a:gdLst>
                <a:gd name="T0" fmla="*/ 20 w 10"/>
                <a:gd name="T1" fmla="*/ 0 h 9"/>
                <a:gd name="T2" fmla="*/ 0 w 10"/>
                <a:gd name="T3" fmla="*/ 16 h 9"/>
                <a:gd name="T4" fmla="*/ 20 w 10"/>
                <a:gd name="T5" fmla="*/ 36 h 9"/>
                <a:gd name="T6" fmla="*/ 20 w 10"/>
                <a:gd name="T7" fmla="*/ 36 h 9"/>
                <a:gd name="T8" fmla="*/ 40 w 10"/>
                <a:gd name="T9" fmla="*/ 16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4"/>
                  </a:cubicBezTo>
                  <a:cubicBezTo>
                    <a:pt x="0" y="7"/>
                    <a:pt x="2" y="9"/>
                    <a:pt x="5" y="9"/>
                  </a:cubicBezTo>
                  <a:cubicBezTo>
                    <a:pt x="5" y="9"/>
                    <a:pt x="5" y="9"/>
                    <a:pt x="5" y="9"/>
                  </a:cubicBezTo>
                  <a:cubicBezTo>
                    <a:pt x="8" y="9"/>
                    <a:pt x="10" y="7"/>
                    <a:pt x="10" y="4"/>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7" name="Freeform 1035"/>
            <p:cNvSpPr>
              <a:spLocks/>
            </p:cNvSpPr>
            <p:nvPr userDrawn="1"/>
          </p:nvSpPr>
          <p:spPr bwMode="auto">
            <a:xfrm>
              <a:off x="4098" y="3120"/>
              <a:ext cx="30" cy="30"/>
            </a:xfrm>
            <a:custGeom>
              <a:avLst/>
              <a:gdLst>
                <a:gd name="T0" fmla="*/ 32 w 15"/>
                <a:gd name="T1" fmla="*/ 0 h 15"/>
                <a:gd name="T2" fmla="*/ 0 w 15"/>
                <a:gd name="T3" fmla="*/ 32 h 15"/>
                <a:gd name="T4" fmla="*/ 32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4" y="0"/>
                    <a:pt x="0" y="4"/>
                    <a:pt x="0" y="8"/>
                  </a:cubicBezTo>
                  <a:cubicBezTo>
                    <a:pt x="0" y="12"/>
                    <a:pt x="3" y="15"/>
                    <a:pt x="8" y="15"/>
                  </a:cubicBezTo>
                  <a:cubicBezTo>
                    <a:pt x="8" y="15"/>
                    <a:pt x="8" y="15"/>
                    <a:pt x="8" y="15"/>
                  </a:cubicBezTo>
                  <a:cubicBezTo>
                    <a:pt x="12" y="15"/>
                    <a:pt x="15" y="12"/>
                    <a:pt x="15" y="8"/>
                  </a:cubicBezTo>
                  <a:cubicBezTo>
                    <a:pt x="15" y="4"/>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8" name="Freeform 1036"/>
            <p:cNvSpPr>
              <a:spLocks/>
            </p:cNvSpPr>
            <p:nvPr userDrawn="1"/>
          </p:nvSpPr>
          <p:spPr bwMode="auto">
            <a:xfrm>
              <a:off x="4190" y="3202"/>
              <a:ext cx="40" cy="40"/>
            </a:xfrm>
            <a:custGeom>
              <a:avLst/>
              <a:gdLst>
                <a:gd name="T0" fmla="*/ 40 w 20"/>
                <a:gd name="T1" fmla="*/ 0 h 20"/>
                <a:gd name="T2" fmla="*/ 0 w 20"/>
                <a:gd name="T3" fmla="*/ 40 h 20"/>
                <a:gd name="T4" fmla="*/ 40 w 20"/>
                <a:gd name="T5" fmla="*/ 80 h 20"/>
                <a:gd name="T6" fmla="*/ 40 w 20"/>
                <a:gd name="T7" fmla="*/ 80 h 20"/>
                <a:gd name="T8" fmla="*/ 80 w 20"/>
                <a:gd name="T9" fmla="*/ 40 h 20"/>
                <a:gd name="T10" fmla="*/ 40 w 20"/>
                <a:gd name="T11" fmla="*/ 0 h 20"/>
                <a:gd name="T12" fmla="*/ 40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0" y="0"/>
                  </a:moveTo>
                  <a:cubicBezTo>
                    <a:pt x="5" y="0"/>
                    <a:pt x="0" y="5"/>
                    <a:pt x="0" y="10"/>
                  </a:cubicBezTo>
                  <a:cubicBezTo>
                    <a:pt x="0" y="15"/>
                    <a:pt x="5" y="20"/>
                    <a:pt x="10" y="20"/>
                  </a:cubicBezTo>
                  <a:cubicBezTo>
                    <a:pt x="10" y="20"/>
                    <a:pt x="10" y="20"/>
                    <a:pt x="10" y="20"/>
                  </a:cubicBezTo>
                  <a:cubicBezTo>
                    <a:pt x="15" y="20"/>
                    <a:pt x="20" y="15"/>
                    <a:pt x="20" y="10"/>
                  </a:cubicBezTo>
                  <a:cubicBezTo>
                    <a:pt x="20" y="5"/>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49" name="Freeform 1037"/>
            <p:cNvSpPr>
              <a:spLocks/>
            </p:cNvSpPr>
            <p:nvPr userDrawn="1"/>
          </p:nvSpPr>
          <p:spPr bwMode="auto">
            <a:xfrm>
              <a:off x="4272" y="3295"/>
              <a:ext cx="48" cy="50"/>
            </a:xfrm>
            <a:custGeom>
              <a:avLst/>
              <a:gdLst>
                <a:gd name="T0" fmla="*/ 48 w 24"/>
                <a:gd name="T1" fmla="*/ 0 h 25"/>
                <a:gd name="T2" fmla="*/ 0 w 24"/>
                <a:gd name="T3" fmla="*/ 48 h 25"/>
                <a:gd name="T4" fmla="*/ 48 w 24"/>
                <a:gd name="T5" fmla="*/ 100 h 25"/>
                <a:gd name="T6" fmla="*/ 48 w 24"/>
                <a:gd name="T7" fmla="*/ 100 h 25"/>
                <a:gd name="T8" fmla="*/ 96 w 24"/>
                <a:gd name="T9" fmla="*/ 48 h 25"/>
                <a:gd name="T10" fmla="*/ 48 w 24"/>
                <a:gd name="T11" fmla="*/ 0 h 25"/>
                <a:gd name="T12" fmla="*/ 48 w 2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5">
                  <a:moveTo>
                    <a:pt x="12" y="0"/>
                  </a:moveTo>
                  <a:cubicBezTo>
                    <a:pt x="5" y="0"/>
                    <a:pt x="0" y="5"/>
                    <a:pt x="0" y="12"/>
                  </a:cubicBezTo>
                  <a:cubicBezTo>
                    <a:pt x="0" y="19"/>
                    <a:pt x="5" y="25"/>
                    <a:pt x="12" y="25"/>
                  </a:cubicBezTo>
                  <a:cubicBezTo>
                    <a:pt x="12" y="25"/>
                    <a:pt x="12" y="25"/>
                    <a:pt x="12" y="25"/>
                  </a:cubicBezTo>
                  <a:cubicBezTo>
                    <a:pt x="19" y="25"/>
                    <a:pt x="24" y="19"/>
                    <a:pt x="24" y="12"/>
                  </a:cubicBezTo>
                  <a:cubicBezTo>
                    <a:pt x="24" y="5"/>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0" name="Freeform 1038"/>
            <p:cNvSpPr>
              <a:spLocks/>
            </p:cNvSpPr>
            <p:nvPr userDrawn="1"/>
          </p:nvSpPr>
          <p:spPr bwMode="auto">
            <a:xfrm>
              <a:off x="4352" y="3375"/>
              <a:ext cx="60" cy="62"/>
            </a:xfrm>
            <a:custGeom>
              <a:avLst/>
              <a:gdLst>
                <a:gd name="T0" fmla="*/ 60 w 30"/>
                <a:gd name="T1" fmla="*/ 0 h 31"/>
                <a:gd name="T2" fmla="*/ 0 w 30"/>
                <a:gd name="T3" fmla="*/ 64 h 31"/>
                <a:gd name="T4" fmla="*/ 60 w 30"/>
                <a:gd name="T5" fmla="*/ 124 h 31"/>
                <a:gd name="T6" fmla="*/ 60 w 30"/>
                <a:gd name="T7" fmla="*/ 124 h 31"/>
                <a:gd name="T8" fmla="*/ 120 w 30"/>
                <a:gd name="T9" fmla="*/ 64 h 31"/>
                <a:gd name="T10" fmla="*/ 60 w 30"/>
                <a:gd name="T11" fmla="*/ 0 h 31"/>
                <a:gd name="T12" fmla="*/ 6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5" y="0"/>
                  </a:moveTo>
                  <a:cubicBezTo>
                    <a:pt x="7" y="0"/>
                    <a:pt x="0" y="7"/>
                    <a:pt x="0" y="16"/>
                  </a:cubicBezTo>
                  <a:cubicBezTo>
                    <a:pt x="0" y="24"/>
                    <a:pt x="7" y="31"/>
                    <a:pt x="15" y="31"/>
                  </a:cubicBezTo>
                  <a:cubicBezTo>
                    <a:pt x="15" y="31"/>
                    <a:pt x="15" y="31"/>
                    <a:pt x="15" y="31"/>
                  </a:cubicBezTo>
                  <a:cubicBezTo>
                    <a:pt x="23" y="31"/>
                    <a:pt x="30" y="24"/>
                    <a:pt x="30" y="16"/>
                  </a:cubicBezTo>
                  <a:cubicBezTo>
                    <a:pt x="30" y="8"/>
                    <a:pt x="23" y="1"/>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1" name="Freeform 1039"/>
            <p:cNvSpPr>
              <a:spLocks/>
            </p:cNvSpPr>
            <p:nvPr userDrawn="1"/>
          </p:nvSpPr>
          <p:spPr bwMode="auto">
            <a:xfrm>
              <a:off x="4442" y="3467"/>
              <a:ext cx="72" cy="72"/>
            </a:xfrm>
            <a:custGeom>
              <a:avLst/>
              <a:gdLst>
                <a:gd name="T0" fmla="*/ 72 w 36"/>
                <a:gd name="T1" fmla="*/ 0 h 36"/>
                <a:gd name="T2" fmla="*/ 0 w 36"/>
                <a:gd name="T3" fmla="*/ 72 h 36"/>
                <a:gd name="T4" fmla="*/ 72 w 36"/>
                <a:gd name="T5" fmla="*/ 144 h 36"/>
                <a:gd name="T6" fmla="*/ 72 w 36"/>
                <a:gd name="T7" fmla="*/ 144 h 36"/>
                <a:gd name="T8" fmla="*/ 144 w 36"/>
                <a:gd name="T9" fmla="*/ 72 h 36"/>
                <a:gd name="T10" fmla="*/ 72 w 36"/>
                <a:gd name="T11" fmla="*/ 0 h 36"/>
                <a:gd name="T12" fmla="*/ 72 w 3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18" y="0"/>
                  </a:moveTo>
                  <a:cubicBezTo>
                    <a:pt x="8" y="0"/>
                    <a:pt x="0" y="8"/>
                    <a:pt x="0" y="18"/>
                  </a:cubicBezTo>
                  <a:cubicBezTo>
                    <a:pt x="0" y="28"/>
                    <a:pt x="8" y="36"/>
                    <a:pt x="18" y="36"/>
                  </a:cubicBezTo>
                  <a:cubicBezTo>
                    <a:pt x="18" y="36"/>
                    <a:pt x="18" y="36"/>
                    <a:pt x="18" y="36"/>
                  </a:cubicBezTo>
                  <a:cubicBezTo>
                    <a:pt x="28" y="36"/>
                    <a:pt x="36" y="28"/>
                    <a:pt x="36" y="18"/>
                  </a:cubicBezTo>
                  <a:cubicBezTo>
                    <a:pt x="36" y="8"/>
                    <a:pt x="28"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2" name="Freeform 1040"/>
            <p:cNvSpPr>
              <a:spLocks/>
            </p:cNvSpPr>
            <p:nvPr userDrawn="1"/>
          </p:nvSpPr>
          <p:spPr bwMode="auto">
            <a:xfrm>
              <a:off x="4520" y="3547"/>
              <a:ext cx="86" cy="40"/>
            </a:xfrm>
            <a:custGeom>
              <a:avLst/>
              <a:gdLst>
                <a:gd name="T0" fmla="*/ 88 w 43"/>
                <a:gd name="T1" fmla="*/ 0 h 20"/>
                <a:gd name="T2" fmla="*/ 0 w 43"/>
                <a:gd name="T3" fmla="*/ 80 h 20"/>
                <a:gd name="T4" fmla="*/ 172 w 43"/>
                <a:gd name="T5" fmla="*/ 80 h 20"/>
                <a:gd name="T6" fmla="*/ 88 w 43"/>
                <a:gd name="T7" fmla="*/ 0 h 20"/>
                <a:gd name="T8" fmla="*/ 88 w 4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0">
                  <a:moveTo>
                    <a:pt x="22" y="0"/>
                  </a:moveTo>
                  <a:cubicBezTo>
                    <a:pt x="10" y="0"/>
                    <a:pt x="1" y="9"/>
                    <a:pt x="0" y="20"/>
                  </a:cubicBezTo>
                  <a:cubicBezTo>
                    <a:pt x="43" y="20"/>
                    <a:pt x="43" y="20"/>
                    <a:pt x="43" y="20"/>
                  </a:cubicBezTo>
                  <a:cubicBezTo>
                    <a:pt x="43" y="9"/>
                    <a:pt x="33" y="0"/>
                    <a:pt x="22" y="0"/>
                  </a:cubicBezTo>
                  <a:cubicBezTo>
                    <a:pt x="22" y="0"/>
                    <a:pt x="22" y="0"/>
                    <a:pt x="2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3" name="Freeform 1041"/>
            <p:cNvSpPr>
              <a:spLocks/>
            </p:cNvSpPr>
            <p:nvPr userDrawn="1"/>
          </p:nvSpPr>
          <p:spPr bwMode="auto">
            <a:xfrm>
              <a:off x="3746" y="2950"/>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4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0"/>
                  </a:moveTo>
                  <a:cubicBezTo>
                    <a:pt x="1" y="0"/>
                    <a:pt x="0" y="1"/>
                    <a:pt x="0" y="1"/>
                  </a:cubicBezTo>
                  <a:cubicBezTo>
                    <a:pt x="0" y="2"/>
                    <a:pt x="1" y="2"/>
                    <a:pt x="1" y="2"/>
                  </a:cubicBezTo>
                  <a:cubicBezTo>
                    <a:pt x="1" y="2"/>
                    <a:pt x="1" y="2"/>
                    <a:pt x="1" y="2"/>
                  </a:cubicBezTo>
                  <a:cubicBezTo>
                    <a:pt x="2" y="2"/>
                    <a:pt x="2" y="2"/>
                    <a:pt x="2" y="1"/>
                  </a:cubicBezTo>
                  <a:cubicBezTo>
                    <a:pt x="2" y="1"/>
                    <a:pt x="2"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4" name="Freeform 1042"/>
            <p:cNvSpPr>
              <a:spLocks/>
            </p:cNvSpPr>
            <p:nvPr userDrawn="1"/>
          </p:nvSpPr>
          <p:spPr bwMode="auto">
            <a:xfrm>
              <a:off x="3838" y="3032"/>
              <a:ext cx="14" cy="12"/>
            </a:xfrm>
            <a:custGeom>
              <a:avLst/>
              <a:gdLst>
                <a:gd name="T0" fmla="*/ 16 w 7"/>
                <a:gd name="T1" fmla="*/ 0 h 6"/>
                <a:gd name="T2" fmla="*/ 0 w 7"/>
                <a:gd name="T3" fmla="*/ 12 h 6"/>
                <a:gd name="T4" fmla="*/ 16 w 7"/>
                <a:gd name="T5" fmla="*/ 24 h 6"/>
                <a:gd name="T6" fmla="*/ 16 w 7"/>
                <a:gd name="T7" fmla="*/ 24 h 6"/>
                <a:gd name="T8" fmla="*/ 28 w 7"/>
                <a:gd name="T9" fmla="*/ 12 h 6"/>
                <a:gd name="T10" fmla="*/ 16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4" y="0"/>
                  </a:moveTo>
                  <a:cubicBezTo>
                    <a:pt x="2" y="0"/>
                    <a:pt x="0" y="2"/>
                    <a:pt x="0" y="3"/>
                  </a:cubicBezTo>
                  <a:cubicBezTo>
                    <a:pt x="0" y="5"/>
                    <a:pt x="2" y="6"/>
                    <a:pt x="4" y="6"/>
                  </a:cubicBezTo>
                  <a:cubicBezTo>
                    <a:pt x="4" y="6"/>
                    <a:pt x="4" y="6"/>
                    <a:pt x="4" y="6"/>
                  </a:cubicBezTo>
                  <a:cubicBezTo>
                    <a:pt x="5" y="6"/>
                    <a:pt x="7" y="5"/>
                    <a:pt x="7" y="3"/>
                  </a:cubicBezTo>
                  <a:cubicBezTo>
                    <a:pt x="7" y="2"/>
                    <a:pt x="5"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5" name="Freeform 1043"/>
            <p:cNvSpPr>
              <a:spLocks/>
            </p:cNvSpPr>
            <p:nvPr userDrawn="1"/>
          </p:nvSpPr>
          <p:spPr bwMode="auto">
            <a:xfrm>
              <a:off x="3922" y="3126"/>
              <a:ext cx="18" cy="18"/>
            </a:xfrm>
            <a:custGeom>
              <a:avLst/>
              <a:gdLst>
                <a:gd name="T0" fmla="*/ 16 w 9"/>
                <a:gd name="T1" fmla="*/ 0 h 9"/>
                <a:gd name="T2" fmla="*/ 0 w 9"/>
                <a:gd name="T3" fmla="*/ 20 h 9"/>
                <a:gd name="T4" fmla="*/ 16 w 9"/>
                <a:gd name="T5" fmla="*/ 36 h 9"/>
                <a:gd name="T6" fmla="*/ 16 w 9"/>
                <a:gd name="T7" fmla="*/ 36 h 9"/>
                <a:gd name="T8" fmla="*/ 36 w 9"/>
                <a:gd name="T9" fmla="*/ 20 h 9"/>
                <a:gd name="T10" fmla="*/ 16 w 9"/>
                <a:gd name="T11" fmla="*/ 0 h 9"/>
                <a:gd name="T12" fmla="*/ 1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4" y="0"/>
                  </a:moveTo>
                  <a:cubicBezTo>
                    <a:pt x="2" y="0"/>
                    <a:pt x="0" y="2"/>
                    <a:pt x="0" y="5"/>
                  </a:cubicBezTo>
                  <a:cubicBezTo>
                    <a:pt x="0" y="7"/>
                    <a:pt x="2" y="9"/>
                    <a:pt x="4" y="9"/>
                  </a:cubicBezTo>
                  <a:cubicBezTo>
                    <a:pt x="4" y="9"/>
                    <a:pt x="4" y="9"/>
                    <a:pt x="4" y="9"/>
                  </a:cubicBezTo>
                  <a:cubicBezTo>
                    <a:pt x="7" y="9"/>
                    <a:pt x="9" y="7"/>
                    <a:pt x="9" y="5"/>
                  </a:cubicBezTo>
                  <a:cubicBezTo>
                    <a:pt x="9" y="2"/>
                    <a:pt x="7"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6" name="Freeform 1044"/>
            <p:cNvSpPr>
              <a:spLocks/>
            </p:cNvSpPr>
            <p:nvPr userDrawn="1"/>
          </p:nvSpPr>
          <p:spPr bwMode="auto">
            <a:xfrm>
              <a:off x="4012" y="3206"/>
              <a:ext cx="30" cy="30"/>
            </a:xfrm>
            <a:custGeom>
              <a:avLst/>
              <a:gdLst>
                <a:gd name="T0" fmla="*/ 32 w 15"/>
                <a:gd name="T1" fmla="*/ 0 h 15"/>
                <a:gd name="T2" fmla="*/ 0 w 15"/>
                <a:gd name="T3" fmla="*/ 32 h 15"/>
                <a:gd name="T4" fmla="*/ 32 w 15"/>
                <a:gd name="T5" fmla="*/ 60 h 15"/>
                <a:gd name="T6" fmla="*/ 32 w 15"/>
                <a:gd name="T7" fmla="*/ 60 h 15"/>
                <a:gd name="T8" fmla="*/ 60 w 15"/>
                <a:gd name="T9" fmla="*/ 32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8"/>
                  </a:cubicBezTo>
                  <a:cubicBezTo>
                    <a:pt x="0" y="12"/>
                    <a:pt x="3" y="15"/>
                    <a:pt x="8" y="15"/>
                  </a:cubicBezTo>
                  <a:cubicBezTo>
                    <a:pt x="8" y="15"/>
                    <a:pt x="8" y="15"/>
                    <a:pt x="8" y="15"/>
                  </a:cubicBezTo>
                  <a:cubicBezTo>
                    <a:pt x="12" y="15"/>
                    <a:pt x="15" y="12"/>
                    <a:pt x="15" y="8"/>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7" name="Freeform 1045"/>
            <p:cNvSpPr>
              <a:spLocks/>
            </p:cNvSpPr>
            <p:nvPr userDrawn="1"/>
          </p:nvSpPr>
          <p:spPr bwMode="auto">
            <a:xfrm>
              <a:off x="4094" y="3301"/>
              <a:ext cx="38" cy="38"/>
            </a:xfrm>
            <a:custGeom>
              <a:avLst/>
              <a:gdLst>
                <a:gd name="T0" fmla="*/ 40 w 19"/>
                <a:gd name="T1" fmla="*/ 0 h 19"/>
                <a:gd name="T2" fmla="*/ 0 w 19"/>
                <a:gd name="T3" fmla="*/ 36 h 19"/>
                <a:gd name="T4" fmla="*/ 40 w 19"/>
                <a:gd name="T5" fmla="*/ 76 h 19"/>
                <a:gd name="T6" fmla="*/ 40 w 19"/>
                <a:gd name="T7" fmla="*/ 76 h 19"/>
                <a:gd name="T8" fmla="*/ 76 w 19"/>
                <a:gd name="T9" fmla="*/ 36 h 19"/>
                <a:gd name="T10" fmla="*/ 40 w 19"/>
                <a:gd name="T11" fmla="*/ 0 h 19"/>
                <a:gd name="T12" fmla="*/ 40 w 1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9">
                  <a:moveTo>
                    <a:pt x="10" y="0"/>
                  </a:moveTo>
                  <a:cubicBezTo>
                    <a:pt x="4" y="0"/>
                    <a:pt x="0" y="4"/>
                    <a:pt x="0" y="9"/>
                  </a:cubicBezTo>
                  <a:cubicBezTo>
                    <a:pt x="0" y="15"/>
                    <a:pt x="4" y="19"/>
                    <a:pt x="10" y="19"/>
                  </a:cubicBezTo>
                  <a:cubicBezTo>
                    <a:pt x="10" y="19"/>
                    <a:pt x="10" y="19"/>
                    <a:pt x="10" y="19"/>
                  </a:cubicBezTo>
                  <a:cubicBezTo>
                    <a:pt x="15" y="19"/>
                    <a:pt x="19" y="15"/>
                    <a:pt x="19" y="9"/>
                  </a:cubicBezTo>
                  <a:cubicBezTo>
                    <a:pt x="19"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8" name="Freeform 1046"/>
            <p:cNvSpPr>
              <a:spLocks/>
            </p:cNvSpPr>
            <p:nvPr userDrawn="1"/>
          </p:nvSpPr>
          <p:spPr bwMode="auto">
            <a:xfrm>
              <a:off x="4184" y="3381"/>
              <a:ext cx="50" cy="50"/>
            </a:xfrm>
            <a:custGeom>
              <a:avLst/>
              <a:gdLst>
                <a:gd name="T0" fmla="*/ 52 w 25"/>
                <a:gd name="T1" fmla="*/ 0 h 25"/>
                <a:gd name="T2" fmla="*/ 0 w 25"/>
                <a:gd name="T3" fmla="*/ 48 h 25"/>
                <a:gd name="T4" fmla="*/ 52 w 25"/>
                <a:gd name="T5" fmla="*/ 100 h 25"/>
                <a:gd name="T6" fmla="*/ 52 w 25"/>
                <a:gd name="T7" fmla="*/ 100 h 25"/>
                <a:gd name="T8" fmla="*/ 100 w 25"/>
                <a:gd name="T9" fmla="*/ 48 h 25"/>
                <a:gd name="T10" fmla="*/ 52 w 25"/>
                <a:gd name="T11" fmla="*/ 0 h 25"/>
                <a:gd name="T12" fmla="*/ 52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3" y="0"/>
                  </a:moveTo>
                  <a:cubicBezTo>
                    <a:pt x="6" y="0"/>
                    <a:pt x="0" y="5"/>
                    <a:pt x="0" y="12"/>
                  </a:cubicBezTo>
                  <a:cubicBezTo>
                    <a:pt x="0" y="19"/>
                    <a:pt x="6" y="25"/>
                    <a:pt x="13" y="25"/>
                  </a:cubicBezTo>
                  <a:cubicBezTo>
                    <a:pt x="13" y="25"/>
                    <a:pt x="13" y="25"/>
                    <a:pt x="13" y="25"/>
                  </a:cubicBezTo>
                  <a:cubicBezTo>
                    <a:pt x="20" y="25"/>
                    <a:pt x="25" y="19"/>
                    <a:pt x="25" y="12"/>
                  </a:cubicBezTo>
                  <a:cubicBezTo>
                    <a:pt x="25" y="5"/>
                    <a:pt x="20" y="0"/>
                    <a:pt x="13" y="0"/>
                  </a:cubicBezTo>
                  <a:cubicBezTo>
                    <a:pt x="13" y="0"/>
                    <a:pt x="13" y="0"/>
                    <a:pt x="1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59" name="Freeform 1047"/>
            <p:cNvSpPr>
              <a:spLocks/>
            </p:cNvSpPr>
            <p:nvPr userDrawn="1"/>
          </p:nvSpPr>
          <p:spPr bwMode="auto">
            <a:xfrm>
              <a:off x="4266" y="3473"/>
              <a:ext cx="60" cy="60"/>
            </a:xfrm>
            <a:custGeom>
              <a:avLst/>
              <a:gdLst>
                <a:gd name="T0" fmla="*/ 60 w 30"/>
                <a:gd name="T1" fmla="*/ 0 h 30"/>
                <a:gd name="T2" fmla="*/ 0 w 30"/>
                <a:gd name="T3" fmla="*/ 60 h 30"/>
                <a:gd name="T4" fmla="*/ 60 w 30"/>
                <a:gd name="T5" fmla="*/ 120 h 30"/>
                <a:gd name="T6" fmla="*/ 60 w 30"/>
                <a:gd name="T7" fmla="*/ 120 h 30"/>
                <a:gd name="T8" fmla="*/ 120 w 30"/>
                <a:gd name="T9" fmla="*/ 60 h 30"/>
                <a:gd name="T10" fmla="*/ 60 w 30"/>
                <a:gd name="T11" fmla="*/ 0 h 30"/>
                <a:gd name="T12" fmla="*/ 60 w 3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0">
                  <a:moveTo>
                    <a:pt x="15" y="0"/>
                  </a:moveTo>
                  <a:cubicBezTo>
                    <a:pt x="7" y="0"/>
                    <a:pt x="0" y="7"/>
                    <a:pt x="0" y="15"/>
                  </a:cubicBezTo>
                  <a:cubicBezTo>
                    <a:pt x="0" y="23"/>
                    <a:pt x="7" y="30"/>
                    <a:pt x="15" y="30"/>
                  </a:cubicBezTo>
                  <a:cubicBezTo>
                    <a:pt x="15" y="30"/>
                    <a:pt x="15" y="30"/>
                    <a:pt x="15" y="30"/>
                  </a:cubicBezTo>
                  <a:cubicBezTo>
                    <a:pt x="23" y="30"/>
                    <a:pt x="30" y="23"/>
                    <a:pt x="30" y="15"/>
                  </a:cubicBezTo>
                  <a:cubicBezTo>
                    <a:pt x="30" y="7"/>
                    <a:pt x="23"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0" name="Freeform 1048"/>
            <p:cNvSpPr>
              <a:spLocks/>
            </p:cNvSpPr>
            <p:nvPr userDrawn="1"/>
          </p:nvSpPr>
          <p:spPr bwMode="auto">
            <a:xfrm>
              <a:off x="4346" y="3553"/>
              <a:ext cx="70" cy="34"/>
            </a:xfrm>
            <a:custGeom>
              <a:avLst/>
              <a:gdLst>
                <a:gd name="T0" fmla="*/ 72 w 35"/>
                <a:gd name="T1" fmla="*/ 0 h 17"/>
                <a:gd name="T2" fmla="*/ 0 w 35"/>
                <a:gd name="T3" fmla="*/ 68 h 17"/>
                <a:gd name="T4" fmla="*/ 140 w 35"/>
                <a:gd name="T5" fmla="*/ 68 h 17"/>
                <a:gd name="T6" fmla="*/ 72 w 35"/>
                <a:gd name="T7" fmla="*/ 0 h 17"/>
                <a:gd name="T8" fmla="*/ 72 w 3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7">
                  <a:moveTo>
                    <a:pt x="18" y="0"/>
                  </a:moveTo>
                  <a:cubicBezTo>
                    <a:pt x="8" y="0"/>
                    <a:pt x="0" y="8"/>
                    <a:pt x="0" y="17"/>
                  </a:cubicBezTo>
                  <a:cubicBezTo>
                    <a:pt x="35" y="17"/>
                    <a:pt x="35" y="17"/>
                    <a:pt x="35" y="17"/>
                  </a:cubicBezTo>
                  <a:cubicBezTo>
                    <a:pt x="35" y="8"/>
                    <a:pt x="27" y="0"/>
                    <a:pt x="18" y="0"/>
                  </a:cubicBezTo>
                  <a:cubicBezTo>
                    <a:pt x="18" y="0"/>
                    <a:pt x="18" y="0"/>
                    <a:pt x="1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1" name="Oval 1049"/>
            <p:cNvSpPr>
              <a:spLocks noChangeArrowheads="1"/>
            </p:cNvSpPr>
            <p:nvPr userDrawn="1"/>
          </p:nvSpPr>
          <p:spPr bwMode="auto">
            <a:xfrm>
              <a:off x="3660" y="3036"/>
              <a:ext cx="4" cy="4"/>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2" name="Freeform 1050"/>
            <p:cNvSpPr>
              <a:spLocks/>
            </p:cNvSpPr>
            <p:nvPr userDrawn="1"/>
          </p:nvSpPr>
          <p:spPr bwMode="auto">
            <a:xfrm>
              <a:off x="3742" y="3128"/>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2" y="0"/>
                    <a:pt x="0" y="2"/>
                    <a:pt x="0" y="3"/>
                  </a:cubicBezTo>
                  <a:cubicBezTo>
                    <a:pt x="0" y="5"/>
                    <a:pt x="2" y="7"/>
                    <a:pt x="3" y="7"/>
                  </a:cubicBezTo>
                  <a:cubicBezTo>
                    <a:pt x="3" y="7"/>
                    <a:pt x="3" y="7"/>
                    <a:pt x="3" y="7"/>
                  </a:cubicBezTo>
                  <a:cubicBezTo>
                    <a:pt x="5" y="7"/>
                    <a:pt x="6" y="5"/>
                    <a:pt x="6" y="3"/>
                  </a:cubicBezTo>
                  <a:cubicBezTo>
                    <a:pt x="6"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3" name="Freeform 1051"/>
            <p:cNvSpPr>
              <a:spLocks/>
            </p:cNvSpPr>
            <p:nvPr userDrawn="1"/>
          </p:nvSpPr>
          <p:spPr bwMode="auto">
            <a:xfrm>
              <a:off x="3836" y="3212"/>
              <a:ext cx="18" cy="18"/>
            </a:xfrm>
            <a:custGeom>
              <a:avLst/>
              <a:gdLst>
                <a:gd name="T0" fmla="*/ 16 w 9"/>
                <a:gd name="T1" fmla="*/ 0 h 9"/>
                <a:gd name="T2" fmla="*/ 0 w 9"/>
                <a:gd name="T3" fmla="*/ 16 h 9"/>
                <a:gd name="T4" fmla="*/ 16 w 9"/>
                <a:gd name="T5" fmla="*/ 36 h 9"/>
                <a:gd name="T6" fmla="*/ 16 w 9"/>
                <a:gd name="T7" fmla="*/ 36 h 9"/>
                <a:gd name="T8" fmla="*/ 36 w 9"/>
                <a:gd name="T9" fmla="*/ 20 h 9"/>
                <a:gd name="T10" fmla="*/ 16 w 9"/>
                <a:gd name="T11" fmla="*/ 0 h 9"/>
                <a:gd name="T12" fmla="*/ 16 w 9"/>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
                  <a:moveTo>
                    <a:pt x="4" y="0"/>
                  </a:moveTo>
                  <a:cubicBezTo>
                    <a:pt x="2" y="0"/>
                    <a:pt x="0" y="2"/>
                    <a:pt x="0" y="4"/>
                  </a:cubicBezTo>
                  <a:cubicBezTo>
                    <a:pt x="0" y="7"/>
                    <a:pt x="2" y="9"/>
                    <a:pt x="4" y="9"/>
                  </a:cubicBezTo>
                  <a:cubicBezTo>
                    <a:pt x="4" y="9"/>
                    <a:pt x="4" y="9"/>
                    <a:pt x="4" y="9"/>
                  </a:cubicBezTo>
                  <a:cubicBezTo>
                    <a:pt x="7" y="9"/>
                    <a:pt x="9" y="7"/>
                    <a:pt x="9" y="5"/>
                  </a:cubicBezTo>
                  <a:cubicBezTo>
                    <a:pt x="9" y="2"/>
                    <a:pt x="7"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4" name="Freeform 1052"/>
            <p:cNvSpPr>
              <a:spLocks/>
            </p:cNvSpPr>
            <p:nvPr userDrawn="1"/>
          </p:nvSpPr>
          <p:spPr bwMode="auto">
            <a:xfrm>
              <a:off x="3916" y="3303"/>
              <a:ext cx="30" cy="32"/>
            </a:xfrm>
            <a:custGeom>
              <a:avLst/>
              <a:gdLst>
                <a:gd name="T0" fmla="*/ 28 w 15"/>
                <a:gd name="T1" fmla="*/ 0 h 16"/>
                <a:gd name="T2" fmla="*/ 0 w 15"/>
                <a:gd name="T3" fmla="*/ 32 h 16"/>
                <a:gd name="T4" fmla="*/ 28 w 15"/>
                <a:gd name="T5" fmla="*/ 64 h 16"/>
                <a:gd name="T6" fmla="*/ 28 w 15"/>
                <a:gd name="T7" fmla="*/ 64 h 16"/>
                <a:gd name="T8" fmla="*/ 60 w 15"/>
                <a:gd name="T9" fmla="*/ 32 h 16"/>
                <a:gd name="T10" fmla="*/ 28 w 15"/>
                <a:gd name="T11" fmla="*/ 0 h 16"/>
                <a:gd name="T12" fmla="*/ 28 w 15"/>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6">
                  <a:moveTo>
                    <a:pt x="7" y="0"/>
                  </a:moveTo>
                  <a:cubicBezTo>
                    <a:pt x="3" y="0"/>
                    <a:pt x="0" y="4"/>
                    <a:pt x="0" y="8"/>
                  </a:cubicBezTo>
                  <a:cubicBezTo>
                    <a:pt x="0" y="12"/>
                    <a:pt x="3" y="15"/>
                    <a:pt x="7" y="16"/>
                  </a:cubicBezTo>
                  <a:cubicBezTo>
                    <a:pt x="7" y="16"/>
                    <a:pt x="7" y="16"/>
                    <a:pt x="7" y="16"/>
                  </a:cubicBezTo>
                  <a:cubicBezTo>
                    <a:pt x="12" y="16"/>
                    <a:pt x="15" y="12"/>
                    <a:pt x="15" y="8"/>
                  </a:cubicBezTo>
                  <a:cubicBezTo>
                    <a:pt x="15" y="4"/>
                    <a:pt x="12"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5" name="Freeform 1053"/>
            <p:cNvSpPr>
              <a:spLocks/>
            </p:cNvSpPr>
            <p:nvPr userDrawn="1"/>
          </p:nvSpPr>
          <p:spPr bwMode="auto">
            <a:xfrm>
              <a:off x="4008" y="3385"/>
              <a:ext cx="38" cy="40"/>
            </a:xfrm>
            <a:custGeom>
              <a:avLst/>
              <a:gdLst>
                <a:gd name="T0" fmla="*/ 36 w 19"/>
                <a:gd name="T1" fmla="*/ 0 h 20"/>
                <a:gd name="T2" fmla="*/ 0 w 19"/>
                <a:gd name="T3" fmla="*/ 40 h 20"/>
                <a:gd name="T4" fmla="*/ 36 w 19"/>
                <a:gd name="T5" fmla="*/ 80 h 20"/>
                <a:gd name="T6" fmla="*/ 36 w 19"/>
                <a:gd name="T7" fmla="*/ 80 h 20"/>
                <a:gd name="T8" fmla="*/ 76 w 19"/>
                <a:gd name="T9" fmla="*/ 40 h 20"/>
                <a:gd name="T10" fmla="*/ 40 w 19"/>
                <a:gd name="T11" fmla="*/ 0 h 20"/>
                <a:gd name="T12" fmla="*/ 36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9" y="0"/>
                  </a:moveTo>
                  <a:cubicBezTo>
                    <a:pt x="4" y="0"/>
                    <a:pt x="0" y="5"/>
                    <a:pt x="0" y="10"/>
                  </a:cubicBezTo>
                  <a:cubicBezTo>
                    <a:pt x="0" y="15"/>
                    <a:pt x="4" y="20"/>
                    <a:pt x="9" y="20"/>
                  </a:cubicBezTo>
                  <a:cubicBezTo>
                    <a:pt x="9" y="20"/>
                    <a:pt x="9" y="20"/>
                    <a:pt x="9" y="20"/>
                  </a:cubicBezTo>
                  <a:cubicBezTo>
                    <a:pt x="15" y="20"/>
                    <a:pt x="19" y="15"/>
                    <a:pt x="19" y="10"/>
                  </a:cubicBezTo>
                  <a:cubicBezTo>
                    <a:pt x="19" y="5"/>
                    <a:pt x="15" y="0"/>
                    <a:pt x="10" y="0"/>
                  </a:cubicBezTo>
                  <a:cubicBezTo>
                    <a:pt x="10" y="0"/>
                    <a:pt x="9" y="0"/>
                    <a:pt x="9"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6" name="Freeform 1054"/>
            <p:cNvSpPr>
              <a:spLocks/>
            </p:cNvSpPr>
            <p:nvPr userDrawn="1"/>
          </p:nvSpPr>
          <p:spPr bwMode="auto">
            <a:xfrm>
              <a:off x="4088" y="3477"/>
              <a:ext cx="50" cy="50"/>
            </a:xfrm>
            <a:custGeom>
              <a:avLst/>
              <a:gdLst>
                <a:gd name="T0" fmla="*/ 48 w 25"/>
                <a:gd name="T1" fmla="*/ 0 h 25"/>
                <a:gd name="T2" fmla="*/ 0 w 25"/>
                <a:gd name="T3" fmla="*/ 52 h 25"/>
                <a:gd name="T4" fmla="*/ 48 w 25"/>
                <a:gd name="T5" fmla="*/ 100 h 25"/>
                <a:gd name="T6" fmla="*/ 48 w 25"/>
                <a:gd name="T7" fmla="*/ 100 h 25"/>
                <a:gd name="T8" fmla="*/ 100 w 25"/>
                <a:gd name="T9" fmla="*/ 52 h 25"/>
                <a:gd name="T10" fmla="*/ 48 w 25"/>
                <a:gd name="T11" fmla="*/ 0 h 25"/>
                <a:gd name="T12" fmla="*/ 48 w 2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2" y="0"/>
                  </a:moveTo>
                  <a:cubicBezTo>
                    <a:pt x="5" y="0"/>
                    <a:pt x="0" y="6"/>
                    <a:pt x="0" y="13"/>
                  </a:cubicBezTo>
                  <a:cubicBezTo>
                    <a:pt x="0" y="20"/>
                    <a:pt x="5" y="25"/>
                    <a:pt x="12" y="25"/>
                  </a:cubicBezTo>
                  <a:cubicBezTo>
                    <a:pt x="12" y="25"/>
                    <a:pt x="12" y="25"/>
                    <a:pt x="12" y="25"/>
                  </a:cubicBezTo>
                  <a:cubicBezTo>
                    <a:pt x="19" y="25"/>
                    <a:pt x="25" y="20"/>
                    <a:pt x="25" y="13"/>
                  </a:cubicBezTo>
                  <a:cubicBezTo>
                    <a:pt x="25" y="6"/>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7" name="Freeform 1055"/>
            <p:cNvSpPr>
              <a:spLocks/>
            </p:cNvSpPr>
            <p:nvPr userDrawn="1"/>
          </p:nvSpPr>
          <p:spPr bwMode="auto">
            <a:xfrm>
              <a:off x="4180" y="3559"/>
              <a:ext cx="60" cy="28"/>
            </a:xfrm>
            <a:custGeom>
              <a:avLst/>
              <a:gdLst>
                <a:gd name="T0" fmla="*/ 60 w 30"/>
                <a:gd name="T1" fmla="*/ 0 h 14"/>
                <a:gd name="T2" fmla="*/ 0 w 30"/>
                <a:gd name="T3" fmla="*/ 56 h 14"/>
                <a:gd name="T4" fmla="*/ 120 w 30"/>
                <a:gd name="T5" fmla="*/ 56 h 14"/>
                <a:gd name="T6" fmla="*/ 60 w 30"/>
                <a:gd name="T7" fmla="*/ 0 h 14"/>
                <a:gd name="T8" fmla="*/ 60 w 30"/>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4">
                  <a:moveTo>
                    <a:pt x="15" y="0"/>
                  </a:moveTo>
                  <a:cubicBezTo>
                    <a:pt x="7" y="0"/>
                    <a:pt x="0" y="6"/>
                    <a:pt x="0" y="14"/>
                  </a:cubicBezTo>
                  <a:cubicBezTo>
                    <a:pt x="30" y="14"/>
                    <a:pt x="30" y="14"/>
                    <a:pt x="30" y="14"/>
                  </a:cubicBezTo>
                  <a:cubicBezTo>
                    <a:pt x="29" y="6"/>
                    <a:pt x="22" y="0"/>
                    <a:pt x="15" y="0"/>
                  </a:cubicBezTo>
                  <a:cubicBezTo>
                    <a:pt x="15" y="0"/>
                    <a:pt x="15" y="0"/>
                    <a:pt x="1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8" name="Freeform 1056"/>
            <p:cNvSpPr>
              <a:spLocks/>
            </p:cNvSpPr>
            <p:nvPr userDrawn="1"/>
          </p:nvSpPr>
          <p:spPr bwMode="auto">
            <a:xfrm>
              <a:off x="3564" y="3132"/>
              <a:ext cx="4" cy="4"/>
            </a:xfrm>
            <a:custGeom>
              <a:avLst/>
              <a:gdLst>
                <a:gd name="T0" fmla="*/ 4 w 2"/>
                <a:gd name="T1" fmla="*/ 0 h 2"/>
                <a:gd name="T2" fmla="*/ 0 w 2"/>
                <a:gd name="T3" fmla="*/ 4 h 2"/>
                <a:gd name="T4" fmla="*/ 4 w 2"/>
                <a:gd name="T5" fmla="*/ 8 h 2"/>
                <a:gd name="T6" fmla="*/ 8 w 2"/>
                <a:gd name="T7" fmla="*/ 4 h 2"/>
                <a:gd name="T8" fmla="*/ 4 w 2"/>
                <a:gd name="T9" fmla="*/ 0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0" y="0"/>
                    <a:pt x="0" y="1"/>
                    <a:pt x="0" y="1"/>
                  </a:cubicBezTo>
                  <a:cubicBezTo>
                    <a:pt x="0" y="2"/>
                    <a:pt x="0" y="2"/>
                    <a:pt x="1" y="2"/>
                  </a:cubicBezTo>
                  <a:cubicBezTo>
                    <a:pt x="1" y="2"/>
                    <a:pt x="2" y="2"/>
                    <a:pt x="2" y="1"/>
                  </a:cubicBezTo>
                  <a:cubicBezTo>
                    <a:pt x="2" y="1"/>
                    <a:pt x="1"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69" name="Freeform 1057"/>
            <p:cNvSpPr>
              <a:spLocks/>
            </p:cNvSpPr>
            <p:nvPr userDrawn="1"/>
          </p:nvSpPr>
          <p:spPr bwMode="auto">
            <a:xfrm>
              <a:off x="3656" y="3214"/>
              <a:ext cx="12" cy="14"/>
            </a:xfrm>
            <a:custGeom>
              <a:avLst/>
              <a:gdLst>
                <a:gd name="T0" fmla="*/ 12 w 6"/>
                <a:gd name="T1" fmla="*/ 0 h 7"/>
                <a:gd name="T2" fmla="*/ 0 w 6"/>
                <a:gd name="T3" fmla="*/ 12 h 7"/>
                <a:gd name="T4" fmla="*/ 12 w 6"/>
                <a:gd name="T5" fmla="*/ 28 h 7"/>
                <a:gd name="T6" fmla="*/ 12 w 6"/>
                <a:gd name="T7" fmla="*/ 28 h 7"/>
                <a:gd name="T8" fmla="*/ 24 w 6"/>
                <a:gd name="T9" fmla="*/ 12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3"/>
                  </a:cubicBezTo>
                  <a:cubicBezTo>
                    <a:pt x="0" y="5"/>
                    <a:pt x="1" y="7"/>
                    <a:pt x="3" y="7"/>
                  </a:cubicBezTo>
                  <a:cubicBezTo>
                    <a:pt x="3" y="7"/>
                    <a:pt x="3" y="7"/>
                    <a:pt x="3" y="7"/>
                  </a:cubicBezTo>
                  <a:cubicBezTo>
                    <a:pt x="5" y="7"/>
                    <a:pt x="6" y="5"/>
                    <a:pt x="6" y="3"/>
                  </a:cubicBezTo>
                  <a:cubicBezTo>
                    <a:pt x="6"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0" name="Freeform 1058"/>
            <p:cNvSpPr>
              <a:spLocks/>
            </p:cNvSpPr>
            <p:nvPr userDrawn="1"/>
          </p:nvSpPr>
          <p:spPr bwMode="auto">
            <a:xfrm>
              <a:off x="3738" y="3309"/>
              <a:ext cx="20" cy="20"/>
            </a:xfrm>
            <a:custGeom>
              <a:avLst/>
              <a:gdLst>
                <a:gd name="T0" fmla="*/ 20 w 10"/>
                <a:gd name="T1" fmla="*/ 0 h 10"/>
                <a:gd name="T2" fmla="*/ 0 w 10"/>
                <a:gd name="T3" fmla="*/ 20 h 10"/>
                <a:gd name="T4" fmla="*/ 20 w 10"/>
                <a:gd name="T5" fmla="*/ 40 h 10"/>
                <a:gd name="T6" fmla="*/ 20 w 10"/>
                <a:gd name="T7" fmla="*/ 40 h 10"/>
                <a:gd name="T8" fmla="*/ 40 w 10"/>
                <a:gd name="T9" fmla="*/ 20 h 10"/>
                <a:gd name="T10" fmla="*/ 20 w 10"/>
                <a:gd name="T11" fmla="*/ 0 h 10"/>
                <a:gd name="T12" fmla="*/ 2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5" y="0"/>
                  </a:moveTo>
                  <a:cubicBezTo>
                    <a:pt x="2" y="0"/>
                    <a:pt x="0" y="2"/>
                    <a:pt x="0" y="5"/>
                  </a:cubicBezTo>
                  <a:cubicBezTo>
                    <a:pt x="0" y="7"/>
                    <a:pt x="2" y="10"/>
                    <a:pt x="5" y="10"/>
                  </a:cubicBezTo>
                  <a:cubicBezTo>
                    <a:pt x="5" y="10"/>
                    <a:pt x="5" y="10"/>
                    <a:pt x="5" y="10"/>
                  </a:cubicBezTo>
                  <a:cubicBezTo>
                    <a:pt x="8" y="10"/>
                    <a:pt x="10" y="7"/>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1" name="Freeform 1059"/>
            <p:cNvSpPr>
              <a:spLocks/>
            </p:cNvSpPr>
            <p:nvPr userDrawn="1"/>
          </p:nvSpPr>
          <p:spPr bwMode="auto">
            <a:xfrm>
              <a:off x="3830" y="3389"/>
              <a:ext cx="30" cy="30"/>
            </a:xfrm>
            <a:custGeom>
              <a:avLst/>
              <a:gdLst>
                <a:gd name="T0" fmla="*/ 28 w 15"/>
                <a:gd name="T1" fmla="*/ 0 h 15"/>
                <a:gd name="T2" fmla="*/ 0 w 15"/>
                <a:gd name="T3" fmla="*/ 32 h 15"/>
                <a:gd name="T4" fmla="*/ 28 w 15"/>
                <a:gd name="T5" fmla="*/ 60 h 15"/>
                <a:gd name="T6" fmla="*/ 28 w 15"/>
                <a:gd name="T7" fmla="*/ 60 h 15"/>
                <a:gd name="T8" fmla="*/ 60 w 15"/>
                <a:gd name="T9" fmla="*/ 32 h 15"/>
                <a:gd name="T10" fmla="*/ 28 w 15"/>
                <a:gd name="T11" fmla="*/ 0 h 15"/>
                <a:gd name="T12" fmla="*/ 28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7" y="0"/>
                  </a:moveTo>
                  <a:cubicBezTo>
                    <a:pt x="3" y="0"/>
                    <a:pt x="0" y="4"/>
                    <a:pt x="0" y="8"/>
                  </a:cubicBezTo>
                  <a:cubicBezTo>
                    <a:pt x="0" y="12"/>
                    <a:pt x="3" y="15"/>
                    <a:pt x="7" y="15"/>
                  </a:cubicBezTo>
                  <a:cubicBezTo>
                    <a:pt x="7" y="15"/>
                    <a:pt x="7" y="15"/>
                    <a:pt x="7" y="15"/>
                  </a:cubicBezTo>
                  <a:cubicBezTo>
                    <a:pt x="11" y="15"/>
                    <a:pt x="15" y="12"/>
                    <a:pt x="15" y="8"/>
                  </a:cubicBezTo>
                  <a:cubicBezTo>
                    <a:pt x="15" y="4"/>
                    <a:pt x="11"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2" name="Freeform 1060"/>
            <p:cNvSpPr>
              <a:spLocks/>
            </p:cNvSpPr>
            <p:nvPr userDrawn="1"/>
          </p:nvSpPr>
          <p:spPr bwMode="auto">
            <a:xfrm>
              <a:off x="3910" y="3483"/>
              <a:ext cx="40" cy="38"/>
            </a:xfrm>
            <a:custGeom>
              <a:avLst/>
              <a:gdLst>
                <a:gd name="T0" fmla="*/ 40 w 20"/>
                <a:gd name="T1" fmla="*/ 0 h 19"/>
                <a:gd name="T2" fmla="*/ 0 w 20"/>
                <a:gd name="T3" fmla="*/ 36 h 19"/>
                <a:gd name="T4" fmla="*/ 40 w 20"/>
                <a:gd name="T5" fmla="*/ 76 h 19"/>
                <a:gd name="T6" fmla="*/ 40 w 20"/>
                <a:gd name="T7" fmla="*/ 76 h 19"/>
                <a:gd name="T8" fmla="*/ 80 w 20"/>
                <a:gd name="T9" fmla="*/ 36 h 19"/>
                <a:gd name="T10" fmla="*/ 40 w 20"/>
                <a:gd name="T11" fmla="*/ 0 h 19"/>
                <a:gd name="T12" fmla="*/ 40 w 2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9">
                  <a:moveTo>
                    <a:pt x="10" y="0"/>
                  </a:moveTo>
                  <a:cubicBezTo>
                    <a:pt x="5" y="0"/>
                    <a:pt x="0" y="4"/>
                    <a:pt x="0" y="9"/>
                  </a:cubicBezTo>
                  <a:cubicBezTo>
                    <a:pt x="0" y="15"/>
                    <a:pt x="5" y="19"/>
                    <a:pt x="10" y="19"/>
                  </a:cubicBezTo>
                  <a:cubicBezTo>
                    <a:pt x="10" y="19"/>
                    <a:pt x="10" y="19"/>
                    <a:pt x="10" y="19"/>
                  </a:cubicBezTo>
                  <a:cubicBezTo>
                    <a:pt x="15" y="19"/>
                    <a:pt x="20" y="15"/>
                    <a:pt x="20" y="9"/>
                  </a:cubicBezTo>
                  <a:cubicBezTo>
                    <a:pt x="20" y="4"/>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3" name="Freeform 1061"/>
            <p:cNvSpPr>
              <a:spLocks/>
            </p:cNvSpPr>
            <p:nvPr userDrawn="1"/>
          </p:nvSpPr>
          <p:spPr bwMode="auto">
            <a:xfrm>
              <a:off x="4002" y="3563"/>
              <a:ext cx="50" cy="22"/>
            </a:xfrm>
            <a:custGeom>
              <a:avLst/>
              <a:gdLst>
                <a:gd name="T0" fmla="*/ 48 w 25"/>
                <a:gd name="T1" fmla="*/ 0 h 11"/>
                <a:gd name="T2" fmla="*/ 0 w 25"/>
                <a:gd name="T3" fmla="*/ 44 h 11"/>
                <a:gd name="T4" fmla="*/ 100 w 25"/>
                <a:gd name="T5" fmla="*/ 44 h 11"/>
                <a:gd name="T6" fmla="*/ 48 w 25"/>
                <a:gd name="T7" fmla="*/ 0 h 11"/>
                <a:gd name="T8" fmla="*/ 48 w 25"/>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
                  <a:moveTo>
                    <a:pt x="12" y="0"/>
                  </a:moveTo>
                  <a:cubicBezTo>
                    <a:pt x="6" y="0"/>
                    <a:pt x="0" y="5"/>
                    <a:pt x="0" y="11"/>
                  </a:cubicBezTo>
                  <a:cubicBezTo>
                    <a:pt x="25" y="11"/>
                    <a:pt x="25" y="11"/>
                    <a:pt x="25" y="11"/>
                  </a:cubicBezTo>
                  <a:cubicBezTo>
                    <a:pt x="24" y="5"/>
                    <a:pt x="19" y="0"/>
                    <a:pt x="12" y="0"/>
                  </a:cubicBezTo>
                  <a:cubicBezTo>
                    <a:pt x="12" y="0"/>
                    <a:pt x="12" y="0"/>
                    <a:pt x="12"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4" name="Freeform 1062"/>
            <p:cNvSpPr>
              <a:spLocks/>
            </p:cNvSpPr>
            <p:nvPr userDrawn="1"/>
          </p:nvSpPr>
          <p:spPr bwMode="auto">
            <a:xfrm>
              <a:off x="3478" y="3218"/>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0" y="0"/>
                    <a:pt x="0" y="1"/>
                    <a:pt x="0" y="1"/>
                  </a:cubicBezTo>
                  <a:cubicBezTo>
                    <a:pt x="0" y="2"/>
                    <a:pt x="0" y="2"/>
                    <a:pt x="1" y="2"/>
                  </a:cubicBezTo>
                  <a:cubicBezTo>
                    <a:pt x="1" y="2"/>
                    <a:pt x="1" y="2"/>
                    <a:pt x="1" y="2"/>
                  </a:cubicBezTo>
                  <a:cubicBezTo>
                    <a:pt x="1" y="2"/>
                    <a:pt x="2" y="2"/>
                    <a:pt x="2" y="1"/>
                  </a:cubicBezTo>
                  <a:cubicBezTo>
                    <a:pt x="2" y="1"/>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5" name="Freeform 1063"/>
            <p:cNvSpPr>
              <a:spLocks/>
            </p:cNvSpPr>
            <p:nvPr userDrawn="1"/>
          </p:nvSpPr>
          <p:spPr bwMode="auto">
            <a:xfrm>
              <a:off x="3558" y="3311"/>
              <a:ext cx="14" cy="14"/>
            </a:xfrm>
            <a:custGeom>
              <a:avLst/>
              <a:gdLst>
                <a:gd name="T0" fmla="*/ 16 w 7"/>
                <a:gd name="T1" fmla="*/ 0 h 7"/>
                <a:gd name="T2" fmla="*/ 0 w 7"/>
                <a:gd name="T3" fmla="*/ 16 h 7"/>
                <a:gd name="T4" fmla="*/ 16 w 7"/>
                <a:gd name="T5" fmla="*/ 28 h 7"/>
                <a:gd name="T6" fmla="*/ 16 w 7"/>
                <a:gd name="T7" fmla="*/ 28 h 7"/>
                <a:gd name="T8" fmla="*/ 28 w 7"/>
                <a:gd name="T9" fmla="*/ 16 h 7"/>
                <a:gd name="T10" fmla="*/ 16 w 7"/>
                <a:gd name="T11" fmla="*/ 0 h 7"/>
                <a:gd name="T12" fmla="*/ 16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cubicBezTo>
                    <a:pt x="2" y="0"/>
                    <a:pt x="0" y="2"/>
                    <a:pt x="0" y="4"/>
                  </a:cubicBezTo>
                  <a:cubicBezTo>
                    <a:pt x="0" y="5"/>
                    <a:pt x="2" y="7"/>
                    <a:pt x="4" y="7"/>
                  </a:cubicBezTo>
                  <a:cubicBezTo>
                    <a:pt x="4" y="7"/>
                    <a:pt x="4" y="7"/>
                    <a:pt x="4" y="7"/>
                  </a:cubicBezTo>
                  <a:cubicBezTo>
                    <a:pt x="5" y="7"/>
                    <a:pt x="7" y="5"/>
                    <a:pt x="7" y="4"/>
                  </a:cubicBezTo>
                  <a:cubicBezTo>
                    <a:pt x="7" y="2"/>
                    <a:pt x="5" y="0"/>
                    <a:pt x="4" y="0"/>
                  </a:cubicBezTo>
                  <a:cubicBezTo>
                    <a:pt x="4" y="0"/>
                    <a:pt x="4" y="0"/>
                    <a:pt x="4"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6" name="Freeform 1064"/>
            <p:cNvSpPr>
              <a:spLocks/>
            </p:cNvSpPr>
            <p:nvPr userDrawn="1"/>
          </p:nvSpPr>
          <p:spPr bwMode="auto">
            <a:xfrm>
              <a:off x="3652" y="3395"/>
              <a:ext cx="20" cy="18"/>
            </a:xfrm>
            <a:custGeom>
              <a:avLst/>
              <a:gdLst>
                <a:gd name="T0" fmla="*/ 20 w 10"/>
                <a:gd name="T1" fmla="*/ 0 h 9"/>
                <a:gd name="T2" fmla="*/ 0 w 10"/>
                <a:gd name="T3" fmla="*/ 20 h 9"/>
                <a:gd name="T4" fmla="*/ 20 w 10"/>
                <a:gd name="T5" fmla="*/ 36 h 9"/>
                <a:gd name="T6" fmla="*/ 20 w 10"/>
                <a:gd name="T7" fmla="*/ 36 h 9"/>
                <a:gd name="T8" fmla="*/ 40 w 10"/>
                <a:gd name="T9" fmla="*/ 20 h 9"/>
                <a:gd name="T10" fmla="*/ 20 w 10"/>
                <a:gd name="T11" fmla="*/ 0 h 9"/>
                <a:gd name="T12" fmla="*/ 20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5" y="0"/>
                  </a:moveTo>
                  <a:cubicBezTo>
                    <a:pt x="2" y="0"/>
                    <a:pt x="0" y="2"/>
                    <a:pt x="0" y="5"/>
                  </a:cubicBezTo>
                  <a:cubicBezTo>
                    <a:pt x="0" y="7"/>
                    <a:pt x="2" y="9"/>
                    <a:pt x="5" y="9"/>
                  </a:cubicBezTo>
                  <a:cubicBezTo>
                    <a:pt x="5" y="9"/>
                    <a:pt x="5" y="9"/>
                    <a:pt x="5" y="9"/>
                  </a:cubicBezTo>
                  <a:cubicBezTo>
                    <a:pt x="7" y="9"/>
                    <a:pt x="10" y="7"/>
                    <a:pt x="10" y="5"/>
                  </a:cubicBezTo>
                  <a:cubicBezTo>
                    <a:pt x="10" y="2"/>
                    <a:pt x="7"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7" name="Freeform 1065"/>
            <p:cNvSpPr>
              <a:spLocks/>
            </p:cNvSpPr>
            <p:nvPr userDrawn="1"/>
          </p:nvSpPr>
          <p:spPr bwMode="auto">
            <a:xfrm>
              <a:off x="3732" y="3487"/>
              <a:ext cx="30" cy="30"/>
            </a:xfrm>
            <a:custGeom>
              <a:avLst/>
              <a:gdLst>
                <a:gd name="T0" fmla="*/ 32 w 15"/>
                <a:gd name="T1" fmla="*/ 0 h 15"/>
                <a:gd name="T2" fmla="*/ 0 w 15"/>
                <a:gd name="T3" fmla="*/ 28 h 15"/>
                <a:gd name="T4" fmla="*/ 32 w 15"/>
                <a:gd name="T5" fmla="*/ 60 h 15"/>
                <a:gd name="T6" fmla="*/ 32 w 15"/>
                <a:gd name="T7" fmla="*/ 60 h 15"/>
                <a:gd name="T8" fmla="*/ 60 w 15"/>
                <a:gd name="T9" fmla="*/ 28 h 15"/>
                <a:gd name="T10" fmla="*/ 32 w 15"/>
                <a:gd name="T11" fmla="*/ 0 h 15"/>
                <a:gd name="T12" fmla="*/ 32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8" y="0"/>
                  </a:moveTo>
                  <a:cubicBezTo>
                    <a:pt x="3" y="0"/>
                    <a:pt x="0" y="3"/>
                    <a:pt x="0" y="7"/>
                  </a:cubicBezTo>
                  <a:cubicBezTo>
                    <a:pt x="0" y="11"/>
                    <a:pt x="3" y="15"/>
                    <a:pt x="8" y="15"/>
                  </a:cubicBezTo>
                  <a:cubicBezTo>
                    <a:pt x="8" y="15"/>
                    <a:pt x="8" y="15"/>
                    <a:pt x="8" y="15"/>
                  </a:cubicBezTo>
                  <a:cubicBezTo>
                    <a:pt x="12" y="15"/>
                    <a:pt x="15" y="11"/>
                    <a:pt x="15" y="7"/>
                  </a:cubicBezTo>
                  <a:cubicBezTo>
                    <a:pt x="15" y="3"/>
                    <a:pt x="12" y="0"/>
                    <a:pt x="8" y="0"/>
                  </a:cubicBezTo>
                  <a:cubicBezTo>
                    <a:pt x="8" y="0"/>
                    <a:pt x="8" y="0"/>
                    <a:pt x="8"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8" name="Freeform 1066"/>
            <p:cNvSpPr>
              <a:spLocks/>
            </p:cNvSpPr>
            <p:nvPr userDrawn="1"/>
          </p:nvSpPr>
          <p:spPr bwMode="auto">
            <a:xfrm>
              <a:off x="3824" y="3569"/>
              <a:ext cx="40" cy="16"/>
            </a:xfrm>
            <a:custGeom>
              <a:avLst/>
              <a:gdLst>
                <a:gd name="T0" fmla="*/ 40 w 20"/>
                <a:gd name="T1" fmla="*/ 0 h 8"/>
                <a:gd name="T2" fmla="*/ 0 w 20"/>
                <a:gd name="T3" fmla="*/ 32 h 8"/>
                <a:gd name="T4" fmla="*/ 80 w 20"/>
                <a:gd name="T5" fmla="*/ 32 h 8"/>
                <a:gd name="T6" fmla="*/ 40 w 20"/>
                <a:gd name="T7" fmla="*/ 0 h 8"/>
                <a:gd name="T8" fmla="*/ 40 w 20"/>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10" y="0"/>
                  </a:moveTo>
                  <a:cubicBezTo>
                    <a:pt x="5" y="0"/>
                    <a:pt x="1" y="3"/>
                    <a:pt x="0" y="8"/>
                  </a:cubicBezTo>
                  <a:cubicBezTo>
                    <a:pt x="20" y="8"/>
                    <a:pt x="20" y="8"/>
                    <a:pt x="20" y="8"/>
                  </a:cubicBezTo>
                  <a:cubicBezTo>
                    <a:pt x="19" y="3"/>
                    <a:pt x="15" y="0"/>
                    <a:pt x="10" y="0"/>
                  </a:cubicBezTo>
                  <a:cubicBezTo>
                    <a:pt x="10" y="0"/>
                    <a:pt x="10" y="0"/>
                    <a:pt x="1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79" name="Freeform 1067"/>
            <p:cNvSpPr>
              <a:spLocks/>
            </p:cNvSpPr>
            <p:nvPr userDrawn="1"/>
          </p:nvSpPr>
          <p:spPr bwMode="auto">
            <a:xfrm>
              <a:off x="3380" y="3315"/>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1" y="0"/>
                  </a:moveTo>
                  <a:cubicBezTo>
                    <a:pt x="1" y="0"/>
                    <a:pt x="0" y="1"/>
                    <a:pt x="0" y="1"/>
                  </a:cubicBezTo>
                  <a:cubicBezTo>
                    <a:pt x="0" y="2"/>
                    <a:pt x="1" y="2"/>
                    <a:pt x="1" y="2"/>
                  </a:cubicBezTo>
                  <a:cubicBezTo>
                    <a:pt x="1" y="2"/>
                    <a:pt x="1" y="2"/>
                    <a:pt x="1" y="2"/>
                  </a:cubicBezTo>
                  <a:cubicBezTo>
                    <a:pt x="2" y="2"/>
                    <a:pt x="2" y="2"/>
                    <a:pt x="2" y="1"/>
                  </a:cubicBezTo>
                  <a:cubicBezTo>
                    <a:pt x="2" y="1"/>
                    <a:pt x="2"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0" name="Freeform 1068"/>
            <p:cNvSpPr>
              <a:spLocks/>
            </p:cNvSpPr>
            <p:nvPr userDrawn="1"/>
          </p:nvSpPr>
          <p:spPr bwMode="auto">
            <a:xfrm>
              <a:off x="3472" y="3397"/>
              <a:ext cx="14" cy="14"/>
            </a:xfrm>
            <a:custGeom>
              <a:avLst/>
              <a:gdLst>
                <a:gd name="T0" fmla="*/ 12 w 7"/>
                <a:gd name="T1" fmla="*/ 0 h 7"/>
                <a:gd name="T2" fmla="*/ 0 w 7"/>
                <a:gd name="T3" fmla="*/ 12 h 7"/>
                <a:gd name="T4" fmla="*/ 12 w 7"/>
                <a:gd name="T5" fmla="*/ 28 h 7"/>
                <a:gd name="T6" fmla="*/ 12 w 7"/>
                <a:gd name="T7" fmla="*/ 28 h 7"/>
                <a:gd name="T8" fmla="*/ 28 w 7"/>
                <a:gd name="T9" fmla="*/ 12 h 7"/>
                <a:gd name="T10" fmla="*/ 12 w 7"/>
                <a:gd name="T11" fmla="*/ 0 h 7"/>
                <a:gd name="T12" fmla="*/ 12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3" y="0"/>
                  </a:moveTo>
                  <a:cubicBezTo>
                    <a:pt x="2" y="0"/>
                    <a:pt x="0" y="2"/>
                    <a:pt x="0" y="3"/>
                  </a:cubicBezTo>
                  <a:cubicBezTo>
                    <a:pt x="0" y="5"/>
                    <a:pt x="2" y="7"/>
                    <a:pt x="3" y="7"/>
                  </a:cubicBezTo>
                  <a:cubicBezTo>
                    <a:pt x="3" y="7"/>
                    <a:pt x="3" y="7"/>
                    <a:pt x="3" y="7"/>
                  </a:cubicBezTo>
                  <a:cubicBezTo>
                    <a:pt x="5" y="7"/>
                    <a:pt x="7" y="5"/>
                    <a:pt x="7" y="3"/>
                  </a:cubicBezTo>
                  <a:cubicBezTo>
                    <a:pt x="7"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1" name="Freeform 1069"/>
            <p:cNvSpPr>
              <a:spLocks/>
            </p:cNvSpPr>
            <p:nvPr userDrawn="1"/>
          </p:nvSpPr>
          <p:spPr bwMode="auto">
            <a:xfrm>
              <a:off x="3554" y="3491"/>
              <a:ext cx="20" cy="20"/>
            </a:xfrm>
            <a:custGeom>
              <a:avLst/>
              <a:gdLst>
                <a:gd name="T0" fmla="*/ 20 w 10"/>
                <a:gd name="T1" fmla="*/ 0 h 10"/>
                <a:gd name="T2" fmla="*/ 0 w 10"/>
                <a:gd name="T3" fmla="*/ 20 h 10"/>
                <a:gd name="T4" fmla="*/ 20 w 10"/>
                <a:gd name="T5" fmla="*/ 40 h 10"/>
                <a:gd name="T6" fmla="*/ 40 w 10"/>
                <a:gd name="T7" fmla="*/ 20 h 10"/>
                <a:gd name="T8" fmla="*/ 20 w 10"/>
                <a:gd name="T9" fmla="*/ 0 h 10"/>
                <a:gd name="T10" fmla="*/ 20 w 10"/>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0">
                  <a:moveTo>
                    <a:pt x="5" y="0"/>
                  </a:moveTo>
                  <a:cubicBezTo>
                    <a:pt x="3" y="0"/>
                    <a:pt x="0" y="2"/>
                    <a:pt x="0" y="5"/>
                  </a:cubicBezTo>
                  <a:cubicBezTo>
                    <a:pt x="0" y="8"/>
                    <a:pt x="3" y="10"/>
                    <a:pt x="5" y="10"/>
                  </a:cubicBezTo>
                  <a:cubicBezTo>
                    <a:pt x="8" y="10"/>
                    <a:pt x="10" y="8"/>
                    <a:pt x="10" y="5"/>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2" name="Freeform 1070"/>
            <p:cNvSpPr>
              <a:spLocks/>
            </p:cNvSpPr>
            <p:nvPr userDrawn="1"/>
          </p:nvSpPr>
          <p:spPr bwMode="auto">
            <a:xfrm>
              <a:off x="3648" y="3573"/>
              <a:ext cx="26" cy="12"/>
            </a:xfrm>
            <a:custGeom>
              <a:avLst/>
              <a:gdLst>
                <a:gd name="T0" fmla="*/ 28 w 13"/>
                <a:gd name="T1" fmla="*/ 0 h 6"/>
                <a:gd name="T2" fmla="*/ 0 w 13"/>
                <a:gd name="T3" fmla="*/ 24 h 6"/>
                <a:gd name="T4" fmla="*/ 52 w 13"/>
                <a:gd name="T5" fmla="*/ 24 h 6"/>
                <a:gd name="T6" fmla="*/ 28 w 13"/>
                <a:gd name="T7" fmla="*/ 0 h 6"/>
                <a:gd name="T8" fmla="*/ 28 w 1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6">
                  <a:moveTo>
                    <a:pt x="7" y="0"/>
                  </a:moveTo>
                  <a:cubicBezTo>
                    <a:pt x="3" y="0"/>
                    <a:pt x="0" y="3"/>
                    <a:pt x="0" y="6"/>
                  </a:cubicBezTo>
                  <a:cubicBezTo>
                    <a:pt x="13" y="6"/>
                    <a:pt x="13" y="6"/>
                    <a:pt x="13" y="6"/>
                  </a:cubicBezTo>
                  <a:cubicBezTo>
                    <a:pt x="13" y="3"/>
                    <a:pt x="10" y="0"/>
                    <a:pt x="7" y="0"/>
                  </a:cubicBezTo>
                  <a:cubicBezTo>
                    <a:pt x="7" y="0"/>
                    <a:pt x="7" y="0"/>
                    <a:pt x="7"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3" name="Oval 1071"/>
            <p:cNvSpPr>
              <a:spLocks noChangeArrowheads="1"/>
            </p:cNvSpPr>
            <p:nvPr userDrawn="1"/>
          </p:nvSpPr>
          <p:spPr bwMode="auto">
            <a:xfrm>
              <a:off x="3294" y="3401"/>
              <a:ext cx="4" cy="4"/>
            </a:xfrm>
            <a:prstGeom prst="ellipse">
              <a:avLst/>
            </a:pr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4" name="Freeform 1072"/>
            <p:cNvSpPr>
              <a:spLocks/>
            </p:cNvSpPr>
            <p:nvPr userDrawn="1"/>
          </p:nvSpPr>
          <p:spPr bwMode="auto">
            <a:xfrm>
              <a:off x="3376" y="3493"/>
              <a:ext cx="12" cy="14"/>
            </a:xfrm>
            <a:custGeom>
              <a:avLst/>
              <a:gdLst>
                <a:gd name="T0" fmla="*/ 12 w 6"/>
                <a:gd name="T1" fmla="*/ 0 h 7"/>
                <a:gd name="T2" fmla="*/ 0 w 6"/>
                <a:gd name="T3" fmla="*/ 16 h 7"/>
                <a:gd name="T4" fmla="*/ 12 w 6"/>
                <a:gd name="T5" fmla="*/ 28 h 7"/>
                <a:gd name="T6" fmla="*/ 12 w 6"/>
                <a:gd name="T7" fmla="*/ 28 h 7"/>
                <a:gd name="T8" fmla="*/ 24 w 6"/>
                <a:gd name="T9" fmla="*/ 16 h 7"/>
                <a:gd name="T10" fmla="*/ 12 w 6"/>
                <a:gd name="T11" fmla="*/ 0 h 7"/>
                <a:gd name="T12" fmla="*/ 12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3" y="0"/>
                  </a:moveTo>
                  <a:cubicBezTo>
                    <a:pt x="1" y="0"/>
                    <a:pt x="0" y="2"/>
                    <a:pt x="0" y="4"/>
                  </a:cubicBezTo>
                  <a:cubicBezTo>
                    <a:pt x="0" y="5"/>
                    <a:pt x="1" y="7"/>
                    <a:pt x="3" y="7"/>
                  </a:cubicBezTo>
                  <a:cubicBezTo>
                    <a:pt x="3" y="7"/>
                    <a:pt x="3" y="7"/>
                    <a:pt x="3" y="7"/>
                  </a:cubicBezTo>
                  <a:cubicBezTo>
                    <a:pt x="5" y="7"/>
                    <a:pt x="6" y="5"/>
                    <a:pt x="6" y="4"/>
                  </a:cubicBezTo>
                  <a:cubicBezTo>
                    <a:pt x="6" y="2"/>
                    <a:pt x="5" y="0"/>
                    <a:pt x="3" y="0"/>
                  </a:cubicBezTo>
                  <a:cubicBezTo>
                    <a:pt x="3" y="0"/>
                    <a:pt x="3"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5" name="Freeform 1073"/>
            <p:cNvSpPr>
              <a:spLocks/>
            </p:cNvSpPr>
            <p:nvPr userDrawn="1"/>
          </p:nvSpPr>
          <p:spPr bwMode="auto">
            <a:xfrm>
              <a:off x="3468" y="3577"/>
              <a:ext cx="20" cy="8"/>
            </a:xfrm>
            <a:custGeom>
              <a:avLst/>
              <a:gdLst>
                <a:gd name="T0" fmla="*/ 20 w 10"/>
                <a:gd name="T1" fmla="*/ 0 h 4"/>
                <a:gd name="T2" fmla="*/ 0 w 10"/>
                <a:gd name="T3" fmla="*/ 16 h 4"/>
                <a:gd name="T4" fmla="*/ 40 w 10"/>
                <a:gd name="T5" fmla="*/ 16 h 4"/>
                <a:gd name="T6" fmla="*/ 20 w 10"/>
                <a:gd name="T7" fmla="*/ 0 h 4"/>
                <a:gd name="T8" fmla="*/ 20 w 1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
                  <a:moveTo>
                    <a:pt x="5" y="0"/>
                  </a:moveTo>
                  <a:cubicBezTo>
                    <a:pt x="3" y="0"/>
                    <a:pt x="1" y="2"/>
                    <a:pt x="0" y="4"/>
                  </a:cubicBezTo>
                  <a:cubicBezTo>
                    <a:pt x="10" y="4"/>
                    <a:pt x="10" y="4"/>
                    <a:pt x="10" y="4"/>
                  </a:cubicBezTo>
                  <a:cubicBezTo>
                    <a:pt x="10" y="2"/>
                    <a:pt x="8" y="0"/>
                    <a:pt x="5" y="0"/>
                  </a:cubicBezTo>
                  <a:cubicBezTo>
                    <a:pt x="5" y="0"/>
                    <a:pt x="5" y="0"/>
                    <a:pt x="5"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6" name="Freeform 1074"/>
            <p:cNvSpPr>
              <a:spLocks/>
            </p:cNvSpPr>
            <p:nvPr userDrawn="1"/>
          </p:nvSpPr>
          <p:spPr bwMode="auto">
            <a:xfrm>
              <a:off x="3198" y="3497"/>
              <a:ext cx="4" cy="4"/>
            </a:xfrm>
            <a:custGeom>
              <a:avLst/>
              <a:gdLst>
                <a:gd name="T0" fmla="*/ 4 w 2"/>
                <a:gd name="T1" fmla="*/ 0 h 2"/>
                <a:gd name="T2" fmla="*/ 0 w 2"/>
                <a:gd name="T3" fmla="*/ 4 h 2"/>
                <a:gd name="T4" fmla="*/ 4 w 2"/>
                <a:gd name="T5" fmla="*/ 8 h 2"/>
                <a:gd name="T6" fmla="*/ 4 w 2"/>
                <a:gd name="T7" fmla="*/ 8 h 2"/>
                <a:gd name="T8" fmla="*/ 8 w 2"/>
                <a:gd name="T9" fmla="*/ 4 h 2"/>
                <a:gd name="T10" fmla="*/ 4 w 2"/>
                <a:gd name="T11" fmla="*/ 0 h 2"/>
                <a:gd name="T12" fmla="*/ 4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0"/>
                  </a:moveTo>
                  <a:cubicBezTo>
                    <a:pt x="0" y="0"/>
                    <a:pt x="0" y="1"/>
                    <a:pt x="0" y="1"/>
                  </a:cubicBezTo>
                  <a:cubicBezTo>
                    <a:pt x="0" y="2"/>
                    <a:pt x="0" y="2"/>
                    <a:pt x="1" y="2"/>
                  </a:cubicBezTo>
                  <a:cubicBezTo>
                    <a:pt x="1" y="2"/>
                    <a:pt x="1" y="2"/>
                    <a:pt x="1" y="2"/>
                  </a:cubicBezTo>
                  <a:cubicBezTo>
                    <a:pt x="1" y="2"/>
                    <a:pt x="2" y="2"/>
                    <a:pt x="2" y="1"/>
                  </a:cubicBezTo>
                  <a:cubicBezTo>
                    <a:pt x="2" y="1"/>
                    <a:pt x="1" y="0"/>
                    <a:pt x="1" y="0"/>
                  </a:cubicBezTo>
                  <a:cubicBezTo>
                    <a:pt x="1" y="0"/>
                    <a:pt x="1" y="0"/>
                    <a:pt x="1"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7" name="Freeform 1075"/>
            <p:cNvSpPr>
              <a:spLocks/>
            </p:cNvSpPr>
            <p:nvPr userDrawn="1"/>
          </p:nvSpPr>
          <p:spPr bwMode="auto">
            <a:xfrm>
              <a:off x="3290" y="3579"/>
              <a:ext cx="12" cy="6"/>
            </a:xfrm>
            <a:custGeom>
              <a:avLst/>
              <a:gdLst>
                <a:gd name="T0" fmla="*/ 12 w 6"/>
                <a:gd name="T1" fmla="*/ 0 h 3"/>
                <a:gd name="T2" fmla="*/ 0 w 6"/>
                <a:gd name="T3" fmla="*/ 12 h 3"/>
                <a:gd name="T4" fmla="*/ 24 w 6"/>
                <a:gd name="T5" fmla="*/ 12 h 3"/>
                <a:gd name="T6" fmla="*/ 12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3" y="0"/>
                  </a:moveTo>
                  <a:cubicBezTo>
                    <a:pt x="2" y="0"/>
                    <a:pt x="0" y="1"/>
                    <a:pt x="0" y="3"/>
                  </a:cubicBezTo>
                  <a:cubicBezTo>
                    <a:pt x="6" y="3"/>
                    <a:pt x="6" y="3"/>
                    <a:pt x="6" y="3"/>
                  </a:cubicBezTo>
                  <a:cubicBezTo>
                    <a:pt x="5" y="1"/>
                    <a:pt x="4" y="0"/>
                    <a:pt x="3"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8" name="Freeform 1076"/>
            <p:cNvSpPr>
              <a:spLocks/>
            </p:cNvSpPr>
            <p:nvPr userDrawn="1"/>
          </p:nvSpPr>
          <p:spPr bwMode="auto">
            <a:xfrm>
              <a:off x="3016" y="3499"/>
              <a:ext cx="2" cy="2"/>
            </a:xfrm>
            <a:custGeom>
              <a:avLst/>
              <a:gdLst>
                <a:gd name="T0" fmla="*/ 0 w 1"/>
                <a:gd name="T1" fmla="*/ 0 h 1"/>
                <a:gd name="T2" fmla="*/ 0 w 1"/>
                <a:gd name="T3" fmla="*/ 0 h 1"/>
                <a:gd name="T4" fmla="*/ 0 w 1"/>
                <a:gd name="T5" fmla="*/ 4 h 1"/>
                <a:gd name="T6" fmla="*/ 4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cubicBezTo>
                    <a:pt x="0" y="0"/>
                    <a:pt x="0" y="0"/>
                    <a:pt x="0" y="0"/>
                  </a:cubicBezTo>
                  <a:cubicBezTo>
                    <a:pt x="0" y="1"/>
                    <a:pt x="0" y="1"/>
                    <a:pt x="0" y="1"/>
                  </a:cubicBezTo>
                  <a:cubicBezTo>
                    <a:pt x="1" y="1"/>
                    <a:pt x="1" y="1"/>
                    <a:pt x="1" y="0"/>
                  </a:cubicBezTo>
                  <a:cubicBezTo>
                    <a:pt x="1" y="0"/>
                    <a:pt x="1" y="0"/>
                    <a:pt x="0" y="0"/>
                  </a:cubicBezTo>
                  <a:cubicBezTo>
                    <a:pt x="0" y="0"/>
                    <a:pt x="0" y="0"/>
                    <a:pt x="0" y="0"/>
                  </a:cubicBez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89" name="Freeform 1077"/>
            <p:cNvSpPr>
              <a:spLocks/>
            </p:cNvSpPr>
            <p:nvPr userDrawn="1"/>
          </p:nvSpPr>
          <p:spPr bwMode="auto">
            <a:xfrm>
              <a:off x="3112" y="3583"/>
              <a:ext cx="2" cy="0"/>
            </a:xfrm>
            <a:custGeom>
              <a:avLst/>
              <a:gdLst>
                <a:gd name="T0" fmla="*/ 2 w 2"/>
                <a:gd name="T1" fmla="*/ 0 w 2"/>
                <a:gd name="T2" fmla="*/ 2 w 2"/>
                <a:gd name="T3" fmla="*/ 2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close/>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sp>
          <p:nvSpPr>
            <p:cNvPr id="2190" name="Freeform 1078"/>
            <p:cNvSpPr>
              <a:spLocks/>
            </p:cNvSpPr>
            <p:nvPr userDrawn="1"/>
          </p:nvSpPr>
          <p:spPr bwMode="auto">
            <a:xfrm>
              <a:off x="3112" y="3583"/>
              <a:ext cx="2" cy="0"/>
            </a:xfrm>
            <a:custGeom>
              <a:avLst/>
              <a:gdLst>
                <a:gd name="T0" fmla="*/ 2 w 2"/>
                <a:gd name="T1" fmla="*/ 0 w 2"/>
                <a:gd name="T2" fmla="*/ 2 w 2"/>
                <a:gd name="T3" fmla="*/ 2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path>
              </a:pathLst>
            </a:custGeom>
            <a:solidFill>
              <a:srgbClr val="000000">
                <a:alpha val="7843"/>
              </a:srgbClr>
            </a:solidFill>
            <a:ln>
              <a:noFill/>
            </a:ln>
            <a:extLst>
              <a:ext uri="{91240B29-F687-4F45-9708-019B960494DF}">
                <a14:hiddenLine xmlns:a14="http://schemas.microsoft.com/office/drawing/2010/main" w="9525">
                  <a:solidFill>
                    <a:srgbClr val="E8E8E8"/>
                  </a:solidFill>
                  <a:round/>
                  <a:headEnd/>
                  <a:tailEnd/>
                </a14:hiddenLine>
              </a:ext>
            </a:extLst>
          </p:spPr>
          <p:txBody>
            <a:bodyPr/>
            <a:lstStyle/>
            <a:p>
              <a:endParaRPr lang="en-GB" dirty="0"/>
            </a:p>
          </p:txBody>
        </p:sp>
      </p:grpSp>
      <p:sp>
        <p:nvSpPr>
          <p:cNvPr id="106008" name="Rectangle 536"/>
          <p:cNvSpPr>
            <a:spLocks noGrp="1" noChangeArrowheads="1"/>
          </p:cNvSpPr>
          <p:nvPr>
            <p:ph type="title"/>
          </p:nvPr>
        </p:nvSpPr>
        <p:spPr bwMode="auto">
          <a:xfrm>
            <a:off x="457200" y="274638"/>
            <a:ext cx="8229600"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b" anchorCtr="0" compatLnSpc="1">
            <a:prstTxWarp prst="textNoShape">
              <a:avLst/>
            </a:prstTxWarp>
          </a:bodyPr>
          <a:lstStyle/>
          <a:p>
            <a:pPr lvl="0"/>
            <a:r>
              <a:rPr lang="en-GB"/>
              <a:t>Click to edit Master title style</a:t>
            </a:r>
          </a:p>
        </p:txBody>
      </p:sp>
      <p:sp>
        <p:nvSpPr>
          <p:cNvPr id="2052" name="Rectangle 537"/>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6010" name="Rectangle 538"/>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algn="l" defTabSz="642938">
              <a:defRPr sz="1000">
                <a:solidFill>
                  <a:schemeClr val="tx1"/>
                </a:solidFill>
                <a:cs typeface="+mn-cs"/>
              </a:defRPr>
            </a:lvl1pPr>
          </a:lstStyle>
          <a:p>
            <a:pPr>
              <a:defRPr/>
            </a:pPr>
            <a:endParaRPr lang="en-GB" dirty="0"/>
          </a:p>
        </p:txBody>
      </p:sp>
      <p:sp>
        <p:nvSpPr>
          <p:cNvPr id="106011" name="Rectangle 539"/>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defTabSz="642938">
              <a:defRPr sz="1000">
                <a:solidFill>
                  <a:schemeClr val="tx1"/>
                </a:solidFill>
                <a:cs typeface="+mn-cs"/>
              </a:defRPr>
            </a:lvl1pPr>
          </a:lstStyle>
          <a:p>
            <a:pPr>
              <a:defRPr/>
            </a:pPr>
            <a:endParaRPr lang="en-GB" dirty="0"/>
          </a:p>
        </p:txBody>
      </p:sp>
      <p:sp>
        <p:nvSpPr>
          <p:cNvPr id="106012" name="Rectangle 540"/>
          <p:cNvSpPr>
            <a:spLocks noGrp="1" noChangeArrowheads="1"/>
          </p:cNvSpPr>
          <p:nvPr>
            <p:ph type="sldNum" sz="quarter" idx="4"/>
          </p:nvPr>
        </p:nvSpPr>
        <p:spPr bwMode="auto">
          <a:xfrm>
            <a:off x="6564313"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1" tIns="32146" rIns="64291" bIns="32146" numCol="1" anchor="t" anchorCtr="0" compatLnSpc="1">
            <a:prstTxWarp prst="textNoShape">
              <a:avLst/>
            </a:prstTxWarp>
          </a:bodyPr>
          <a:lstStyle>
            <a:lvl1pPr algn="r" defTabSz="642938">
              <a:defRPr sz="1000">
                <a:solidFill>
                  <a:schemeClr val="tx1"/>
                </a:solidFill>
                <a:cs typeface="+mn-cs"/>
              </a:defRPr>
            </a:lvl1pPr>
          </a:lstStyle>
          <a:p>
            <a:pPr>
              <a:defRPr/>
            </a:pPr>
            <a:fld id="{97A66D64-222E-4645-B881-3CB2EBD17334}" type="slidenum">
              <a:rPr lang="en-GB"/>
              <a:pPr>
                <a:defRPr/>
              </a:pPr>
              <a:t>‹#›</a:t>
            </a:fld>
            <a:endParaRPr lang="en-GB" dirty="0"/>
          </a:p>
        </p:txBody>
      </p:sp>
      <p:pic>
        <p:nvPicPr>
          <p:cNvPr id="2056" name="Picture 543" descr="Yuasa PPT page logos white ou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827713" y="5965825"/>
            <a:ext cx="2017712"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544" descr="GS Logo w-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24813"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6008"/>
                                        </p:tgtEl>
                                        <p:attrNameLst>
                                          <p:attrName>style.visibility</p:attrName>
                                        </p:attrNameLst>
                                      </p:cBhvr>
                                      <p:to>
                                        <p:strVal val="visible"/>
                                      </p:to>
                                    </p:set>
                                    <p:animEffect transition="in" filter="wipe(left)">
                                      <p:cBhvr>
                                        <p:cTn id="7" dur="1000"/>
                                        <p:tgtEl>
                                          <p:spTgt spid="106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08" grpId="0"/>
    </p:bldLst>
  </p:timing>
  <p:txStyles>
    <p:titleStyle>
      <a:lvl1pPr algn="l" defTabSz="642938" rtl="0" eaLnBrk="0" fontAlgn="base" hangingPunct="0">
        <a:lnSpc>
          <a:spcPct val="90000"/>
        </a:lnSpc>
        <a:spcBef>
          <a:spcPct val="0"/>
        </a:spcBef>
        <a:spcAft>
          <a:spcPct val="0"/>
        </a:spcAft>
        <a:defRPr sz="3900" b="1">
          <a:solidFill>
            <a:schemeClr val="bg1"/>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bg1"/>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bg1"/>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bg1"/>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bg1"/>
          </a:solidFill>
          <a:latin typeface="Arial" charset="0"/>
          <a:cs typeface="Arial" charset="0"/>
        </a:defRPr>
      </a:lvl5pPr>
      <a:lvl6pPr marL="457200" algn="l" defTabSz="642938" rtl="0" fontAlgn="base">
        <a:lnSpc>
          <a:spcPct val="90000"/>
        </a:lnSpc>
        <a:spcBef>
          <a:spcPct val="0"/>
        </a:spcBef>
        <a:spcAft>
          <a:spcPct val="0"/>
        </a:spcAft>
        <a:defRPr sz="3900" b="1">
          <a:solidFill>
            <a:schemeClr val="bg1"/>
          </a:solidFill>
          <a:latin typeface="Arial" charset="0"/>
          <a:cs typeface="Arial" charset="0"/>
        </a:defRPr>
      </a:lvl6pPr>
      <a:lvl7pPr marL="914400" algn="l" defTabSz="642938" rtl="0" fontAlgn="base">
        <a:lnSpc>
          <a:spcPct val="90000"/>
        </a:lnSpc>
        <a:spcBef>
          <a:spcPct val="0"/>
        </a:spcBef>
        <a:spcAft>
          <a:spcPct val="0"/>
        </a:spcAft>
        <a:defRPr sz="3900" b="1">
          <a:solidFill>
            <a:schemeClr val="bg1"/>
          </a:solidFill>
          <a:latin typeface="Arial" charset="0"/>
          <a:cs typeface="Arial" charset="0"/>
        </a:defRPr>
      </a:lvl7pPr>
      <a:lvl8pPr marL="1371600" algn="l" defTabSz="642938" rtl="0" fontAlgn="base">
        <a:lnSpc>
          <a:spcPct val="90000"/>
        </a:lnSpc>
        <a:spcBef>
          <a:spcPct val="0"/>
        </a:spcBef>
        <a:spcAft>
          <a:spcPct val="0"/>
        </a:spcAft>
        <a:defRPr sz="3900" b="1">
          <a:solidFill>
            <a:schemeClr val="bg1"/>
          </a:solidFill>
          <a:latin typeface="Arial" charset="0"/>
          <a:cs typeface="Arial" charset="0"/>
        </a:defRPr>
      </a:lvl8pPr>
      <a:lvl9pPr marL="1828800" algn="l" defTabSz="642938" rtl="0" fontAlgn="base">
        <a:lnSpc>
          <a:spcPct val="90000"/>
        </a:lnSpc>
        <a:spcBef>
          <a:spcPct val="0"/>
        </a:spcBef>
        <a:spcAft>
          <a:spcPct val="0"/>
        </a:spcAft>
        <a:defRPr sz="3900" b="1">
          <a:solidFill>
            <a:schemeClr val="bg1"/>
          </a:solidFill>
          <a:latin typeface="Arial" charset="0"/>
          <a:cs typeface="Arial" charset="0"/>
        </a:defRPr>
      </a:lvl9pPr>
    </p:titleStyle>
    <p:bodyStyle>
      <a:lvl1pPr marL="179388" indent="-179388" algn="l" defTabSz="642938" rtl="0" eaLnBrk="0" fontAlgn="base" hangingPunct="0">
        <a:spcBef>
          <a:spcPct val="20000"/>
        </a:spcBef>
        <a:spcAft>
          <a:spcPct val="0"/>
        </a:spcAft>
        <a:buClr>
          <a:srgbClr val="E8E8E8"/>
        </a:buClr>
        <a:buChar char="•"/>
        <a:defRPr sz="2200">
          <a:solidFill>
            <a:schemeClr val="bg1"/>
          </a:solidFill>
          <a:latin typeface="+mn-lt"/>
          <a:ea typeface="+mn-ea"/>
          <a:cs typeface="+mn-cs"/>
        </a:defRPr>
      </a:lvl1pPr>
      <a:lvl2pPr marL="628650" indent="-269875" algn="l" defTabSz="642938" rtl="0" eaLnBrk="0" fontAlgn="base" hangingPunct="0">
        <a:spcBef>
          <a:spcPct val="20000"/>
        </a:spcBef>
        <a:spcAft>
          <a:spcPct val="0"/>
        </a:spcAft>
        <a:buClr>
          <a:srgbClr val="E8E8E8"/>
        </a:buClr>
        <a:buFont typeface="Arial" charset="0"/>
        <a:buChar char="–"/>
        <a:defRPr sz="2000">
          <a:solidFill>
            <a:schemeClr val="bg1"/>
          </a:solidFill>
          <a:latin typeface="+mn-lt"/>
          <a:cs typeface="+mn-cs"/>
        </a:defRPr>
      </a:lvl2pPr>
      <a:lvl3pPr marL="990600" indent="-160338" algn="l" defTabSz="642938" rtl="0" eaLnBrk="0" fontAlgn="base" hangingPunct="0">
        <a:spcBef>
          <a:spcPct val="20000"/>
        </a:spcBef>
        <a:spcAft>
          <a:spcPct val="0"/>
        </a:spcAft>
        <a:buClr>
          <a:srgbClr val="E8E8E8"/>
        </a:buClr>
        <a:buChar char="•"/>
        <a:defRPr sz="1700">
          <a:solidFill>
            <a:schemeClr val="bg1"/>
          </a:solidFill>
          <a:latin typeface="+mn-lt"/>
          <a:cs typeface="+mn-cs"/>
        </a:defRPr>
      </a:lvl3pPr>
      <a:lvl4pPr marL="1331913" indent="-161925" algn="l" defTabSz="642938" rtl="0" eaLnBrk="0" fontAlgn="base" hangingPunct="0">
        <a:spcBef>
          <a:spcPct val="20000"/>
        </a:spcBef>
        <a:spcAft>
          <a:spcPct val="0"/>
        </a:spcAft>
        <a:buClr>
          <a:srgbClr val="E8E8E8"/>
        </a:buClr>
        <a:buChar char="–"/>
        <a:defRPr sz="1400">
          <a:solidFill>
            <a:schemeClr val="bg1"/>
          </a:solidFill>
          <a:latin typeface="+mn-lt"/>
          <a:cs typeface="+mn-cs"/>
        </a:defRPr>
      </a:lvl4pPr>
      <a:lvl5pPr marL="1671638" indent="-160338" algn="l" defTabSz="642938" rtl="0" eaLnBrk="0" fontAlgn="base" hangingPunct="0">
        <a:spcBef>
          <a:spcPct val="20000"/>
        </a:spcBef>
        <a:spcAft>
          <a:spcPct val="0"/>
        </a:spcAft>
        <a:buClr>
          <a:srgbClr val="E8E8E8"/>
        </a:buClr>
        <a:buChar char="»"/>
        <a:defRPr sz="1400">
          <a:solidFill>
            <a:schemeClr val="bg1"/>
          </a:solidFill>
          <a:latin typeface="+mn-lt"/>
          <a:cs typeface="+mn-cs"/>
        </a:defRPr>
      </a:lvl5pPr>
      <a:lvl6pPr marL="2128838" indent="-160338" algn="l" defTabSz="642938" rtl="0" fontAlgn="base">
        <a:spcBef>
          <a:spcPct val="20000"/>
        </a:spcBef>
        <a:spcAft>
          <a:spcPct val="0"/>
        </a:spcAft>
        <a:buClr>
          <a:srgbClr val="E8E8E8"/>
        </a:buClr>
        <a:buChar char="»"/>
        <a:defRPr sz="1400">
          <a:solidFill>
            <a:schemeClr val="bg1"/>
          </a:solidFill>
          <a:latin typeface="+mn-lt"/>
          <a:cs typeface="+mn-cs"/>
        </a:defRPr>
      </a:lvl6pPr>
      <a:lvl7pPr marL="2586038" indent="-160338" algn="l" defTabSz="642938" rtl="0" fontAlgn="base">
        <a:spcBef>
          <a:spcPct val="20000"/>
        </a:spcBef>
        <a:spcAft>
          <a:spcPct val="0"/>
        </a:spcAft>
        <a:buClr>
          <a:srgbClr val="E8E8E8"/>
        </a:buClr>
        <a:buChar char="»"/>
        <a:defRPr sz="1400">
          <a:solidFill>
            <a:schemeClr val="bg1"/>
          </a:solidFill>
          <a:latin typeface="+mn-lt"/>
          <a:cs typeface="+mn-cs"/>
        </a:defRPr>
      </a:lvl7pPr>
      <a:lvl8pPr marL="3043238" indent="-160338" algn="l" defTabSz="642938" rtl="0" fontAlgn="base">
        <a:spcBef>
          <a:spcPct val="20000"/>
        </a:spcBef>
        <a:spcAft>
          <a:spcPct val="0"/>
        </a:spcAft>
        <a:buClr>
          <a:srgbClr val="E8E8E8"/>
        </a:buClr>
        <a:buChar char="»"/>
        <a:defRPr sz="1400">
          <a:solidFill>
            <a:schemeClr val="bg1"/>
          </a:solidFill>
          <a:latin typeface="+mn-lt"/>
          <a:cs typeface="+mn-cs"/>
        </a:defRPr>
      </a:lvl8pPr>
      <a:lvl9pPr marL="3500438" indent="-160338" algn="l" defTabSz="642938" rtl="0" fontAlgn="base">
        <a:spcBef>
          <a:spcPct val="20000"/>
        </a:spcBef>
        <a:spcAft>
          <a:spcPct val="0"/>
        </a:spcAft>
        <a:buClr>
          <a:srgbClr val="E8E8E8"/>
        </a:buClr>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Public\WIP\Purple%20Frog\Yuasa%20PPT\logo%20option%2003_2_3.wmv" TargetMode="External"/><Relationship Id="rId1" Type="http://schemas.microsoft.com/office/2007/relationships/media" Target="file:///C:\Users\Public\WIP\Purple%20Frog\Yuasa%20PPT\logo%20option%2003_2_3.wmv" TargetMode="External"/><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batterylookupgb.yuasa.co.uk/?___store=yw_gb_e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 Id="rId9"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683" name="logo option 03_2_3.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41463" y="0"/>
            <a:ext cx="12206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81" name="Picture 545" descr="Yua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220788"/>
            <a:ext cx="460851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682" name="Text Box 546"/>
          <p:cNvSpPr txBox="1">
            <a:spLocks noChangeArrowheads="1"/>
          </p:cNvSpPr>
          <p:nvPr/>
        </p:nvSpPr>
        <p:spPr bwMode="auto">
          <a:xfrm>
            <a:off x="0" y="6021388"/>
            <a:ext cx="91440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42938" eaLnBrk="0" hangingPunct="0">
              <a:defRPr sz="3000">
                <a:solidFill>
                  <a:srgbClr val="000000"/>
                </a:solidFill>
                <a:latin typeface="Arial" charset="0"/>
                <a:cs typeface="Arial" charset="0"/>
                <a:sym typeface="Arial" charset="0"/>
              </a:defRPr>
            </a:lvl1pPr>
            <a:lvl2pPr marL="742950" indent="-285750" defTabSz="642938" eaLnBrk="0" hangingPunct="0">
              <a:defRPr sz="3000">
                <a:solidFill>
                  <a:srgbClr val="000000"/>
                </a:solidFill>
                <a:latin typeface="Arial" charset="0"/>
                <a:cs typeface="Arial" charset="0"/>
                <a:sym typeface="Arial" charset="0"/>
              </a:defRPr>
            </a:lvl2pPr>
            <a:lvl3pPr marL="1143000" indent="-228600" defTabSz="642938" eaLnBrk="0" hangingPunct="0">
              <a:defRPr sz="3000">
                <a:solidFill>
                  <a:srgbClr val="000000"/>
                </a:solidFill>
                <a:latin typeface="Arial" charset="0"/>
                <a:cs typeface="Arial" charset="0"/>
                <a:sym typeface="Arial" charset="0"/>
              </a:defRPr>
            </a:lvl3pPr>
            <a:lvl4pPr marL="1600200" indent="-228600" defTabSz="642938" eaLnBrk="0" hangingPunct="0">
              <a:defRPr sz="3000">
                <a:solidFill>
                  <a:srgbClr val="000000"/>
                </a:solidFill>
                <a:latin typeface="Arial" charset="0"/>
                <a:cs typeface="Arial" charset="0"/>
                <a:sym typeface="Arial" charset="0"/>
              </a:defRPr>
            </a:lvl4pPr>
            <a:lvl5pPr marL="2057400" indent="-228600" defTabSz="642938" eaLnBrk="0" hangingPunct="0">
              <a:defRPr sz="3000">
                <a:solidFill>
                  <a:srgbClr val="000000"/>
                </a:solidFill>
                <a:latin typeface="Arial" charset="0"/>
                <a:cs typeface="Arial" charset="0"/>
                <a:sym typeface="Arial" charset="0"/>
              </a:defRPr>
            </a:lvl5pPr>
            <a:lvl6pPr marL="2514600" indent="-228600" algn="ctr" defTabSz="642938" eaLnBrk="0" fontAlgn="base" hangingPunct="0">
              <a:spcBef>
                <a:spcPct val="0"/>
              </a:spcBef>
              <a:spcAft>
                <a:spcPct val="0"/>
              </a:spcAft>
              <a:defRPr sz="3000">
                <a:solidFill>
                  <a:srgbClr val="000000"/>
                </a:solidFill>
                <a:latin typeface="Arial" charset="0"/>
                <a:cs typeface="Arial" charset="0"/>
                <a:sym typeface="Arial" charset="0"/>
              </a:defRPr>
            </a:lvl6pPr>
            <a:lvl7pPr marL="2971800" indent="-228600" algn="ctr" defTabSz="642938" eaLnBrk="0" fontAlgn="base" hangingPunct="0">
              <a:spcBef>
                <a:spcPct val="0"/>
              </a:spcBef>
              <a:spcAft>
                <a:spcPct val="0"/>
              </a:spcAft>
              <a:defRPr sz="3000">
                <a:solidFill>
                  <a:srgbClr val="000000"/>
                </a:solidFill>
                <a:latin typeface="Arial" charset="0"/>
                <a:cs typeface="Arial" charset="0"/>
                <a:sym typeface="Arial" charset="0"/>
              </a:defRPr>
            </a:lvl7pPr>
            <a:lvl8pPr marL="3429000" indent="-228600" algn="ctr" defTabSz="642938" eaLnBrk="0" fontAlgn="base" hangingPunct="0">
              <a:spcBef>
                <a:spcPct val="0"/>
              </a:spcBef>
              <a:spcAft>
                <a:spcPct val="0"/>
              </a:spcAft>
              <a:defRPr sz="3000">
                <a:solidFill>
                  <a:srgbClr val="000000"/>
                </a:solidFill>
                <a:latin typeface="Arial" charset="0"/>
                <a:cs typeface="Arial" charset="0"/>
                <a:sym typeface="Arial" charset="0"/>
              </a:defRPr>
            </a:lvl8pPr>
            <a:lvl9pPr marL="3886200" indent="-228600" algn="ctr" defTabSz="642938" eaLnBrk="0" fontAlgn="base" hangingPunct="0">
              <a:spcBef>
                <a:spcPct val="0"/>
              </a:spcBef>
              <a:spcAft>
                <a:spcPct val="0"/>
              </a:spcAft>
              <a:defRPr sz="3000">
                <a:solidFill>
                  <a:srgbClr val="000000"/>
                </a:solidFill>
                <a:latin typeface="Arial" charset="0"/>
                <a:cs typeface="Arial" charset="0"/>
                <a:sym typeface="Arial" charset="0"/>
              </a:defRPr>
            </a:lvl9pPr>
          </a:lstStyle>
          <a:p>
            <a:pPr eaLnBrk="1" hangingPunct="1">
              <a:spcBef>
                <a:spcPct val="50000"/>
              </a:spcBef>
            </a:pPr>
            <a:r>
              <a:rPr lang="en-GB" b="1" dirty="0"/>
              <a:t>The World’s Leading Battery Manufacturer</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500" fill="hold"/>
                                        <p:tgtEl>
                                          <p:spTgt spid="91683"/>
                                        </p:tgtEl>
                                      </p:cBhvr>
                                    </p:cmd>
                                  </p:childTnLst>
                                </p:cTn>
                              </p:par>
                              <p:par>
                                <p:cTn id="7" presetID="10" presetClass="entr" presetSubtype="0" fill="hold" nodeType="withEffect">
                                  <p:stCondLst>
                                    <p:cond delay="0"/>
                                  </p:stCondLst>
                                  <p:childTnLst>
                                    <p:set>
                                      <p:cBhvr>
                                        <p:cTn id="8" dur="1" fill="hold">
                                          <p:stCondLst>
                                            <p:cond delay="0"/>
                                          </p:stCondLst>
                                        </p:cTn>
                                        <p:tgtEl>
                                          <p:spTgt spid="91681"/>
                                        </p:tgtEl>
                                        <p:attrNameLst>
                                          <p:attrName>style.visibility</p:attrName>
                                        </p:attrNameLst>
                                      </p:cBhvr>
                                      <p:to>
                                        <p:strVal val="visible"/>
                                      </p:to>
                                    </p:set>
                                    <p:animEffect transition="in" filter="fade">
                                      <p:cBhvr>
                                        <p:cTn id="9" dur="1000"/>
                                        <p:tgtEl>
                                          <p:spTgt spid="91681"/>
                                        </p:tgtEl>
                                      </p:cBhvr>
                                    </p:animEffect>
                                  </p:childTnLst>
                                </p:cTn>
                              </p:par>
                              <p:par>
                                <p:cTn id="10" presetID="10" presetClass="exit" presetSubtype="0" fill="hold" nodeType="withEffect">
                                  <p:stCondLst>
                                    <p:cond delay="14500"/>
                                  </p:stCondLst>
                                  <p:childTnLst>
                                    <p:animEffect transition="out" filter="fade">
                                      <p:cBhvr>
                                        <p:cTn id="11" dur="1000"/>
                                        <p:tgtEl>
                                          <p:spTgt spid="91683"/>
                                        </p:tgtEl>
                                      </p:cBhvr>
                                    </p:animEffect>
                                    <p:set>
                                      <p:cBhvr>
                                        <p:cTn id="12" dur="1" fill="hold">
                                          <p:stCondLst>
                                            <p:cond delay="999"/>
                                          </p:stCondLst>
                                        </p:cTn>
                                        <p:tgtEl>
                                          <p:spTgt spid="91683"/>
                                        </p:tgtEl>
                                        <p:attrNameLst>
                                          <p:attrName>style.visibility</p:attrName>
                                        </p:attrNameLst>
                                      </p:cBhvr>
                                      <p:to>
                                        <p:strVal val="hidden"/>
                                      </p:to>
                                    </p:set>
                                    <p:cmd type="call" cmd="stop">
                                      <p:cBhvr>
                                        <p:cTn id="13" dur="1">
                                          <p:stCondLst>
                                            <p:cond delay="999"/>
                                          </p:stCondLst>
                                        </p:cTn>
                                        <p:tgtEl>
                                          <p:spTgt spid="91683"/>
                                        </p:tgtEl>
                                      </p:cBhvr>
                                    </p:cmd>
                                  </p:childTnLst>
                                </p:cTn>
                              </p:par>
                              <p:par>
                                <p:cTn id="14" presetID="1" presetClass="entr" presetSubtype="0" fill="hold" grpId="0" nodeType="withEffect">
                                  <p:stCondLst>
                                    <p:cond delay="3000"/>
                                  </p:stCondLst>
                                  <p:iterate type="lt">
                                    <p:tmAbs val="40"/>
                                  </p:iterate>
                                  <p:childTnLst>
                                    <p:set>
                                      <p:cBhvr>
                                        <p:cTn id="15" dur="1" fill="hold">
                                          <p:stCondLst>
                                            <p:cond delay="0"/>
                                          </p:stCondLst>
                                        </p:cTn>
                                        <p:tgtEl>
                                          <p:spTgt spid="9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1683"/>
                </p:tgtEl>
              </p:cMediaNode>
            </p:video>
          </p:childTnLst>
        </p:cTn>
      </p:par>
    </p:tnLst>
    <p:bldLst>
      <p:bldP spid="9168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8652"/>
            <a:ext cx="8640000" cy="541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Arial" pitchFamily="34" charset="0"/>
                <a:cs typeface="Arial" pitchFamily="34" charset="0"/>
              </a:rPr>
              <a:t>This system features an integrated </a:t>
            </a:r>
            <a:r>
              <a:rPr lang="en-GB" sz="2400" b="0" dirty="0">
                <a:solidFill>
                  <a:schemeClr val="tx1"/>
                </a:solidFill>
              </a:rPr>
              <a:t>reversible restart alternator/generator instead </a:t>
            </a:r>
            <a:r>
              <a:rPr lang="en-GB" sz="2400" b="0" dirty="0">
                <a:solidFill>
                  <a:schemeClr val="tx1"/>
                </a:solidFill>
                <a:latin typeface="Arial" pitchFamily="34" charset="0"/>
                <a:cs typeface="Arial" pitchFamily="34" charset="0"/>
              </a:rPr>
              <a:t>of the conventional separate starter motor and alternator assemblies.</a:t>
            </a:r>
            <a:endParaRPr lang="en-GB" sz="2000" b="0" dirty="0">
              <a:latin typeface="Arial" pitchFamily="34" charset="0"/>
              <a:cs typeface="Arial" pitchFamily="34" charset="0"/>
            </a:endParaRPr>
          </a:p>
          <a:p>
            <a:pPr eaLnBrk="1" hangingPunct="1"/>
            <a:endParaRPr lang="en-GB" sz="2400" b="0" dirty="0">
              <a:solidFill>
                <a:schemeClr val="tx1"/>
              </a:solidFill>
              <a:latin typeface="Arial" pitchFamily="34" charset="0"/>
              <a:cs typeface="Arial" pitchFamily="34" charset="0"/>
            </a:endParaRPr>
          </a:p>
        </p:txBody>
      </p:sp>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Micro Hybrid 3 (Valeo iStARS) </a:t>
            </a:r>
          </a:p>
        </p:txBody>
      </p:sp>
      <p:pic>
        <p:nvPicPr>
          <p:cNvPr id="4" name="Picture 3">
            <a:extLst>
              <a:ext uri="{FF2B5EF4-FFF2-40B4-BE49-F238E27FC236}">
                <a16:creationId xmlns:a16="http://schemas.microsoft.com/office/drawing/2014/main" id="{47D61466-775B-49B5-B530-32AB493A8B2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000" y="1997466"/>
            <a:ext cx="7040000" cy="3960000"/>
          </a:xfrm>
          <a:prstGeom prst="rect">
            <a:avLst/>
          </a:prstGeom>
        </p:spPr>
      </p:pic>
    </p:spTree>
    <p:extLst>
      <p:ext uri="{BB962C8B-B14F-4D97-AF65-F5344CB8AC3E}">
        <p14:creationId xmlns:p14="http://schemas.microsoft.com/office/powerpoint/2010/main" val="3908919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Mild Hybrid (PHEV) </a:t>
            </a:r>
          </a:p>
        </p:txBody>
      </p:sp>
      <p:sp>
        <p:nvSpPr>
          <p:cNvPr id="11" name="Rectangle 6"/>
          <p:cNvSpPr txBox="1">
            <a:spLocks noChangeArrowheads="1"/>
          </p:cNvSpPr>
          <p:nvPr/>
        </p:nvSpPr>
        <p:spPr bwMode="auto">
          <a:xfrm>
            <a:off x="252000" y="907895"/>
            <a:ext cx="8640000" cy="541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Arial" pitchFamily="34" charset="0"/>
                <a:cs typeface="Arial" pitchFamily="34" charset="0"/>
              </a:rPr>
              <a:t>The Mild Hybrid (PHEV) system features an integrated starter/generator, plug-in high voltage battery as well as a lead acid auxiliary battery. </a:t>
            </a:r>
          </a:p>
          <a:p>
            <a:pPr eaLnBrk="1" hangingPunct="1"/>
            <a:endParaRPr lang="en-GB" sz="2400" b="0" dirty="0">
              <a:solidFill>
                <a:schemeClr val="tx1"/>
              </a:solidFill>
              <a:latin typeface="Arial" pitchFamily="34" charset="0"/>
              <a:cs typeface="Arial" pitchFamily="34" charset="0"/>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470" y="2124255"/>
            <a:ext cx="7087060" cy="3600000"/>
          </a:xfrm>
          <a:prstGeom prst="rect">
            <a:avLst/>
          </a:prstGeom>
        </p:spPr>
      </p:pic>
      <p:sp>
        <p:nvSpPr>
          <p:cNvPr id="4" name="Rectangle 3"/>
          <p:cNvSpPr/>
          <p:nvPr/>
        </p:nvSpPr>
        <p:spPr bwMode="auto">
          <a:xfrm>
            <a:off x="2747102" y="3348827"/>
            <a:ext cx="540000" cy="1260000"/>
          </a:xfrm>
          <a:prstGeom prst="rect">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
        <p:nvSpPr>
          <p:cNvPr id="6" name="Rectangle 5"/>
          <p:cNvSpPr/>
          <p:nvPr/>
        </p:nvSpPr>
        <p:spPr bwMode="auto">
          <a:xfrm>
            <a:off x="7082021" y="3378971"/>
            <a:ext cx="720000" cy="1350000"/>
          </a:xfrm>
          <a:prstGeom prst="rect">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Tree>
    <p:extLst>
      <p:ext uri="{BB962C8B-B14F-4D97-AF65-F5344CB8AC3E}">
        <p14:creationId xmlns:p14="http://schemas.microsoft.com/office/powerpoint/2010/main" val="3488582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500" fill="hold"/>
                                        <p:tgtEl>
                                          <p:spTgt spid="2"/>
                                        </p:tgtEl>
                                        <p:attrNameLst>
                                          <p:attrName>ppt_w</p:attrName>
                                        </p:attrNameLst>
                                      </p:cBhvr>
                                      <p:tavLst>
                                        <p:tav tm="0">
                                          <p:val>
                                            <p:fltVal val="0"/>
                                          </p:val>
                                        </p:tav>
                                        <p:tav tm="100000">
                                          <p:val>
                                            <p:strVal val="#ppt_w"/>
                                          </p:val>
                                        </p:tav>
                                      </p:tavLst>
                                    </p:anim>
                                    <p:anim calcmode="lin" valueType="num">
                                      <p:cBhvr>
                                        <p:cTn id="11" dur="1500" fill="hold"/>
                                        <p:tgtEl>
                                          <p:spTgt spid="2"/>
                                        </p:tgtEl>
                                        <p:attrNameLst>
                                          <p:attrName>ppt_h</p:attrName>
                                        </p:attrNameLst>
                                      </p:cBhvr>
                                      <p:tavLst>
                                        <p:tav tm="0">
                                          <p:val>
                                            <p:fltVal val="0"/>
                                          </p:val>
                                        </p:tav>
                                        <p:tav tm="100000">
                                          <p:val>
                                            <p:strVal val="#ppt_h"/>
                                          </p:val>
                                        </p:tav>
                                      </p:tavLst>
                                    </p:anim>
                                    <p:animEffect transition="in" filter="fade">
                                      <p:cBhvr>
                                        <p:cTn id="12" dur="1500"/>
                                        <p:tgtEl>
                                          <p:spTgt spid="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500" fill="hold"/>
                                        <p:tgtEl>
                                          <p:spTgt spid="4"/>
                                        </p:tgtEl>
                                        <p:attrNameLst>
                                          <p:attrName>ppt_w</p:attrName>
                                        </p:attrNameLst>
                                      </p:cBhvr>
                                      <p:tavLst>
                                        <p:tav tm="0">
                                          <p:val>
                                            <p:fltVal val="0"/>
                                          </p:val>
                                        </p:tav>
                                        <p:tav tm="100000">
                                          <p:val>
                                            <p:strVal val="#ppt_w"/>
                                          </p:val>
                                        </p:tav>
                                      </p:tavLst>
                                    </p:anim>
                                    <p:anim calcmode="lin" valueType="num">
                                      <p:cBhvr>
                                        <p:cTn id="17" dur="1500" fill="hold"/>
                                        <p:tgtEl>
                                          <p:spTgt spid="4"/>
                                        </p:tgtEl>
                                        <p:attrNameLst>
                                          <p:attrName>ppt_h</p:attrName>
                                        </p:attrNameLst>
                                      </p:cBhvr>
                                      <p:tavLst>
                                        <p:tav tm="0">
                                          <p:val>
                                            <p:fltVal val="0"/>
                                          </p:val>
                                        </p:tav>
                                        <p:tav tm="100000">
                                          <p:val>
                                            <p:strVal val="#ppt_h"/>
                                          </p:val>
                                        </p:tav>
                                      </p:tavLst>
                                    </p:anim>
                                    <p:animEffect transition="in" filter="fade">
                                      <p:cBhvr>
                                        <p:cTn id="18" dur="1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Mild Hybrid PHEV Operation (BMW) </a:t>
            </a:r>
          </a:p>
        </p:txBody>
      </p:sp>
      <p:sp>
        <p:nvSpPr>
          <p:cNvPr id="11" name="Rectangle 6"/>
          <p:cNvSpPr txBox="1">
            <a:spLocks noChangeArrowheads="1"/>
          </p:cNvSpPr>
          <p:nvPr/>
        </p:nvSpPr>
        <p:spPr bwMode="auto">
          <a:xfrm>
            <a:off x="252000" y="918912"/>
            <a:ext cx="8640000" cy="541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Arial" pitchFamily="34" charset="0"/>
                <a:cs typeface="Arial" pitchFamily="34" charset="0"/>
              </a:rPr>
              <a:t>In addition to operating the start/stop and brake regeneration functions the integrated starter/generator and high voltage battery provide electric motor assistance</a:t>
            </a:r>
            <a:r>
              <a:rPr lang="en-GB" sz="2400" b="0" dirty="0">
                <a:latin typeface="Arial" pitchFamily="34" charset="0"/>
                <a:cs typeface="Arial" pitchFamily="34" charset="0"/>
              </a:rPr>
              <a:t> to the internal combustion engine under the following conditions:</a:t>
            </a:r>
            <a:endParaRPr lang="en-GB" sz="2400" b="0" dirty="0">
              <a:solidFill>
                <a:schemeClr val="tx1"/>
              </a:solidFill>
              <a:latin typeface="Arial" pitchFamily="34" charset="0"/>
              <a:cs typeface="Arial" pitchFamily="34" charset="0"/>
            </a:endParaRPr>
          </a:p>
          <a:p>
            <a:pPr eaLnBrk="1" hangingPunct="1"/>
            <a:endParaRPr lang="en-GB" sz="1000" b="0" dirty="0">
              <a:solidFill>
                <a:schemeClr val="tx1"/>
              </a:solidFill>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launch from a standstill</a:t>
            </a:r>
          </a:p>
          <a:p>
            <a:pPr marL="342900" indent="-342900" eaLnBrk="1" hangingPunct="1">
              <a:buFont typeface="Arial" pitchFamily="34" charset="0"/>
              <a:buChar char="•"/>
            </a:pPr>
            <a:endParaRPr lang="en-GB" sz="1000" b="0" dirty="0">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Overtaking (WOT conditions)</a:t>
            </a: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marL="342900" indent="-342900" eaLnBrk="1" hangingPunct="1">
              <a:buFont typeface="Arial" pitchFamily="34" charset="0"/>
              <a:buChar char="•"/>
            </a:pPr>
            <a:endParaRPr lang="en-GB" sz="1000" b="0" dirty="0">
              <a:latin typeface="Arial" pitchFamily="34" charset="0"/>
              <a:cs typeface="Arial" pitchFamily="34" charset="0"/>
            </a:endParaRPr>
          </a:p>
          <a:p>
            <a:pPr eaLnBrk="1" hangingPunct="1"/>
            <a:r>
              <a:rPr lang="en-GB" sz="2400" b="0" dirty="0">
                <a:latin typeface="Arial" pitchFamily="34" charset="0"/>
                <a:cs typeface="Arial" pitchFamily="34" charset="0"/>
              </a:rPr>
              <a:t>This feature enables vehicle manufacturers to:</a:t>
            </a:r>
          </a:p>
          <a:p>
            <a:pPr eaLnBrk="1" hangingPunct="1"/>
            <a:endParaRPr lang="en-GB" sz="1000" b="0" dirty="0">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Reduce engine capacity (downsizing) </a:t>
            </a:r>
          </a:p>
          <a:p>
            <a:pPr marL="342900" indent="-342900" eaLnBrk="1" hangingPunct="1">
              <a:buFont typeface="Arial" pitchFamily="34" charset="0"/>
              <a:buChar char="•"/>
            </a:pPr>
            <a:endParaRPr lang="en-GB" sz="1000" b="0" dirty="0">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Reduce CO</a:t>
            </a:r>
            <a:r>
              <a:rPr lang="en-GB" sz="1000" b="0" dirty="0">
                <a:latin typeface="Arial" pitchFamily="34" charset="0"/>
                <a:cs typeface="Arial" pitchFamily="34" charset="0"/>
              </a:rPr>
              <a:t>2</a:t>
            </a:r>
            <a:r>
              <a:rPr lang="en-GB" sz="2000" b="0" dirty="0">
                <a:latin typeface="Arial" pitchFamily="34" charset="0"/>
                <a:cs typeface="Arial" pitchFamily="34" charset="0"/>
              </a:rPr>
              <a:t> emissions</a:t>
            </a:r>
          </a:p>
          <a:p>
            <a:pPr marL="800100" lvl="1" indent="-342900" eaLnBrk="1" hangingPunct="1">
              <a:buFont typeface="Arial" pitchFamily="34" charset="0"/>
              <a:buChar char="•"/>
            </a:pPr>
            <a:endParaRPr lang="en-GB" sz="1000" b="0" dirty="0">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Enable low capacity </a:t>
            </a:r>
            <a:r>
              <a:rPr lang="en-GB" sz="2000" b="0" dirty="0"/>
              <a:t>engines to have improved performance</a:t>
            </a:r>
          </a:p>
          <a:p>
            <a:pPr marL="800100" lvl="1" indent="-342900" eaLnBrk="1" hangingPunct="1">
              <a:buFont typeface="Arial" pitchFamily="34" charset="0"/>
              <a:buChar char="•"/>
            </a:pPr>
            <a:endParaRPr lang="en-GB" sz="1000" b="0" dirty="0">
              <a:latin typeface="Arial" pitchFamily="34" charset="0"/>
              <a:cs typeface="Arial" pitchFamily="34" charset="0"/>
            </a:endParaRPr>
          </a:p>
          <a:p>
            <a:pPr marL="800100" lvl="1" indent="-342900" eaLnBrk="1" hangingPunct="1">
              <a:buFont typeface="Arial" pitchFamily="34" charset="0"/>
              <a:buChar char="•"/>
            </a:pPr>
            <a:r>
              <a:rPr lang="en-GB" sz="2000" b="0" dirty="0">
                <a:latin typeface="Arial" pitchFamily="34" charset="0"/>
                <a:cs typeface="Arial" pitchFamily="34" charset="0"/>
              </a:rPr>
              <a:t>Improve vehicle fuel economy</a:t>
            </a:r>
          </a:p>
          <a:p>
            <a:pPr eaLnBrk="1" hangingPunct="1"/>
            <a:endParaRPr lang="en-GB" sz="2000" b="0" dirty="0">
              <a:solidFill>
                <a:schemeClr val="tx1"/>
              </a:solidFill>
              <a:latin typeface="Arial" pitchFamily="34" charset="0"/>
              <a:cs typeface="Arial" pitchFamily="34" charset="0"/>
            </a:endParaRPr>
          </a:p>
          <a:p>
            <a:pPr eaLnBrk="1" hangingPunct="1"/>
            <a:endParaRPr lang="en-GB" sz="2400" b="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229E53F6-DFF1-46C5-A785-C2D722B4BC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930" y="2334115"/>
            <a:ext cx="2799720" cy="1980000"/>
          </a:xfrm>
          <a:prstGeom prst="rect">
            <a:avLst/>
          </a:prstGeom>
        </p:spPr>
      </p:pic>
    </p:spTree>
    <p:extLst>
      <p:ext uri="{BB962C8B-B14F-4D97-AF65-F5344CB8AC3E}">
        <p14:creationId xmlns:p14="http://schemas.microsoft.com/office/powerpoint/2010/main" val="1679654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par>
                          <p:cTn id="13" fill="hold">
                            <p:stCondLst>
                              <p:cond delay="1500"/>
                            </p:stCondLst>
                            <p:childTnLst>
                              <p:par>
                                <p:cTn id="14" presetID="22" presetClass="entr" presetSubtype="8" fill="hold" nodeType="afterEffect">
                                  <p:stCondLst>
                                    <p:cond delay="50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left)">
                                      <p:cBhvr>
                                        <p:cTn id="16" dur="1500"/>
                                        <p:tgtEl>
                                          <p:spTgt spid="11">
                                            <p:txEl>
                                              <p:pRg st="2" end="2"/>
                                            </p:txEl>
                                          </p:spTgt>
                                        </p:tgtEl>
                                      </p:cBhvr>
                                    </p:animEffect>
                                  </p:childTnLst>
                                </p:cTn>
                              </p:par>
                            </p:childTnLst>
                          </p:cTn>
                        </p:par>
                        <p:par>
                          <p:cTn id="17" fill="hold">
                            <p:stCondLst>
                              <p:cond delay="3500"/>
                            </p:stCondLst>
                            <p:childTnLst>
                              <p:par>
                                <p:cTn id="18" presetID="22" presetClass="entr" presetSubtype="8" fill="hold" nodeType="afterEffect">
                                  <p:stCondLst>
                                    <p:cond delay="50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wipe(left)">
                                      <p:cBhvr>
                                        <p:cTn id="20" dur="15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5" end="15"/>
                                            </p:txEl>
                                          </p:spTgt>
                                        </p:tgtEl>
                                        <p:attrNameLst>
                                          <p:attrName>style.visibility</p:attrName>
                                        </p:attrNameLst>
                                      </p:cBhvr>
                                      <p:to>
                                        <p:strVal val="visible"/>
                                      </p:to>
                                    </p:set>
                                    <p:animEffect transition="in" filter="wipe(left)">
                                      <p:cBhvr>
                                        <p:cTn id="25" dur="1500"/>
                                        <p:tgtEl>
                                          <p:spTgt spid="11">
                                            <p:txEl>
                                              <p:pRg st="15" end="15"/>
                                            </p:txEl>
                                          </p:spTgt>
                                        </p:tgtEl>
                                      </p:cBhvr>
                                    </p:animEffect>
                                  </p:childTnLst>
                                </p:cTn>
                              </p:par>
                            </p:childTnLst>
                          </p:cTn>
                        </p:par>
                        <p:par>
                          <p:cTn id="26" fill="hold">
                            <p:stCondLst>
                              <p:cond delay="1500"/>
                            </p:stCondLst>
                            <p:childTnLst>
                              <p:par>
                                <p:cTn id="27" presetID="22" presetClass="entr" presetSubtype="8" fill="hold" nodeType="afterEffect">
                                  <p:stCondLst>
                                    <p:cond delay="500"/>
                                  </p:stCondLst>
                                  <p:childTnLst>
                                    <p:set>
                                      <p:cBhvr>
                                        <p:cTn id="28" dur="1" fill="hold">
                                          <p:stCondLst>
                                            <p:cond delay="0"/>
                                          </p:stCondLst>
                                        </p:cTn>
                                        <p:tgtEl>
                                          <p:spTgt spid="11">
                                            <p:txEl>
                                              <p:pRg st="17" end="17"/>
                                            </p:txEl>
                                          </p:spTgt>
                                        </p:tgtEl>
                                        <p:attrNameLst>
                                          <p:attrName>style.visibility</p:attrName>
                                        </p:attrNameLst>
                                      </p:cBhvr>
                                      <p:to>
                                        <p:strVal val="visible"/>
                                      </p:to>
                                    </p:set>
                                    <p:animEffect transition="in" filter="wipe(left)">
                                      <p:cBhvr>
                                        <p:cTn id="29" dur="1500"/>
                                        <p:tgtEl>
                                          <p:spTgt spid="11">
                                            <p:txEl>
                                              <p:pRg st="17" end="17"/>
                                            </p:txEl>
                                          </p:spTgt>
                                        </p:tgtEl>
                                      </p:cBhvr>
                                    </p:animEffect>
                                  </p:childTnLst>
                                </p:cTn>
                              </p:par>
                            </p:childTnLst>
                          </p:cTn>
                        </p:par>
                        <p:par>
                          <p:cTn id="30" fill="hold">
                            <p:stCondLst>
                              <p:cond delay="3500"/>
                            </p:stCondLst>
                            <p:childTnLst>
                              <p:par>
                                <p:cTn id="31" presetID="22" presetClass="entr" presetSubtype="8" fill="hold" nodeType="afterEffect">
                                  <p:stCondLst>
                                    <p:cond delay="500"/>
                                  </p:stCondLst>
                                  <p:childTnLst>
                                    <p:set>
                                      <p:cBhvr>
                                        <p:cTn id="32" dur="1" fill="hold">
                                          <p:stCondLst>
                                            <p:cond delay="0"/>
                                          </p:stCondLst>
                                        </p:cTn>
                                        <p:tgtEl>
                                          <p:spTgt spid="11">
                                            <p:txEl>
                                              <p:pRg st="19" end="19"/>
                                            </p:txEl>
                                          </p:spTgt>
                                        </p:tgtEl>
                                        <p:attrNameLst>
                                          <p:attrName>style.visibility</p:attrName>
                                        </p:attrNameLst>
                                      </p:cBhvr>
                                      <p:to>
                                        <p:strVal val="visible"/>
                                      </p:to>
                                    </p:set>
                                    <p:animEffect transition="in" filter="wipe(left)">
                                      <p:cBhvr>
                                        <p:cTn id="33" dur="1500"/>
                                        <p:tgtEl>
                                          <p:spTgt spid="11">
                                            <p:txEl>
                                              <p:pRg st="19" end="19"/>
                                            </p:txEl>
                                          </p:spTgt>
                                        </p:tgtEl>
                                      </p:cBhvr>
                                    </p:animEffect>
                                  </p:childTnLst>
                                </p:cTn>
                              </p:par>
                            </p:childTnLst>
                          </p:cTn>
                        </p:par>
                        <p:par>
                          <p:cTn id="34" fill="hold">
                            <p:stCondLst>
                              <p:cond delay="5500"/>
                            </p:stCondLst>
                            <p:childTnLst>
                              <p:par>
                                <p:cTn id="35" presetID="22" presetClass="entr" presetSubtype="8" fill="hold" nodeType="afterEffect">
                                  <p:stCondLst>
                                    <p:cond delay="500"/>
                                  </p:stCondLst>
                                  <p:childTnLst>
                                    <p:set>
                                      <p:cBhvr>
                                        <p:cTn id="36" dur="1" fill="hold">
                                          <p:stCondLst>
                                            <p:cond delay="0"/>
                                          </p:stCondLst>
                                        </p:cTn>
                                        <p:tgtEl>
                                          <p:spTgt spid="11">
                                            <p:txEl>
                                              <p:pRg st="21" end="21"/>
                                            </p:txEl>
                                          </p:spTgt>
                                        </p:tgtEl>
                                        <p:attrNameLst>
                                          <p:attrName>style.visibility</p:attrName>
                                        </p:attrNameLst>
                                      </p:cBhvr>
                                      <p:to>
                                        <p:strVal val="visible"/>
                                      </p:to>
                                    </p:set>
                                    <p:animEffect transition="in" filter="wipe(left)">
                                      <p:cBhvr>
                                        <p:cTn id="37" dur="1500"/>
                                        <p:tgtEl>
                                          <p:spTgt spid="11">
                                            <p:txEl>
                                              <p:pRg st="21" end="21"/>
                                            </p:txEl>
                                          </p:spTgt>
                                        </p:tgtEl>
                                      </p:cBhvr>
                                    </p:animEffect>
                                  </p:childTnLst>
                                </p:cTn>
                              </p:par>
                            </p:childTnLst>
                          </p:cTn>
                        </p:par>
                        <p:par>
                          <p:cTn id="38" fill="hold">
                            <p:stCondLst>
                              <p:cond delay="7500"/>
                            </p:stCondLst>
                            <p:childTnLst>
                              <p:par>
                                <p:cTn id="39" presetID="22" presetClass="entr" presetSubtype="8" fill="hold" nodeType="afterEffect">
                                  <p:stCondLst>
                                    <p:cond delay="500"/>
                                  </p:stCondLst>
                                  <p:childTnLst>
                                    <p:set>
                                      <p:cBhvr>
                                        <p:cTn id="40" dur="1" fill="hold">
                                          <p:stCondLst>
                                            <p:cond delay="0"/>
                                          </p:stCondLst>
                                        </p:cTn>
                                        <p:tgtEl>
                                          <p:spTgt spid="11">
                                            <p:txEl>
                                              <p:pRg st="23" end="23"/>
                                            </p:txEl>
                                          </p:spTgt>
                                        </p:tgtEl>
                                        <p:attrNameLst>
                                          <p:attrName>style.visibility</p:attrName>
                                        </p:attrNameLst>
                                      </p:cBhvr>
                                      <p:to>
                                        <p:strVal val="visible"/>
                                      </p:to>
                                    </p:set>
                                    <p:animEffect transition="in" filter="wipe(left)">
                                      <p:cBhvr>
                                        <p:cTn id="41" dur="1500"/>
                                        <p:tgtEl>
                                          <p:spTgt spid="11">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Full Hybrid (Toyota Prius) </a:t>
            </a:r>
          </a:p>
        </p:txBody>
      </p:sp>
      <p:sp>
        <p:nvSpPr>
          <p:cNvPr id="7" name="Rectangle 6">
            <a:extLst>
              <a:ext uri="{FF2B5EF4-FFF2-40B4-BE49-F238E27FC236}">
                <a16:creationId xmlns:a16="http://schemas.microsoft.com/office/drawing/2014/main" id="{7B4AF10E-A61E-4424-B90B-BD7BB8C659DA}"/>
              </a:ext>
            </a:extLst>
          </p:cNvPr>
          <p:cNvSpPr txBox="1">
            <a:spLocks noChangeArrowheads="1"/>
          </p:cNvSpPr>
          <p:nvPr/>
        </p:nvSpPr>
        <p:spPr bwMode="auto">
          <a:xfrm>
            <a:off x="261496" y="908720"/>
            <a:ext cx="8640000" cy="541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latin typeface="Arial" panose="020B0604020202020204" pitchFamily="34" charset="0"/>
                <a:cs typeface="Arial" panose="020B0604020202020204" pitchFamily="34" charset="0"/>
              </a:rPr>
              <a:t>Toyota’s Hybrid Synergy Drive system is comprised of seven primary components:</a:t>
            </a:r>
          </a:p>
          <a:p>
            <a:pPr eaLnBrk="1" hangingPunct="1"/>
            <a:endParaRPr lang="en-GB" sz="2400" b="0" dirty="0">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Petrol engine</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Electric motor</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Electric generator</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Power control unit</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Power split device </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Motor and generator</a:t>
            </a:r>
          </a:p>
          <a:p>
            <a:pPr marL="342900" indent="-342900" eaLnBrk="1" hangingPunct="1">
              <a:buFont typeface="Arial" panose="020B0604020202020204" pitchFamily="34" charset="0"/>
              <a:buChar char="•"/>
            </a:pPr>
            <a:r>
              <a:rPr lang="en-GB" sz="2000" b="0" dirty="0">
                <a:latin typeface="Arial" panose="020B0604020202020204" pitchFamily="34" charset="0"/>
                <a:cs typeface="Arial" panose="020B0604020202020204" pitchFamily="34" charset="0"/>
              </a:rPr>
              <a:t>High voltage battery</a:t>
            </a:r>
          </a:p>
          <a:p>
            <a:pPr eaLnBrk="1" hangingPunct="1"/>
            <a:endParaRPr lang="en-GB" sz="2400" b="0" dirty="0">
              <a:latin typeface="Arial" panose="020B0604020202020204" pitchFamily="34" charset="0"/>
              <a:cs typeface="Arial" panose="020B0604020202020204" pitchFamily="34" charset="0"/>
            </a:endParaRPr>
          </a:p>
          <a:p>
            <a:pPr eaLnBrk="1" hangingPunct="1"/>
            <a:endParaRPr lang="en-GB" sz="2400" b="0" dirty="0">
              <a:latin typeface="Arial" panose="020B0604020202020204" pitchFamily="34" charset="0"/>
              <a:cs typeface="Arial" panose="020B0604020202020204" pitchFamily="34" charset="0"/>
            </a:endParaRPr>
          </a:p>
          <a:p>
            <a:pPr eaLnBrk="1" hangingPunct="1"/>
            <a:endParaRPr lang="en-GB" sz="2400" b="0" dirty="0">
              <a:latin typeface="Arial" panose="020B0604020202020204" pitchFamily="34" charset="0"/>
              <a:cs typeface="Arial" panose="020B0604020202020204" pitchFamily="34" charset="0"/>
            </a:endParaRPr>
          </a:p>
          <a:p>
            <a:pPr eaLnBrk="1" hangingPunct="1"/>
            <a:endParaRPr lang="en-GB" sz="2400" b="0" dirty="0">
              <a:latin typeface="Arial" panose="020B0604020202020204" pitchFamily="34" charset="0"/>
              <a:cs typeface="Arial" panose="020B0604020202020204" pitchFamily="34" charset="0"/>
            </a:endParaRPr>
          </a:p>
          <a:p>
            <a:pPr eaLnBrk="1" hangingPunct="1"/>
            <a:r>
              <a:rPr lang="en-GB" sz="2400" b="0" dirty="0">
                <a:latin typeface="+mn-lt"/>
                <a:cs typeface="Arial" panose="020B0604020202020204" pitchFamily="34" charset="0"/>
              </a:rPr>
              <a:t>The petrol engine and electric motor</a:t>
            </a:r>
            <a:r>
              <a:rPr lang="en-GB" sz="2400" b="0" dirty="0">
                <a:latin typeface="+mn-lt"/>
              </a:rPr>
              <a:t> can work together to drive the vehicle or can each be used in isolation. </a:t>
            </a:r>
          </a:p>
          <a:p>
            <a:pPr eaLnBrk="1" hangingPunct="1"/>
            <a:endParaRPr lang="en-GB" sz="2400" b="0" dirty="0">
              <a:latin typeface="+mn-lt"/>
              <a:cs typeface="Arial" panose="020B0604020202020204" pitchFamily="34" charset="0"/>
            </a:endParaRPr>
          </a:p>
          <a:p>
            <a:pPr eaLnBrk="1" hangingPunct="1"/>
            <a:endParaRPr lang="en-GB" sz="2400" b="0" dirty="0">
              <a:latin typeface="+mn-lt"/>
              <a:cs typeface="Arial" panose="020B0604020202020204" pitchFamily="34" charset="0"/>
            </a:endParaRPr>
          </a:p>
          <a:p>
            <a:pPr eaLnBrk="1" hangingPunct="1"/>
            <a:endParaRPr lang="en-GB" sz="2000" b="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0E64EE9-4705-44CF-A88F-136E18348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886" y="1628800"/>
            <a:ext cx="5421618" cy="3060000"/>
          </a:xfrm>
          <a:prstGeom prst="rect">
            <a:avLst/>
          </a:prstGeom>
        </p:spPr>
      </p:pic>
    </p:spTree>
    <p:extLst>
      <p:ext uri="{BB962C8B-B14F-4D97-AF65-F5344CB8AC3E}">
        <p14:creationId xmlns:p14="http://schemas.microsoft.com/office/powerpoint/2010/main" val="3444275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500"/>
                                        <p:tgtEl>
                                          <p:spTgt spid="7">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500" fill="hold"/>
                                        <p:tgtEl>
                                          <p:spTgt spid="8"/>
                                        </p:tgtEl>
                                        <p:attrNameLst>
                                          <p:attrName>ppt_w</p:attrName>
                                        </p:attrNameLst>
                                      </p:cBhvr>
                                      <p:tavLst>
                                        <p:tav tm="0">
                                          <p:val>
                                            <p:fltVal val="0"/>
                                          </p:val>
                                        </p:tav>
                                        <p:tav tm="100000">
                                          <p:val>
                                            <p:strVal val="#ppt_w"/>
                                          </p:val>
                                        </p:tav>
                                      </p:tavLst>
                                    </p:anim>
                                    <p:anim calcmode="lin" valueType="num">
                                      <p:cBhvr>
                                        <p:cTn id="11" dur="1500" fill="hold"/>
                                        <p:tgtEl>
                                          <p:spTgt spid="8"/>
                                        </p:tgtEl>
                                        <p:attrNameLst>
                                          <p:attrName>ppt_h</p:attrName>
                                        </p:attrNameLst>
                                      </p:cBhvr>
                                      <p:tavLst>
                                        <p:tav tm="0">
                                          <p:val>
                                            <p:fltVal val="0"/>
                                          </p:val>
                                        </p:tav>
                                        <p:tav tm="100000">
                                          <p:val>
                                            <p:strVal val="#ppt_h"/>
                                          </p:val>
                                        </p:tav>
                                      </p:tavLst>
                                    </p:anim>
                                    <p:animEffect transition="in" filter="fade">
                                      <p:cBhvr>
                                        <p:cTn id="12" dur="1500"/>
                                        <p:tgtEl>
                                          <p:spTgt spid="8"/>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1500"/>
                                        <p:tgtEl>
                                          <p:spTgt spid="7">
                                            <p:txEl>
                                              <p:pRg st="2" end="2"/>
                                            </p:txEl>
                                          </p:spTgt>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left)">
                                      <p:cBhvr>
                                        <p:cTn id="20" dur="1500"/>
                                        <p:tgtEl>
                                          <p:spTgt spid="7">
                                            <p:txEl>
                                              <p:pRg st="3" end="3"/>
                                            </p:txEl>
                                          </p:spTgt>
                                        </p:tgtEl>
                                      </p:cBhvr>
                                    </p:animEffect>
                                  </p:childTnLst>
                                </p:cTn>
                              </p:par>
                            </p:childTnLst>
                          </p:cTn>
                        </p:par>
                        <p:par>
                          <p:cTn id="21" fill="hold">
                            <p:stCondLst>
                              <p:cond delay="4500"/>
                            </p:stCondLst>
                            <p:childTnLst>
                              <p:par>
                                <p:cTn id="22" presetID="22" presetClass="entr" presetSubtype="8" fill="hold" nodeType="after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left)">
                                      <p:cBhvr>
                                        <p:cTn id="24" dur="1500"/>
                                        <p:tgtEl>
                                          <p:spTgt spid="7">
                                            <p:txEl>
                                              <p:pRg st="4" end="4"/>
                                            </p:txEl>
                                          </p:spTgt>
                                        </p:tgtEl>
                                      </p:cBhvr>
                                    </p:animEffect>
                                  </p:childTnLst>
                                </p:cTn>
                              </p:par>
                            </p:childTnLst>
                          </p:cTn>
                        </p:par>
                        <p:par>
                          <p:cTn id="25" fill="hold">
                            <p:stCondLst>
                              <p:cond delay="6000"/>
                            </p:stCondLst>
                            <p:childTnLst>
                              <p:par>
                                <p:cTn id="26" presetID="22" presetClass="entr" presetSubtype="8"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1500"/>
                                        <p:tgtEl>
                                          <p:spTgt spid="7">
                                            <p:txEl>
                                              <p:pRg st="5" end="5"/>
                                            </p:txEl>
                                          </p:spTgt>
                                        </p:tgtEl>
                                      </p:cBhvr>
                                    </p:animEffect>
                                  </p:childTnLst>
                                </p:cTn>
                              </p:par>
                            </p:childTnLst>
                          </p:cTn>
                        </p:par>
                        <p:par>
                          <p:cTn id="29" fill="hold">
                            <p:stCondLst>
                              <p:cond delay="7500"/>
                            </p:stCondLst>
                            <p:childTnLst>
                              <p:par>
                                <p:cTn id="30" presetID="22" presetClass="entr" presetSubtype="8"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1500"/>
                                        <p:tgtEl>
                                          <p:spTgt spid="7">
                                            <p:txEl>
                                              <p:pRg st="6" end="6"/>
                                            </p:txEl>
                                          </p:spTgt>
                                        </p:tgtEl>
                                      </p:cBhvr>
                                    </p:animEffect>
                                  </p:childTnLst>
                                </p:cTn>
                              </p:par>
                            </p:childTnLst>
                          </p:cTn>
                        </p:par>
                        <p:par>
                          <p:cTn id="33" fill="hold">
                            <p:stCondLst>
                              <p:cond delay="9000"/>
                            </p:stCondLst>
                            <p:childTnLst>
                              <p:par>
                                <p:cTn id="34" presetID="22" presetClass="entr" presetSubtype="8" fill="hold" nodeType="after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wipe(left)">
                                      <p:cBhvr>
                                        <p:cTn id="36" dur="1500"/>
                                        <p:tgtEl>
                                          <p:spTgt spid="7">
                                            <p:txEl>
                                              <p:pRg st="7" end="7"/>
                                            </p:txEl>
                                          </p:spTgt>
                                        </p:tgtEl>
                                      </p:cBhvr>
                                    </p:animEffect>
                                  </p:childTnLst>
                                </p:cTn>
                              </p:par>
                            </p:childTnLst>
                          </p:cTn>
                        </p:par>
                        <p:par>
                          <p:cTn id="37" fill="hold">
                            <p:stCondLst>
                              <p:cond delay="10500"/>
                            </p:stCondLst>
                            <p:childTnLst>
                              <p:par>
                                <p:cTn id="38" presetID="22" presetClass="entr" presetSubtype="8" fill="hold" nodeType="after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wipe(left)">
                                      <p:cBhvr>
                                        <p:cTn id="40" dur="1500"/>
                                        <p:tgtEl>
                                          <p:spTgt spid="7">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13" end="13"/>
                                            </p:txEl>
                                          </p:spTgt>
                                        </p:tgtEl>
                                        <p:attrNameLst>
                                          <p:attrName>style.visibility</p:attrName>
                                        </p:attrNameLst>
                                      </p:cBhvr>
                                      <p:to>
                                        <p:strVal val="visible"/>
                                      </p:to>
                                    </p:set>
                                    <p:animEffect transition="in" filter="wipe(left)">
                                      <p:cBhvr>
                                        <p:cTn id="45" dur="1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Technology, Terminology &amp; Specification</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7133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48426" y="912657"/>
            <a:ext cx="8640000" cy="530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marL="342900" indent="-342900" eaLnBrk="1" hangingPunct="1">
              <a:buFont typeface="Arial" pitchFamily="34" charset="0"/>
              <a:buChar char="•"/>
            </a:pPr>
            <a:r>
              <a:rPr lang="en-GB" sz="2400" dirty="0">
                <a:solidFill>
                  <a:schemeClr val="tx1"/>
                </a:solidFill>
                <a:latin typeface="+mn-lt"/>
              </a:rPr>
              <a:t>YBX1000 = Conventional Flooded 20,000 starts</a:t>
            </a:r>
          </a:p>
          <a:p>
            <a:pPr marL="342900" indent="-342900" eaLnBrk="1" hangingPunct="1">
              <a:buFont typeface="Arial" pitchFamily="34" charset="0"/>
              <a:buChar char="•"/>
            </a:pPr>
            <a:endParaRPr lang="en-GB" sz="1000" dirty="0">
              <a:solidFill>
                <a:schemeClr val="tx1"/>
              </a:solidFill>
              <a:latin typeface="+mn-lt"/>
            </a:endParaRPr>
          </a:p>
          <a:p>
            <a:pPr marL="342900" indent="-342900" eaLnBrk="1" hangingPunct="1">
              <a:buFont typeface="Arial" pitchFamily="34" charset="0"/>
              <a:buChar char="•"/>
            </a:pPr>
            <a:r>
              <a:rPr lang="en-GB" sz="2400" dirty="0">
                <a:solidFill>
                  <a:schemeClr val="tx1"/>
                </a:solidFill>
                <a:latin typeface="+mn-lt"/>
              </a:rPr>
              <a:t>YBX3000 = </a:t>
            </a:r>
            <a:r>
              <a:rPr lang="en-GB" sz="2400" dirty="0">
                <a:solidFill>
                  <a:schemeClr val="tx1"/>
                </a:solidFill>
              </a:rPr>
              <a:t>Conventional Flooded </a:t>
            </a:r>
            <a:r>
              <a:rPr lang="en-GB" sz="2400" dirty="0">
                <a:solidFill>
                  <a:schemeClr val="tx1"/>
                </a:solidFill>
                <a:latin typeface="+mn-lt"/>
              </a:rPr>
              <a:t>30,000 starts</a:t>
            </a:r>
          </a:p>
          <a:p>
            <a:pPr marL="342900" indent="-342900" eaLnBrk="1" hangingPunct="1">
              <a:buFont typeface="Arial" pitchFamily="34" charset="0"/>
              <a:buChar char="•"/>
            </a:pPr>
            <a:endParaRPr lang="en-GB" sz="1000" dirty="0">
              <a:solidFill>
                <a:schemeClr val="tx1"/>
              </a:solidFill>
              <a:latin typeface="+mn-lt"/>
            </a:endParaRPr>
          </a:p>
          <a:p>
            <a:pPr marL="342900" indent="-342900" eaLnBrk="1" hangingPunct="1">
              <a:buFont typeface="Arial" pitchFamily="34" charset="0"/>
              <a:buChar char="•"/>
            </a:pPr>
            <a:r>
              <a:rPr lang="en-GB" sz="2400" dirty="0">
                <a:solidFill>
                  <a:schemeClr val="tx1"/>
                </a:solidFill>
                <a:latin typeface="+mn-lt"/>
              </a:rPr>
              <a:t>YBX5000 = </a:t>
            </a:r>
            <a:r>
              <a:rPr lang="en-GB" sz="2400" dirty="0">
                <a:solidFill>
                  <a:schemeClr val="tx1"/>
                </a:solidFill>
              </a:rPr>
              <a:t>Conventional Flooded </a:t>
            </a:r>
            <a:r>
              <a:rPr lang="en-GB" sz="2400" dirty="0">
                <a:solidFill>
                  <a:schemeClr val="tx1"/>
                </a:solidFill>
                <a:latin typeface="+mn-lt"/>
              </a:rPr>
              <a:t>50,000 starts</a:t>
            </a:r>
          </a:p>
          <a:p>
            <a:pPr marL="342900" indent="-342900" eaLnBrk="1" hangingPunct="1">
              <a:buFont typeface="Arial" pitchFamily="34" charset="0"/>
              <a:buChar char="•"/>
            </a:pPr>
            <a:endParaRPr lang="en-GB" sz="1000" dirty="0">
              <a:solidFill>
                <a:schemeClr val="tx1"/>
              </a:solidFill>
              <a:latin typeface="+mn-lt"/>
            </a:endParaRPr>
          </a:p>
          <a:p>
            <a:pPr marL="342900" indent="-342900" eaLnBrk="1" hangingPunct="1">
              <a:buFont typeface="Arial" pitchFamily="34" charset="0"/>
              <a:buChar char="•"/>
            </a:pPr>
            <a:r>
              <a:rPr lang="en-GB" sz="2400" dirty="0">
                <a:solidFill>
                  <a:schemeClr val="tx1"/>
                </a:solidFill>
                <a:latin typeface="+mn-lt"/>
              </a:rPr>
              <a:t>YBX7000 (EFB) = 270,000 starts</a:t>
            </a:r>
          </a:p>
          <a:p>
            <a:pPr marL="342900" indent="-342900" eaLnBrk="1" hangingPunct="1">
              <a:buFont typeface="Arial" pitchFamily="34" charset="0"/>
              <a:buChar char="•"/>
            </a:pPr>
            <a:endParaRPr lang="en-GB" sz="1000" dirty="0">
              <a:solidFill>
                <a:schemeClr val="tx1"/>
              </a:solidFill>
              <a:latin typeface="+mn-lt"/>
            </a:endParaRPr>
          </a:p>
          <a:p>
            <a:pPr marL="342900" indent="-342900" eaLnBrk="1" hangingPunct="1">
              <a:buFont typeface="Arial" pitchFamily="34" charset="0"/>
              <a:buChar char="•"/>
            </a:pPr>
            <a:r>
              <a:rPr lang="en-GB" sz="2400" dirty="0">
                <a:solidFill>
                  <a:schemeClr val="tx1"/>
                </a:solidFill>
                <a:latin typeface="+mn-lt"/>
              </a:rPr>
              <a:t>YBX9000 (AGM) = 360,000 starts</a:t>
            </a:r>
          </a:p>
        </p:txBody>
      </p:sp>
      <p:sp>
        <p:nvSpPr>
          <p:cNvPr id="3" name="Rectangle 6"/>
          <p:cNvSpPr>
            <a:spLocks noGrp="1" noChangeArrowheads="1"/>
          </p:cNvSpPr>
          <p:nvPr>
            <p:ph type="title"/>
          </p:nvPr>
        </p:nvSpPr>
        <p:spPr>
          <a:xfrm>
            <a:off x="252000" y="291438"/>
            <a:ext cx="8640000" cy="539941"/>
          </a:xfrm>
        </p:spPr>
        <p:txBody>
          <a:bodyPr anchor="ctr">
            <a:normAutofit/>
          </a:bodyPr>
          <a:lstStyle/>
          <a:p>
            <a:pPr eaLnBrk="1" hangingPunct="1"/>
            <a:r>
              <a:rPr lang="en-GB" sz="3200" dirty="0">
                <a:solidFill>
                  <a:schemeClr val="tx1"/>
                </a:solidFill>
              </a:rPr>
              <a:t>Lead Acid Battery Starting Specifications</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6489" y="5048685"/>
            <a:ext cx="2637933" cy="108000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54" y="5048565"/>
            <a:ext cx="2521977" cy="1080000"/>
          </a:xfrm>
          <a:prstGeom prst="rect">
            <a:avLst/>
          </a:prstGeom>
        </p:spPr>
      </p:pic>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0958" y="2443869"/>
            <a:ext cx="1503303" cy="1260000"/>
          </a:xfrm>
          <a:prstGeom prst="rect">
            <a:avLst/>
          </a:prstGeom>
        </p:spPr>
      </p:pic>
      <p:pic>
        <p:nvPicPr>
          <p:cNvPr id="13" name="Pictur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9968" y="3079209"/>
            <a:ext cx="1512963" cy="1260000"/>
          </a:xfrm>
          <a:prstGeom prst="rect">
            <a:avLst/>
          </a:prstGeom>
        </p:spPr>
      </p:pic>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0958" y="3879050"/>
            <a:ext cx="1556186" cy="1260000"/>
          </a:xfrm>
          <a:prstGeom prst="rect">
            <a:avLst/>
          </a:prstGeom>
        </p:spPr>
      </p:pic>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8104" y="4690373"/>
            <a:ext cx="1518496" cy="1260000"/>
          </a:xfrm>
          <a:prstGeom prst="rect">
            <a:avLst/>
          </a:prstGeom>
        </p:spPr>
      </p:pic>
      <p:pic>
        <p:nvPicPr>
          <p:cNvPr id="16" name="Picture 15">
            <a:extLst>
              <a:ext uri="{FF2B5EF4-FFF2-40B4-BE49-F238E27FC236}">
                <a16:creationId xmlns:a16="http://schemas.microsoft.com/office/drawing/2014/main" id="{407247CE-71BB-42CA-BD06-D827F2C41BF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0919" y="1654644"/>
            <a:ext cx="1527507" cy="1260000"/>
          </a:xfrm>
          <a:prstGeom prst="rect">
            <a:avLst/>
          </a:prstGeom>
        </p:spPr>
      </p:pic>
    </p:spTree>
    <p:extLst>
      <p:ext uri="{BB962C8B-B14F-4D97-AF65-F5344CB8AC3E}">
        <p14:creationId xmlns:p14="http://schemas.microsoft.com/office/powerpoint/2010/main" val="1862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500" fill="hold"/>
                                        <p:tgtEl>
                                          <p:spTgt spid="16"/>
                                        </p:tgtEl>
                                        <p:attrNameLst>
                                          <p:attrName>ppt_w</p:attrName>
                                        </p:attrNameLst>
                                      </p:cBhvr>
                                      <p:tavLst>
                                        <p:tav tm="0">
                                          <p:val>
                                            <p:fltVal val="0"/>
                                          </p:val>
                                        </p:tav>
                                        <p:tav tm="100000">
                                          <p:val>
                                            <p:strVal val="#ppt_w"/>
                                          </p:val>
                                        </p:tav>
                                      </p:tavLst>
                                    </p:anim>
                                    <p:anim calcmode="lin" valueType="num">
                                      <p:cBhvr>
                                        <p:cTn id="11" dur="1500" fill="hold"/>
                                        <p:tgtEl>
                                          <p:spTgt spid="16"/>
                                        </p:tgtEl>
                                        <p:attrNameLst>
                                          <p:attrName>ppt_h</p:attrName>
                                        </p:attrNameLst>
                                      </p:cBhvr>
                                      <p:tavLst>
                                        <p:tav tm="0">
                                          <p:val>
                                            <p:fltVal val="0"/>
                                          </p:val>
                                        </p:tav>
                                        <p:tav tm="100000">
                                          <p:val>
                                            <p:strVal val="#ppt_h"/>
                                          </p:val>
                                        </p:tav>
                                      </p:tavLst>
                                    </p:anim>
                                    <p:animEffect transition="in" filter="fade">
                                      <p:cBhvr>
                                        <p:cTn id="12" dur="1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500"/>
                                        <p:tgtEl>
                                          <p:spTgt spid="11">
                                            <p:txEl>
                                              <p:pRg st="2" end="2"/>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500" fill="hold"/>
                                        <p:tgtEl>
                                          <p:spTgt spid="12"/>
                                        </p:tgtEl>
                                        <p:attrNameLst>
                                          <p:attrName>ppt_w</p:attrName>
                                        </p:attrNameLst>
                                      </p:cBhvr>
                                      <p:tavLst>
                                        <p:tav tm="0">
                                          <p:val>
                                            <p:fltVal val="0"/>
                                          </p:val>
                                        </p:tav>
                                        <p:tav tm="100000">
                                          <p:val>
                                            <p:strVal val="#ppt_w"/>
                                          </p:val>
                                        </p:tav>
                                      </p:tavLst>
                                    </p:anim>
                                    <p:anim calcmode="lin" valueType="num">
                                      <p:cBhvr>
                                        <p:cTn id="21" dur="1500" fill="hold"/>
                                        <p:tgtEl>
                                          <p:spTgt spid="12"/>
                                        </p:tgtEl>
                                        <p:attrNameLst>
                                          <p:attrName>ppt_h</p:attrName>
                                        </p:attrNameLst>
                                      </p:cBhvr>
                                      <p:tavLst>
                                        <p:tav tm="0">
                                          <p:val>
                                            <p:fltVal val="0"/>
                                          </p:val>
                                        </p:tav>
                                        <p:tav tm="100000">
                                          <p:val>
                                            <p:strVal val="#ppt_h"/>
                                          </p:val>
                                        </p:tav>
                                      </p:tavLst>
                                    </p:anim>
                                    <p:animEffect transition="in" filter="fade">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1500"/>
                                        <p:tgtEl>
                                          <p:spTgt spid="11">
                                            <p:txEl>
                                              <p:pRg st="4" end="4"/>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500" fill="hold"/>
                                        <p:tgtEl>
                                          <p:spTgt spid="13"/>
                                        </p:tgtEl>
                                        <p:attrNameLst>
                                          <p:attrName>ppt_w</p:attrName>
                                        </p:attrNameLst>
                                      </p:cBhvr>
                                      <p:tavLst>
                                        <p:tav tm="0">
                                          <p:val>
                                            <p:fltVal val="0"/>
                                          </p:val>
                                        </p:tav>
                                        <p:tav tm="100000">
                                          <p:val>
                                            <p:strVal val="#ppt_w"/>
                                          </p:val>
                                        </p:tav>
                                      </p:tavLst>
                                    </p:anim>
                                    <p:anim calcmode="lin" valueType="num">
                                      <p:cBhvr>
                                        <p:cTn id="31" dur="1500" fill="hold"/>
                                        <p:tgtEl>
                                          <p:spTgt spid="13"/>
                                        </p:tgtEl>
                                        <p:attrNameLst>
                                          <p:attrName>ppt_h</p:attrName>
                                        </p:attrNameLst>
                                      </p:cBhvr>
                                      <p:tavLst>
                                        <p:tav tm="0">
                                          <p:val>
                                            <p:fltVal val="0"/>
                                          </p:val>
                                        </p:tav>
                                        <p:tav tm="100000">
                                          <p:val>
                                            <p:strVal val="#ppt_h"/>
                                          </p:val>
                                        </p:tav>
                                      </p:tavLst>
                                    </p:anim>
                                    <p:animEffect transition="in" filter="fade">
                                      <p:cBhvr>
                                        <p:cTn id="32" dur="1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1500"/>
                                        <p:tgtEl>
                                          <p:spTgt spid="11">
                                            <p:txEl>
                                              <p:pRg st="6" end="6"/>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500" fill="hold"/>
                                        <p:tgtEl>
                                          <p:spTgt spid="14"/>
                                        </p:tgtEl>
                                        <p:attrNameLst>
                                          <p:attrName>ppt_w</p:attrName>
                                        </p:attrNameLst>
                                      </p:cBhvr>
                                      <p:tavLst>
                                        <p:tav tm="0">
                                          <p:val>
                                            <p:fltVal val="0"/>
                                          </p:val>
                                        </p:tav>
                                        <p:tav tm="100000">
                                          <p:val>
                                            <p:strVal val="#ppt_w"/>
                                          </p:val>
                                        </p:tav>
                                      </p:tavLst>
                                    </p:anim>
                                    <p:anim calcmode="lin" valueType="num">
                                      <p:cBhvr>
                                        <p:cTn id="41" dur="1500" fill="hold"/>
                                        <p:tgtEl>
                                          <p:spTgt spid="14"/>
                                        </p:tgtEl>
                                        <p:attrNameLst>
                                          <p:attrName>ppt_h</p:attrName>
                                        </p:attrNameLst>
                                      </p:cBhvr>
                                      <p:tavLst>
                                        <p:tav tm="0">
                                          <p:val>
                                            <p:fltVal val="0"/>
                                          </p:val>
                                        </p:tav>
                                        <p:tav tm="100000">
                                          <p:val>
                                            <p:strVal val="#ppt_h"/>
                                          </p:val>
                                        </p:tav>
                                      </p:tavLst>
                                    </p:anim>
                                    <p:animEffect transition="in" filter="fade">
                                      <p:cBhvr>
                                        <p:cTn id="42" dur="1500"/>
                                        <p:tgtEl>
                                          <p:spTgt spid="14"/>
                                        </p:tgtEl>
                                      </p:cBhvr>
                                    </p:animEffect>
                                  </p:childTnLst>
                                </p:cTn>
                              </p:par>
                              <p:par>
                                <p:cTn id="43" presetID="53" presetClass="entr" presetSubtype="16"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500" fill="hold"/>
                                        <p:tgtEl>
                                          <p:spTgt spid="7"/>
                                        </p:tgtEl>
                                        <p:attrNameLst>
                                          <p:attrName>ppt_w</p:attrName>
                                        </p:attrNameLst>
                                      </p:cBhvr>
                                      <p:tavLst>
                                        <p:tav tm="0">
                                          <p:val>
                                            <p:fltVal val="0"/>
                                          </p:val>
                                        </p:tav>
                                        <p:tav tm="100000">
                                          <p:val>
                                            <p:strVal val="#ppt_w"/>
                                          </p:val>
                                        </p:tav>
                                      </p:tavLst>
                                    </p:anim>
                                    <p:anim calcmode="lin" valueType="num">
                                      <p:cBhvr>
                                        <p:cTn id="46" dur="1500" fill="hold"/>
                                        <p:tgtEl>
                                          <p:spTgt spid="7"/>
                                        </p:tgtEl>
                                        <p:attrNameLst>
                                          <p:attrName>ppt_h</p:attrName>
                                        </p:attrNameLst>
                                      </p:cBhvr>
                                      <p:tavLst>
                                        <p:tav tm="0">
                                          <p:val>
                                            <p:fltVal val="0"/>
                                          </p:val>
                                        </p:tav>
                                        <p:tav tm="100000">
                                          <p:val>
                                            <p:strVal val="#ppt_h"/>
                                          </p:val>
                                        </p:tav>
                                      </p:tavLst>
                                    </p:anim>
                                    <p:animEffect transition="in" filter="fade">
                                      <p:cBhvr>
                                        <p:cTn id="47" dur="1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xEl>
                                              <p:pRg st="8" end="8"/>
                                            </p:txEl>
                                          </p:spTgt>
                                        </p:tgtEl>
                                        <p:attrNameLst>
                                          <p:attrName>style.visibility</p:attrName>
                                        </p:attrNameLst>
                                      </p:cBhvr>
                                      <p:to>
                                        <p:strVal val="visible"/>
                                      </p:to>
                                    </p:set>
                                    <p:animEffect transition="in" filter="wipe(left)">
                                      <p:cBhvr>
                                        <p:cTn id="52" dur="1500"/>
                                        <p:tgtEl>
                                          <p:spTgt spid="11">
                                            <p:txEl>
                                              <p:pRg st="8" end="8"/>
                                            </p:txEl>
                                          </p:spTgt>
                                        </p:tgtEl>
                                      </p:cBhvr>
                                    </p:animEffect>
                                  </p:childTnLst>
                                </p:cTn>
                              </p:par>
                              <p:par>
                                <p:cTn id="53" presetID="53" presetClass="entr" presetSubtype="1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500" fill="hold"/>
                                        <p:tgtEl>
                                          <p:spTgt spid="15"/>
                                        </p:tgtEl>
                                        <p:attrNameLst>
                                          <p:attrName>ppt_w</p:attrName>
                                        </p:attrNameLst>
                                      </p:cBhvr>
                                      <p:tavLst>
                                        <p:tav tm="0">
                                          <p:val>
                                            <p:fltVal val="0"/>
                                          </p:val>
                                        </p:tav>
                                        <p:tav tm="100000">
                                          <p:val>
                                            <p:strVal val="#ppt_w"/>
                                          </p:val>
                                        </p:tav>
                                      </p:tavLst>
                                    </p:anim>
                                    <p:anim calcmode="lin" valueType="num">
                                      <p:cBhvr>
                                        <p:cTn id="56" dur="1500" fill="hold"/>
                                        <p:tgtEl>
                                          <p:spTgt spid="15"/>
                                        </p:tgtEl>
                                        <p:attrNameLst>
                                          <p:attrName>ppt_h</p:attrName>
                                        </p:attrNameLst>
                                      </p:cBhvr>
                                      <p:tavLst>
                                        <p:tav tm="0">
                                          <p:val>
                                            <p:fltVal val="0"/>
                                          </p:val>
                                        </p:tav>
                                        <p:tav tm="100000">
                                          <p:val>
                                            <p:strVal val="#ppt_h"/>
                                          </p:val>
                                        </p:tav>
                                      </p:tavLst>
                                    </p:anim>
                                    <p:animEffect transition="in" filter="fade">
                                      <p:cBhvr>
                                        <p:cTn id="57" dur="1500"/>
                                        <p:tgtEl>
                                          <p:spTgt spid="15"/>
                                        </p:tgtEl>
                                      </p:cBhvr>
                                    </p:animEffect>
                                  </p:childTnLst>
                                </p:cTn>
                              </p:par>
                              <p:par>
                                <p:cTn id="58" presetID="53" presetClass="entr" presetSubtype="16"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500" fill="hold"/>
                                        <p:tgtEl>
                                          <p:spTgt spid="6"/>
                                        </p:tgtEl>
                                        <p:attrNameLst>
                                          <p:attrName>ppt_w</p:attrName>
                                        </p:attrNameLst>
                                      </p:cBhvr>
                                      <p:tavLst>
                                        <p:tav tm="0">
                                          <p:val>
                                            <p:fltVal val="0"/>
                                          </p:val>
                                        </p:tav>
                                        <p:tav tm="100000">
                                          <p:val>
                                            <p:strVal val="#ppt_w"/>
                                          </p:val>
                                        </p:tav>
                                      </p:tavLst>
                                    </p:anim>
                                    <p:anim calcmode="lin" valueType="num">
                                      <p:cBhvr>
                                        <p:cTn id="61" dur="1500" fill="hold"/>
                                        <p:tgtEl>
                                          <p:spTgt spid="6"/>
                                        </p:tgtEl>
                                        <p:attrNameLst>
                                          <p:attrName>ppt_h</p:attrName>
                                        </p:attrNameLst>
                                      </p:cBhvr>
                                      <p:tavLst>
                                        <p:tav tm="0">
                                          <p:val>
                                            <p:fltVal val="0"/>
                                          </p:val>
                                        </p:tav>
                                        <p:tav tm="100000">
                                          <p:val>
                                            <p:strVal val="#ppt_h"/>
                                          </p:val>
                                        </p:tav>
                                      </p:tavLst>
                                    </p:anim>
                                    <p:animEffect transition="in" filter="fade">
                                      <p:cBhvr>
                                        <p:cTn id="6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Terminologies Explained</a:t>
            </a:r>
          </a:p>
        </p:txBody>
      </p:sp>
      <p:sp>
        <p:nvSpPr>
          <p:cNvPr id="11" name="Rectangle 6"/>
          <p:cNvSpPr txBox="1">
            <a:spLocks noChangeArrowheads="1"/>
          </p:cNvSpPr>
          <p:nvPr/>
        </p:nvSpPr>
        <p:spPr bwMode="auto">
          <a:xfrm>
            <a:off x="252000" y="912658"/>
            <a:ext cx="8640000" cy="481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400" b="0" dirty="0">
                <a:latin typeface="+mn-lt"/>
              </a:rPr>
              <a:t>Production of vehicles featuring new technologies designed to reduce CO</a:t>
            </a:r>
            <a:r>
              <a:rPr lang="en-GB" sz="1000" b="0" dirty="0">
                <a:latin typeface="+mn-lt"/>
              </a:rPr>
              <a:t>2 </a:t>
            </a:r>
            <a:r>
              <a:rPr lang="en-GB" sz="2400" b="0" dirty="0">
                <a:latin typeface="+mn-lt"/>
              </a:rPr>
              <a:t> emissions and improve fuel economy will have increased to approximately 70-80% of all vehicles produced in Europe in 2015 (In excess of 30 million vehicles).</a:t>
            </a:r>
          </a:p>
          <a:p>
            <a:endParaRPr lang="en-GB" sz="2400" b="0" dirty="0">
              <a:latin typeface="+mn-lt"/>
            </a:endParaRPr>
          </a:p>
          <a:p>
            <a:r>
              <a:rPr lang="en-GB" sz="2400" b="0" dirty="0">
                <a:latin typeface="+mn-lt"/>
              </a:rPr>
              <a:t>High volume production vehicles from 2008/09 will therefore feature technologically advanced and modified forms of the conventional flooded Lead acid battery. These are:</a:t>
            </a:r>
          </a:p>
          <a:p>
            <a:endParaRPr lang="en-GB" sz="2400" b="0" dirty="0">
              <a:latin typeface="+mn-lt"/>
            </a:endParaRPr>
          </a:p>
          <a:p>
            <a:pPr marL="800100" lvl="1" indent="-342900">
              <a:buFont typeface="Arial" pitchFamily="34" charset="0"/>
              <a:buChar char="•"/>
            </a:pPr>
            <a:r>
              <a:rPr lang="en-GB" sz="2400" b="0" dirty="0">
                <a:latin typeface="+mn-lt"/>
              </a:rPr>
              <a:t>AGM (Absorbed Glass Mat)</a:t>
            </a:r>
          </a:p>
          <a:p>
            <a:pPr marL="342900" indent="-342900">
              <a:buFont typeface="Arial" pitchFamily="34" charset="0"/>
              <a:buChar char="•"/>
            </a:pPr>
            <a:endParaRPr lang="en-GB" sz="2400" b="0" dirty="0">
              <a:latin typeface="+mn-lt"/>
            </a:endParaRPr>
          </a:p>
          <a:p>
            <a:pPr marL="800100" lvl="1" indent="-342900">
              <a:buFont typeface="Arial" pitchFamily="34" charset="0"/>
              <a:buChar char="•"/>
            </a:pPr>
            <a:r>
              <a:rPr lang="en-GB" sz="2400" b="0" dirty="0">
                <a:latin typeface="+mn-lt"/>
              </a:rPr>
              <a:t>EFB (Enhanced Flooded Battery)</a:t>
            </a:r>
          </a:p>
        </p:txBody>
      </p:sp>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9977" y="3699030"/>
            <a:ext cx="2890039" cy="2340000"/>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64276" y="3695731"/>
            <a:ext cx="2820082" cy="2340000"/>
          </a:xfrm>
          <a:prstGeom prst="rect">
            <a:avLst/>
          </a:prstGeom>
        </p:spPr>
      </p:pic>
    </p:spTree>
    <p:extLst>
      <p:ext uri="{BB962C8B-B14F-4D97-AF65-F5344CB8AC3E}">
        <p14:creationId xmlns:p14="http://schemas.microsoft.com/office/powerpoint/2010/main" val="4167400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1500"/>
                                        <p:tgtEl>
                                          <p:spTgt spid="11">
                                            <p:txEl>
                                              <p:pRg st="4" end="4"/>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500" fill="hold"/>
                                        <p:tgtEl>
                                          <p:spTgt spid="6"/>
                                        </p:tgtEl>
                                        <p:attrNameLst>
                                          <p:attrName>ppt_w</p:attrName>
                                        </p:attrNameLst>
                                      </p:cBhvr>
                                      <p:tavLst>
                                        <p:tav tm="0">
                                          <p:val>
                                            <p:fltVal val="0"/>
                                          </p:val>
                                        </p:tav>
                                        <p:tav tm="100000">
                                          <p:val>
                                            <p:strVal val="#ppt_w"/>
                                          </p:val>
                                        </p:tav>
                                      </p:tavLst>
                                    </p:anim>
                                    <p:anim calcmode="lin" valueType="num">
                                      <p:cBhvr>
                                        <p:cTn id="21" dur="1500" fill="hold"/>
                                        <p:tgtEl>
                                          <p:spTgt spid="6"/>
                                        </p:tgtEl>
                                        <p:attrNameLst>
                                          <p:attrName>ppt_h</p:attrName>
                                        </p:attrNameLst>
                                      </p:cBhvr>
                                      <p:tavLst>
                                        <p:tav tm="0">
                                          <p:val>
                                            <p:fltVal val="0"/>
                                          </p:val>
                                        </p:tav>
                                        <p:tav tm="100000">
                                          <p:val>
                                            <p:strVal val="#ppt_h"/>
                                          </p:val>
                                        </p:tav>
                                      </p:tavLst>
                                    </p:anim>
                                    <p:animEffect transition="in" filter="fade">
                                      <p:cBhvr>
                                        <p:cTn id="22" dur="1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wipe(left)">
                                      <p:cBhvr>
                                        <p:cTn id="27" dur="1500"/>
                                        <p:tgtEl>
                                          <p:spTgt spid="11">
                                            <p:txEl>
                                              <p:pRg st="6" end="6"/>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500" fill="hold"/>
                                        <p:tgtEl>
                                          <p:spTgt spid="2"/>
                                        </p:tgtEl>
                                        <p:attrNameLst>
                                          <p:attrName>ppt_w</p:attrName>
                                        </p:attrNameLst>
                                      </p:cBhvr>
                                      <p:tavLst>
                                        <p:tav tm="0">
                                          <p:val>
                                            <p:fltVal val="0"/>
                                          </p:val>
                                        </p:tav>
                                        <p:tav tm="100000">
                                          <p:val>
                                            <p:strVal val="#ppt_w"/>
                                          </p:val>
                                        </p:tav>
                                      </p:tavLst>
                                    </p:anim>
                                    <p:anim calcmode="lin" valueType="num">
                                      <p:cBhvr>
                                        <p:cTn id="31" dur="1500" fill="hold"/>
                                        <p:tgtEl>
                                          <p:spTgt spid="2"/>
                                        </p:tgtEl>
                                        <p:attrNameLst>
                                          <p:attrName>ppt_h</p:attrName>
                                        </p:attrNameLst>
                                      </p:cBhvr>
                                      <p:tavLst>
                                        <p:tav tm="0">
                                          <p:val>
                                            <p:fltVal val="0"/>
                                          </p:val>
                                        </p:tav>
                                        <p:tav tm="100000">
                                          <p:val>
                                            <p:strVal val="#ppt_h"/>
                                          </p:val>
                                        </p:tav>
                                      </p:tavLst>
                                    </p:anim>
                                    <p:animEffect transition="in" filter="fade">
                                      <p:cBhvr>
                                        <p:cTn id="3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AGM (Absorbed Glass Mat)</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3233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8"/>
            <a:ext cx="8640000" cy="544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mn-lt"/>
              </a:rPr>
              <a:t>The AGM battery has been developed for the following  applications:</a:t>
            </a:r>
          </a:p>
          <a:p>
            <a:pPr eaLnBrk="1" hangingPunct="1"/>
            <a:endParaRPr lang="en-GB" sz="2400" b="0" dirty="0">
              <a:solidFill>
                <a:schemeClr val="tx1"/>
              </a:solidFill>
              <a:latin typeface="+mn-lt"/>
            </a:endParaRPr>
          </a:p>
          <a:p>
            <a:pPr marL="342900" indent="-342900" eaLnBrk="1" hangingPunct="1">
              <a:buFont typeface="Arial" pitchFamily="34" charset="0"/>
              <a:buChar char="•"/>
            </a:pPr>
            <a:r>
              <a:rPr lang="en-GB" sz="2400" b="0" dirty="0">
                <a:solidFill>
                  <a:schemeClr val="tx1"/>
                </a:solidFill>
              </a:rPr>
              <a:t>High specification luxury vehicles with a great number of electrical systems and consumers  </a:t>
            </a:r>
          </a:p>
          <a:p>
            <a:pPr marL="800100" lvl="1"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Vehicles equipped with the latest fuel saving and emission reduction technologies such as:</a:t>
            </a:r>
          </a:p>
          <a:p>
            <a:pPr eaLnBrk="1" hangingPunct="1"/>
            <a:endParaRPr lang="en-GB" sz="2000" b="0" dirty="0">
              <a:solidFill>
                <a:srgbClr val="FF0000"/>
              </a:solidFill>
            </a:endParaRPr>
          </a:p>
          <a:p>
            <a:pPr marL="800100" lvl="5" indent="-342900">
              <a:buFont typeface="Arial" pitchFamily="34" charset="0"/>
              <a:buChar char="•"/>
            </a:pPr>
            <a:r>
              <a:rPr lang="en-GB" sz="2000" b="0" dirty="0">
                <a:solidFill>
                  <a:srgbClr val="FF0000"/>
                </a:solidFill>
              </a:rPr>
              <a:t>Idle STOP/START</a:t>
            </a:r>
          </a:p>
          <a:p>
            <a:pPr marL="800100" lvl="5" indent="-342900">
              <a:buFont typeface="Arial" pitchFamily="34" charset="0"/>
              <a:buChar char="•"/>
            </a:pPr>
            <a:endParaRPr lang="en-GB" sz="1000" b="0" dirty="0">
              <a:solidFill>
                <a:srgbClr val="FF0000"/>
              </a:solidFill>
            </a:endParaRPr>
          </a:p>
          <a:p>
            <a:pPr marL="800100" lvl="1" indent="-342900" eaLnBrk="1" hangingPunct="1">
              <a:buFont typeface="Arial" pitchFamily="34" charset="0"/>
              <a:buChar char="•"/>
            </a:pPr>
            <a:r>
              <a:rPr lang="en-GB" sz="2000" b="0" dirty="0">
                <a:solidFill>
                  <a:srgbClr val="FF0000"/>
                </a:solidFill>
              </a:rPr>
              <a:t>Brake regeneration</a:t>
            </a:r>
          </a:p>
          <a:p>
            <a:pPr marL="800100" lvl="1" indent="-342900" eaLnBrk="1" hangingPunct="1">
              <a:buFont typeface="Arial" pitchFamily="34" charset="0"/>
              <a:buChar char="•"/>
            </a:pPr>
            <a:endParaRPr lang="en-GB" sz="1000" b="0" dirty="0">
              <a:solidFill>
                <a:srgbClr val="FF0000"/>
              </a:solidFill>
            </a:endParaRPr>
          </a:p>
          <a:p>
            <a:pPr marL="800100" lvl="1" indent="-342900" eaLnBrk="1" hangingPunct="1">
              <a:buFont typeface="Arial" pitchFamily="34" charset="0"/>
              <a:buChar char="•"/>
            </a:pPr>
            <a:r>
              <a:rPr lang="en-GB" sz="2000" b="0" dirty="0">
                <a:solidFill>
                  <a:srgbClr val="FF0000"/>
                </a:solidFill>
              </a:rPr>
              <a:t>Battery management Systems</a:t>
            </a:r>
          </a:p>
          <a:p>
            <a:pPr marL="800100" lvl="1" indent="-342900" eaLnBrk="1" hangingPunct="1">
              <a:buFont typeface="Arial" pitchFamily="34" charset="0"/>
              <a:buChar char="•"/>
            </a:pPr>
            <a:endParaRPr lang="en-GB" sz="1000" b="0" dirty="0">
              <a:solidFill>
                <a:srgbClr val="FF0000"/>
              </a:solidFill>
            </a:endParaRPr>
          </a:p>
          <a:p>
            <a:pPr marL="800100" lvl="1" indent="-342900" eaLnBrk="1" hangingPunct="1">
              <a:buFont typeface="Arial" pitchFamily="34" charset="0"/>
              <a:buChar char="•"/>
            </a:pPr>
            <a:r>
              <a:rPr lang="en-GB" sz="2000" b="0" dirty="0">
                <a:solidFill>
                  <a:srgbClr val="FF0000"/>
                </a:solidFill>
              </a:rPr>
              <a:t>Alternator control</a:t>
            </a:r>
            <a:endParaRPr lang="en-GB" sz="1000" b="0" dirty="0">
              <a:solidFill>
                <a:schemeClr val="tx1"/>
              </a:solidFill>
            </a:endParaRPr>
          </a:p>
          <a:p>
            <a:pPr eaLnBrk="1" hangingPunct="1"/>
            <a:endParaRPr lang="en-GB" sz="2400" b="0" dirty="0">
              <a:solidFill>
                <a:schemeClr val="tx1"/>
              </a:solidFill>
              <a:latin typeface="+mn-lt"/>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2480" y="3729690"/>
            <a:ext cx="4140000" cy="1807610"/>
          </a:xfrm>
          <a:prstGeom prst="rect">
            <a:avLst/>
          </a:prstGeom>
        </p:spPr>
      </p:pic>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AGM Battery</a:t>
            </a:r>
          </a:p>
        </p:txBody>
      </p:sp>
    </p:spTree>
    <p:extLst>
      <p:ext uri="{BB962C8B-B14F-4D97-AF65-F5344CB8AC3E}">
        <p14:creationId xmlns:p14="http://schemas.microsoft.com/office/powerpoint/2010/main" val="2968772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500" fill="hold"/>
                                        <p:tgtEl>
                                          <p:spTgt spid="2"/>
                                        </p:tgtEl>
                                        <p:attrNameLst>
                                          <p:attrName>ppt_w</p:attrName>
                                        </p:attrNameLst>
                                      </p:cBhvr>
                                      <p:tavLst>
                                        <p:tav tm="0">
                                          <p:val>
                                            <p:fltVal val="0"/>
                                          </p:val>
                                        </p:tav>
                                        <p:tav tm="100000">
                                          <p:val>
                                            <p:strVal val="#ppt_w"/>
                                          </p:val>
                                        </p:tav>
                                      </p:tavLst>
                                    </p:anim>
                                    <p:anim calcmode="lin" valueType="num">
                                      <p:cBhvr>
                                        <p:cTn id="16" dur="1500" fill="hold"/>
                                        <p:tgtEl>
                                          <p:spTgt spid="2"/>
                                        </p:tgtEl>
                                        <p:attrNameLst>
                                          <p:attrName>ppt_h</p:attrName>
                                        </p:attrNameLst>
                                      </p:cBhvr>
                                      <p:tavLst>
                                        <p:tav tm="0">
                                          <p:val>
                                            <p:fltVal val="0"/>
                                          </p:val>
                                        </p:tav>
                                        <p:tav tm="100000">
                                          <p:val>
                                            <p:strVal val="#ppt_h"/>
                                          </p:val>
                                        </p:tav>
                                      </p:tavLst>
                                    </p:anim>
                                    <p:animEffect transition="in" filter="fade">
                                      <p:cBhvr>
                                        <p:cTn id="17" dur="1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left)">
                                      <p:cBhvr>
                                        <p:cTn id="22" dur="1500"/>
                                        <p:tgtEl>
                                          <p:spTgt spid="11">
                                            <p:txEl>
                                              <p:pRg st="4" end="4"/>
                                            </p:txEl>
                                          </p:spTgt>
                                        </p:tgtEl>
                                      </p:cBhvr>
                                    </p:animEffect>
                                  </p:childTnLst>
                                </p:cTn>
                              </p:par>
                            </p:childTnLst>
                          </p:cTn>
                        </p:par>
                        <p:par>
                          <p:cTn id="23" fill="hold">
                            <p:stCondLst>
                              <p:cond delay="1500"/>
                            </p:stCondLst>
                            <p:childTnLst>
                              <p:par>
                                <p:cTn id="24" presetID="22" presetClass="entr" presetSubtype="8" fill="hold" nodeType="afterEffect">
                                  <p:stCondLst>
                                    <p:cond delay="500"/>
                                  </p:stCondLst>
                                  <p:childTnLst>
                                    <p:set>
                                      <p:cBhvr>
                                        <p:cTn id="25" dur="1" fill="hold">
                                          <p:stCondLst>
                                            <p:cond delay="0"/>
                                          </p:stCondLst>
                                        </p:cTn>
                                        <p:tgtEl>
                                          <p:spTgt spid="11">
                                            <p:txEl>
                                              <p:pRg st="6" end="6"/>
                                            </p:txEl>
                                          </p:spTgt>
                                        </p:tgtEl>
                                        <p:attrNameLst>
                                          <p:attrName>style.visibility</p:attrName>
                                        </p:attrNameLst>
                                      </p:cBhvr>
                                      <p:to>
                                        <p:strVal val="visible"/>
                                      </p:to>
                                    </p:set>
                                    <p:animEffect transition="in" filter="wipe(left)">
                                      <p:cBhvr>
                                        <p:cTn id="26" dur="1500"/>
                                        <p:tgtEl>
                                          <p:spTgt spid="11">
                                            <p:txEl>
                                              <p:pRg st="6" end="6"/>
                                            </p:txEl>
                                          </p:spTgt>
                                        </p:tgtEl>
                                      </p:cBhvr>
                                    </p:animEffect>
                                  </p:childTnLst>
                                </p:cTn>
                              </p:par>
                            </p:childTnLst>
                          </p:cTn>
                        </p:par>
                        <p:par>
                          <p:cTn id="27" fill="hold">
                            <p:stCondLst>
                              <p:cond delay="3500"/>
                            </p:stCondLst>
                            <p:childTnLst>
                              <p:par>
                                <p:cTn id="28" presetID="22" presetClass="entr" presetSubtype="8" fill="hold" nodeType="afterEffect">
                                  <p:stCondLst>
                                    <p:cond delay="50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wipe(left)">
                                      <p:cBhvr>
                                        <p:cTn id="30" dur="1500"/>
                                        <p:tgtEl>
                                          <p:spTgt spid="11">
                                            <p:txEl>
                                              <p:pRg st="8" end="8"/>
                                            </p:txEl>
                                          </p:spTgt>
                                        </p:tgtEl>
                                      </p:cBhvr>
                                    </p:animEffect>
                                  </p:childTnLst>
                                </p:cTn>
                              </p:par>
                            </p:childTnLst>
                          </p:cTn>
                        </p:par>
                        <p:par>
                          <p:cTn id="31" fill="hold">
                            <p:stCondLst>
                              <p:cond delay="5500"/>
                            </p:stCondLst>
                            <p:childTnLst>
                              <p:par>
                                <p:cTn id="32" presetID="22" presetClass="entr" presetSubtype="8" fill="hold" nodeType="afterEffect">
                                  <p:stCondLst>
                                    <p:cond delay="500"/>
                                  </p:stCondLst>
                                  <p:childTnLst>
                                    <p:set>
                                      <p:cBhvr>
                                        <p:cTn id="33" dur="1" fill="hold">
                                          <p:stCondLst>
                                            <p:cond delay="0"/>
                                          </p:stCondLst>
                                        </p:cTn>
                                        <p:tgtEl>
                                          <p:spTgt spid="11">
                                            <p:txEl>
                                              <p:pRg st="10" end="10"/>
                                            </p:txEl>
                                          </p:spTgt>
                                        </p:tgtEl>
                                        <p:attrNameLst>
                                          <p:attrName>style.visibility</p:attrName>
                                        </p:attrNameLst>
                                      </p:cBhvr>
                                      <p:to>
                                        <p:strVal val="visible"/>
                                      </p:to>
                                    </p:set>
                                    <p:animEffect transition="in" filter="wipe(left)">
                                      <p:cBhvr>
                                        <p:cTn id="34" dur="1500"/>
                                        <p:tgtEl>
                                          <p:spTgt spid="11">
                                            <p:txEl>
                                              <p:pRg st="10" end="10"/>
                                            </p:txEl>
                                          </p:spTgt>
                                        </p:tgtEl>
                                      </p:cBhvr>
                                    </p:animEffect>
                                  </p:childTnLst>
                                </p:cTn>
                              </p:par>
                            </p:childTnLst>
                          </p:cTn>
                        </p:par>
                        <p:par>
                          <p:cTn id="35" fill="hold">
                            <p:stCondLst>
                              <p:cond delay="7500"/>
                            </p:stCondLst>
                            <p:childTnLst>
                              <p:par>
                                <p:cTn id="36" presetID="22" presetClass="entr" presetSubtype="8" fill="hold" nodeType="afterEffect">
                                  <p:stCondLst>
                                    <p:cond delay="500"/>
                                  </p:stCondLst>
                                  <p:childTnLst>
                                    <p:set>
                                      <p:cBhvr>
                                        <p:cTn id="37" dur="1" fill="hold">
                                          <p:stCondLst>
                                            <p:cond delay="0"/>
                                          </p:stCondLst>
                                        </p:cTn>
                                        <p:tgtEl>
                                          <p:spTgt spid="11">
                                            <p:txEl>
                                              <p:pRg st="12" end="12"/>
                                            </p:txEl>
                                          </p:spTgt>
                                        </p:tgtEl>
                                        <p:attrNameLst>
                                          <p:attrName>style.visibility</p:attrName>
                                        </p:attrNameLst>
                                      </p:cBhvr>
                                      <p:to>
                                        <p:strVal val="visible"/>
                                      </p:to>
                                    </p:set>
                                    <p:animEffect transition="in" filter="wipe(left)">
                                      <p:cBhvr>
                                        <p:cTn id="38" dur="1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EFB (Enhanced Flooded Battery)</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18710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3248980"/>
            <a:ext cx="8640000" cy="2700299"/>
          </a:xfrm>
        </p:spPr>
        <p:txBody>
          <a:bodyPr/>
          <a:lstStyle/>
          <a:p>
            <a:pPr eaLnBrk="1" hangingPunct="1"/>
            <a:r>
              <a:rPr lang="en-US" sz="2400" dirty="0">
                <a:solidFill>
                  <a:schemeClr val="bg1"/>
                </a:solidFill>
                <a:sym typeface="Arial" charset="0"/>
              </a:rPr>
              <a:t>Emission Reduction Legislation &amp; Influences</a:t>
            </a:r>
            <a:br>
              <a:rPr lang="en-US" sz="2400" dirty="0">
                <a:solidFill>
                  <a:schemeClr val="bg1"/>
                </a:solidFill>
                <a:sym typeface="Arial" charset="0"/>
              </a:rPr>
            </a:br>
            <a:r>
              <a:rPr lang="en-US" sz="2400" dirty="0">
                <a:solidFill>
                  <a:schemeClr val="bg1"/>
                </a:solidFill>
                <a:sym typeface="Arial" charset="0"/>
              </a:rPr>
              <a:t>Vehicle Emission Reduction Technologies</a:t>
            </a:r>
            <a:br>
              <a:rPr lang="en-US" sz="2400" dirty="0">
                <a:solidFill>
                  <a:schemeClr val="bg1"/>
                </a:solidFill>
                <a:sym typeface="Arial" charset="0"/>
              </a:rPr>
            </a:br>
            <a:r>
              <a:rPr lang="en-US" sz="2400" dirty="0">
                <a:solidFill>
                  <a:schemeClr val="bg1"/>
                </a:solidFill>
                <a:sym typeface="Arial" charset="0"/>
              </a:rPr>
              <a:t>Battery Technology, Terminologies &amp; Specification</a:t>
            </a:r>
            <a:br>
              <a:rPr lang="en-US" sz="2400" dirty="0">
                <a:solidFill>
                  <a:schemeClr val="bg1"/>
                </a:solidFill>
                <a:sym typeface="Arial" charset="0"/>
              </a:rPr>
            </a:br>
            <a:r>
              <a:rPr lang="en-US" sz="2400" dirty="0">
                <a:solidFill>
                  <a:schemeClr val="bg1"/>
                </a:solidFill>
                <a:sym typeface="Arial" charset="0"/>
              </a:rPr>
              <a:t>Absorbed Glass Mat (AGM) Battery</a:t>
            </a:r>
            <a:br>
              <a:rPr lang="en-US" sz="2400" dirty="0">
                <a:solidFill>
                  <a:schemeClr val="bg1"/>
                </a:solidFill>
                <a:sym typeface="Arial" charset="0"/>
              </a:rPr>
            </a:br>
            <a:r>
              <a:rPr lang="en-US" sz="2400" dirty="0">
                <a:solidFill>
                  <a:schemeClr val="bg1"/>
                </a:solidFill>
                <a:sym typeface="Arial" charset="0"/>
              </a:rPr>
              <a:t>Enhanced Flooded Battery (EFB)</a:t>
            </a:r>
            <a:br>
              <a:rPr lang="en-US" sz="2400" dirty="0">
                <a:solidFill>
                  <a:schemeClr val="bg1"/>
                </a:solidFill>
                <a:sym typeface="Arial" charset="0"/>
              </a:rPr>
            </a:br>
            <a:r>
              <a:rPr lang="en-US" sz="2400" dirty="0">
                <a:solidFill>
                  <a:schemeClr val="bg1"/>
                </a:solidFill>
                <a:sym typeface="Arial" charset="0"/>
              </a:rPr>
              <a:t>Battery Look-up </a:t>
            </a:r>
            <a:r>
              <a:rPr lang="en-US" sz="2400" b="1" dirty="0">
                <a:solidFill>
                  <a:srgbClr val="FF0000"/>
                </a:solidFill>
                <a:sym typeface="Arial" charset="0"/>
              </a:rPr>
              <a:t>(LIVE Demonstration)</a:t>
            </a:r>
            <a:br>
              <a:rPr lang="en-US" sz="2400" b="1" dirty="0">
                <a:solidFill>
                  <a:srgbClr val="FF0000"/>
                </a:solidFill>
                <a:sym typeface="Arial" charset="0"/>
              </a:rPr>
            </a:br>
            <a:r>
              <a:rPr lang="en-US" sz="2400" dirty="0">
                <a:solidFill>
                  <a:schemeClr val="bg1"/>
                </a:solidFill>
                <a:sym typeface="Arial" charset="0"/>
              </a:rPr>
              <a:t>Battery Management &amp; Configuration</a:t>
            </a:r>
            <a:br>
              <a:rPr lang="en-US" sz="2400" dirty="0">
                <a:solidFill>
                  <a:schemeClr val="bg1"/>
                </a:solidFill>
                <a:sym typeface="Arial" charset="0"/>
              </a:rPr>
            </a:br>
            <a:r>
              <a:rPr lang="en-US" sz="2400" dirty="0">
                <a:solidFill>
                  <a:schemeClr val="bg1"/>
                </a:solidFill>
                <a:sym typeface="Arial" charset="0"/>
              </a:rPr>
              <a:t>Introduction to Vehicle Autonomy</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03177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EFB Battery</a:t>
            </a:r>
          </a:p>
        </p:txBody>
      </p:sp>
      <p:sp>
        <p:nvSpPr>
          <p:cNvPr id="11" name="Rectangle 6"/>
          <p:cNvSpPr txBox="1">
            <a:spLocks noChangeArrowheads="1"/>
          </p:cNvSpPr>
          <p:nvPr/>
        </p:nvSpPr>
        <p:spPr bwMode="auto">
          <a:xfrm>
            <a:off x="252000" y="912658"/>
            <a:ext cx="8640000" cy="244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rPr>
              <a:t>The </a:t>
            </a:r>
            <a:r>
              <a:rPr lang="en-GB" sz="2400" b="0" dirty="0">
                <a:solidFill>
                  <a:schemeClr val="tx1"/>
                </a:solidFill>
                <a:latin typeface="+mn-lt"/>
              </a:rPr>
              <a:t>EFB</a:t>
            </a:r>
            <a:r>
              <a:rPr lang="en-GB" sz="2400" b="0" dirty="0">
                <a:solidFill>
                  <a:schemeClr val="tx1"/>
                </a:solidFill>
              </a:rPr>
              <a:t> battery has been developed for the following applications:</a:t>
            </a:r>
          </a:p>
          <a:p>
            <a:pPr eaLnBrk="1" hangingPunct="1"/>
            <a:endParaRPr lang="en-GB" sz="2000" b="0" dirty="0">
              <a:solidFill>
                <a:schemeClr val="tx1"/>
              </a:solidFill>
            </a:endParaRPr>
          </a:p>
          <a:p>
            <a:pPr marL="342900" indent="-342900" eaLnBrk="1" hangingPunct="1">
              <a:buFont typeface="Arial" pitchFamily="34" charset="0"/>
              <a:buChar char="•"/>
            </a:pPr>
            <a:r>
              <a:rPr lang="en-GB" sz="2400" b="0" dirty="0">
                <a:solidFill>
                  <a:schemeClr val="tx1"/>
                </a:solidFill>
              </a:rPr>
              <a:t>Entry level vehicles featuring Idle Stop/Start where CO</a:t>
            </a:r>
            <a:r>
              <a:rPr lang="en-GB" sz="1000" b="0" dirty="0">
                <a:solidFill>
                  <a:schemeClr val="tx1"/>
                </a:solidFill>
              </a:rPr>
              <a:t>2</a:t>
            </a:r>
            <a:r>
              <a:rPr lang="en-GB" sz="2400" b="0" dirty="0">
                <a:solidFill>
                  <a:schemeClr val="tx1"/>
                </a:solidFill>
              </a:rPr>
              <a:t> emissions and fuel economy requirements are reduced  </a:t>
            </a:r>
          </a:p>
          <a:p>
            <a:pPr eaLnBrk="1" hangingPunct="1"/>
            <a:endParaRPr lang="en-GB" sz="2400" b="0" dirty="0">
              <a:solidFill>
                <a:schemeClr val="tx1"/>
              </a:solidFill>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723" y="2711786"/>
            <a:ext cx="4984619" cy="3240000"/>
          </a:xfrm>
          <a:prstGeom prst="rect">
            <a:avLst/>
          </a:prstGeom>
        </p:spPr>
      </p:pic>
      <p:pic>
        <p:nvPicPr>
          <p:cNvPr id="12" name="Picture 11">
            <a:extLst>
              <a:ext uri="{FF2B5EF4-FFF2-40B4-BE49-F238E27FC236}">
                <a16:creationId xmlns:a16="http://schemas.microsoft.com/office/drawing/2014/main" id="{68763399-F2C8-4D47-9230-1149B67F0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3559" y="2895691"/>
            <a:ext cx="2531127" cy="2520000"/>
          </a:xfrm>
          <a:prstGeom prst="rect">
            <a:avLst/>
          </a:prstGeom>
        </p:spPr>
      </p:pic>
    </p:spTree>
    <p:extLst>
      <p:ext uri="{BB962C8B-B14F-4D97-AF65-F5344CB8AC3E}">
        <p14:creationId xmlns:p14="http://schemas.microsoft.com/office/powerpoint/2010/main" val="3251335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1500"/>
                                        <p:tgtEl>
                                          <p:spTgt spid="11">
                                            <p:txEl>
                                              <p:pRg st="2" end="2"/>
                                            </p:txEl>
                                          </p:spTgt>
                                        </p:tgtEl>
                                      </p:cBhvr>
                                    </p:animEffect>
                                  </p:childTnLst>
                                </p:cTn>
                              </p:par>
                              <p:par>
                                <p:cTn id="12" presetID="53" presetClass="entr" presetSubtype="16"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500" fill="hold"/>
                                        <p:tgtEl>
                                          <p:spTgt spid="12"/>
                                        </p:tgtEl>
                                        <p:attrNameLst>
                                          <p:attrName>ppt_w</p:attrName>
                                        </p:attrNameLst>
                                      </p:cBhvr>
                                      <p:tavLst>
                                        <p:tav tm="0">
                                          <p:val>
                                            <p:fltVal val="0"/>
                                          </p:val>
                                        </p:tav>
                                        <p:tav tm="100000">
                                          <p:val>
                                            <p:strVal val="#ppt_w"/>
                                          </p:val>
                                        </p:tav>
                                      </p:tavLst>
                                    </p:anim>
                                    <p:anim calcmode="lin" valueType="num">
                                      <p:cBhvr>
                                        <p:cTn id="20" dur="1500" fill="hold"/>
                                        <p:tgtEl>
                                          <p:spTgt spid="12"/>
                                        </p:tgtEl>
                                        <p:attrNameLst>
                                          <p:attrName>ppt_h</p:attrName>
                                        </p:attrNameLst>
                                      </p:cBhvr>
                                      <p:tavLst>
                                        <p:tav tm="0">
                                          <p:val>
                                            <p:fltVal val="0"/>
                                          </p:val>
                                        </p:tav>
                                        <p:tav tm="100000">
                                          <p:val>
                                            <p:strVal val="#ppt_h"/>
                                          </p:val>
                                        </p:tav>
                                      </p:tavLst>
                                    </p:anim>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AGM &amp; EFB Sales &amp; Marketing Issues</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73656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AGM/EFB Sales &amp; Marketing Issues</a:t>
            </a:r>
          </a:p>
        </p:txBody>
      </p:sp>
      <p:sp>
        <p:nvSpPr>
          <p:cNvPr id="11" name="Rectangle 6"/>
          <p:cNvSpPr txBox="1">
            <a:spLocks noChangeArrowheads="1"/>
          </p:cNvSpPr>
          <p:nvPr/>
        </p:nvSpPr>
        <p:spPr bwMode="auto">
          <a:xfrm>
            <a:off x="246709" y="1989850"/>
            <a:ext cx="8633647" cy="177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p:txBody>
      </p:sp>
      <p:sp>
        <p:nvSpPr>
          <p:cNvPr id="5" name="Rectangle 6"/>
          <p:cNvSpPr txBox="1">
            <a:spLocks noChangeArrowheads="1"/>
          </p:cNvSpPr>
          <p:nvPr/>
        </p:nvSpPr>
        <p:spPr bwMode="auto">
          <a:xfrm>
            <a:off x="252000" y="912658"/>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mn-lt"/>
              </a:rPr>
              <a:t>If it is stipulated that the replacement battery for a vehicle is specified as an AGM/EFB type then this is the </a:t>
            </a:r>
            <a:r>
              <a:rPr lang="en-GB" sz="2400" u="sng" dirty="0">
                <a:solidFill>
                  <a:srgbClr val="FF0000"/>
                </a:solidFill>
                <a:latin typeface="+mn-lt"/>
              </a:rPr>
              <a:t>only</a:t>
            </a:r>
            <a:r>
              <a:rPr lang="en-GB" sz="2400" b="0" dirty="0">
                <a:solidFill>
                  <a:schemeClr val="tx1"/>
                </a:solidFill>
                <a:latin typeface="+mn-lt"/>
              </a:rPr>
              <a:t> battery type that is fit for purpose.</a:t>
            </a:r>
          </a:p>
        </p:txBody>
      </p:sp>
      <p:pic>
        <p:nvPicPr>
          <p:cNvPr id="8" name="Picture 7">
            <a:hlinkClick r:id="rId2"/>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1587" y="1999598"/>
            <a:ext cx="5740826" cy="4320000"/>
          </a:xfrm>
          <a:prstGeom prst="rect">
            <a:avLst/>
          </a:prstGeom>
        </p:spPr>
      </p:pic>
    </p:spTree>
    <p:extLst>
      <p:ext uri="{BB962C8B-B14F-4D97-AF65-F5344CB8AC3E}">
        <p14:creationId xmlns:p14="http://schemas.microsoft.com/office/powerpoint/2010/main" val="1041473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500" fill="hold"/>
                                        <p:tgtEl>
                                          <p:spTgt spid="8"/>
                                        </p:tgtEl>
                                        <p:attrNameLst>
                                          <p:attrName>ppt_w</p:attrName>
                                        </p:attrNameLst>
                                      </p:cBhvr>
                                      <p:tavLst>
                                        <p:tav tm="0">
                                          <p:val>
                                            <p:fltVal val="0"/>
                                          </p:val>
                                        </p:tav>
                                        <p:tav tm="100000">
                                          <p:val>
                                            <p:strVal val="#ppt_w"/>
                                          </p:val>
                                        </p:tav>
                                      </p:tavLst>
                                    </p:anim>
                                    <p:anim calcmode="lin" valueType="num">
                                      <p:cBhvr>
                                        <p:cTn id="11" dur="1500" fill="hold"/>
                                        <p:tgtEl>
                                          <p:spTgt spid="8"/>
                                        </p:tgtEl>
                                        <p:attrNameLst>
                                          <p:attrName>ppt_h</p:attrName>
                                        </p:attrNameLst>
                                      </p:cBhvr>
                                      <p:tavLst>
                                        <p:tav tm="0">
                                          <p:val>
                                            <p:fltVal val="0"/>
                                          </p:val>
                                        </p:tav>
                                        <p:tav tm="100000">
                                          <p:val>
                                            <p:strVal val="#ppt_h"/>
                                          </p:val>
                                        </p:tav>
                                      </p:tavLst>
                                    </p:anim>
                                    <p:animEffect transition="in" filter="fade">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48426" y="912657"/>
            <a:ext cx="8640000" cy="530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rPr>
              <a:t>Incorrect application of battery technology and/or specification will result in the loss of vehicle system functionality and premature battery failure. </a:t>
            </a:r>
          </a:p>
          <a:p>
            <a:pPr eaLnBrk="1" hangingPunct="1"/>
            <a:endParaRPr lang="en-GB" sz="2400" b="0" dirty="0">
              <a:solidFill>
                <a:schemeClr val="tx1"/>
              </a:solidFill>
              <a:latin typeface="+mn-lt"/>
            </a:endParaRPr>
          </a:p>
          <a:p>
            <a:pPr marL="342900" indent="-342900" eaLnBrk="1" hangingPunct="1">
              <a:buFont typeface="Arial" pitchFamily="34" charset="0"/>
              <a:buChar char="•"/>
            </a:pPr>
            <a:r>
              <a:rPr lang="en-GB" sz="2400" dirty="0">
                <a:solidFill>
                  <a:srgbClr val="FF0000"/>
                </a:solidFill>
                <a:latin typeface="+mn-lt"/>
              </a:rPr>
              <a:t>YBX1000 = 20,000 starts</a:t>
            </a:r>
          </a:p>
          <a:p>
            <a:pPr marL="342900" indent="-342900" eaLnBrk="1" hangingPunct="1">
              <a:buFont typeface="Arial" pitchFamily="34" charset="0"/>
              <a:buChar char="•"/>
            </a:pPr>
            <a:endParaRPr lang="en-GB" sz="1000" dirty="0">
              <a:solidFill>
                <a:srgbClr val="FF0000"/>
              </a:solidFill>
              <a:latin typeface="+mn-lt"/>
            </a:endParaRPr>
          </a:p>
          <a:p>
            <a:pPr marL="342900" indent="-342900" eaLnBrk="1" hangingPunct="1">
              <a:buFont typeface="Arial" pitchFamily="34" charset="0"/>
              <a:buChar char="•"/>
            </a:pPr>
            <a:r>
              <a:rPr lang="en-GB" sz="2400" dirty="0">
                <a:solidFill>
                  <a:srgbClr val="FF0000"/>
                </a:solidFill>
                <a:latin typeface="+mn-lt"/>
              </a:rPr>
              <a:t>YBX3000 = 30,000 starts</a:t>
            </a:r>
          </a:p>
          <a:p>
            <a:pPr marL="342900" indent="-342900" eaLnBrk="1" hangingPunct="1">
              <a:buFont typeface="Arial" pitchFamily="34" charset="0"/>
              <a:buChar char="•"/>
            </a:pPr>
            <a:endParaRPr lang="en-GB" sz="1000" dirty="0">
              <a:solidFill>
                <a:srgbClr val="FF0000"/>
              </a:solidFill>
              <a:latin typeface="+mn-lt"/>
            </a:endParaRPr>
          </a:p>
          <a:p>
            <a:pPr marL="342900" indent="-342900" eaLnBrk="1" hangingPunct="1">
              <a:buFont typeface="Arial" pitchFamily="34" charset="0"/>
              <a:buChar char="•"/>
            </a:pPr>
            <a:r>
              <a:rPr lang="en-GB" sz="2400" dirty="0">
                <a:solidFill>
                  <a:srgbClr val="FF0000"/>
                </a:solidFill>
                <a:latin typeface="+mn-lt"/>
              </a:rPr>
              <a:t>YBX5000 = 50,000 starts</a:t>
            </a:r>
          </a:p>
          <a:p>
            <a:pPr marL="342900" indent="-342900" eaLnBrk="1" hangingPunct="1">
              <a:buFont typeface="Arial" pitchFamily="34" charset="0"/>
              <a:buChar char="•"/>
            </a:pPr>
            <a:endParaRPr lang="en-GB" sz="1000" dirty="0">
              <a:solidFill>
                <a:schemeClr val="tx1"/>
              </a:solidFill>
              <a:latin typeface="+mn-lt"/>
            </a:endParaRPr>
          </a:p>
          <a:p>
            <a:pPr marL="342900" indent="-342900" eaLnBrk="1" hangingPunct="1">
              <a:buFont typeface="Arial" pitchFamily="34" charset="0"/>
              <a:buChar char="•"/>
            </a:pPr>
            <a:r>
              <a:rPr lang="en-GB" sz="2400" dirty="0">
                <a:solidFill>
                  <a:srgbClr val="00B050"/>
                </a:solidFill>
                <a:latin typeface="+mn-lt"/>
              </a:rPr>
              <a:t>YBX7000 (EFB) = 270,000 starts</a:t>
            </a:r>
          </a:p>
          <a:p>
            <a:pPr marL="342900" indent="-342900" eaLnBrk="1" hangingPunct="1">
              <a:buFont typeface="Arial" pitchFamily="34" charset="0"/>
              <a:buChar char="•"/>
            </a:pPr>
            <a:endParaRPr lang="en-GB" sz="1000" dirty="0">
              <a:solidFill>
                <a:srgbClr val="00B050"/>
              </a:solidFill>
              <a:latin typeface="+mn-lt"/>
            </a:endParaRPr>
          </a:p>
          <a:p>
            <a:pPr marL="342900" indent="-342900" eaLnBrk="1" hangingPunct="1">
              <a:buFont typeface="Arial" pitchFamily="34" charset="0"/>
              <a:buChar char="•"/>
            </a:pPr>
            <a:r>
              <a:rPr lang="en-GB" sz="2400" dirty="0">
                <a:solidFill>
                  <a:srgbClr val="00B050"/>
                </a:solidFill>
                <a:latin typeface="+mn-lt"/>
              </a:rPr>
              <a:t>YBX9000 (AGM) = 360,000 starts</a:t>
            </a:r>
          </a:p>
        </p:txBody>
      </p:sp>
      <p:sp>
        <p:nvSpPr>
          <p:cNvPr id="3" name="Rectangle 6"/>
          <p:cNvSpPr>
            <a:spLocks noGrp="1" noChangeArrowheads="1"/>
          </p:cNvSpPr>
          <p:nvPr>
            <p:ph type="title"/>
          </p:nvPr>
        </p:nvSpPr>
        <p:spPr>
          <a:xfrm>
            <a:off x="252000" y="291438"/>
            <a:ext cx="8640000" cy="539941"/>
          </a:xfrm>
        </p:spPr>
        <p:txBody>
          <a:bodyPr anchor="ctr">
            <a:normAutofit/>
          </a:bodyPr>
          <a:lstStyle/>
          <a:p>
            <a:pPr eaLnBrk="1" hangingPunct="1"/>
            <a:r>
              <a:rPr lang="en-GB" sz="3200" dirty="0">
                <a:solidFill>
                  <a:schemeClr val="tx1"/>
                </a:solidFill>
              </a:rPr>
              <a:t>Vehicle Application Dangers!</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6489" y="5048685"/>
            <a:ext cx="2637933" cy="108000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54" y="5048565"/>
            <a:ext cx="2521977" cy="1080000"/>
          </a:xfrm>
          <a:prstGeom prst="rect">
            <a:avLst/>
          </a:prstGeom>
        </p:spPr>
      </p:pic>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0958" y="2443869"/>
            <a:ext cx="1503303" cy="1260000"/>
          </a:xfrm>
          <a:prstGeom prst="rect">
            <a:avLst/>
          </a:prstGeom>
        </p:spPr>
      </p:pic>
      <p:pic>
        <p:nvPicPr>
          <p:cNvPr id="13" name="Pictur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9968" y="3079209"/>
            <a:ext cx="1512963" cy="1260000"/>
          </a:xfrm>
          <a:prstGeom prst="rect">
            <a:avLst/>
          </a:prstGeom>
        </p:spPr>
      </p:pic>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0958" y="3879050"/>
            <a:ext cx="1556186" cy="1260000"/>
          </a:xfrm>
          <a:prstGeom prst="rect">
            <a:avLst/>
          </a:prstGeom>
        </p:spPr>
      </p:pic>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8104" y="4690373"/>
            <a:ext cx="1518496" cy="1260000"/>
          </a:xfrm>
          <a:prstGeom prst="rect">
            <a:avLst/>
          </a:prstGeom>
        </p:spPr>
      </p:pic>
      <p:pic>
        <p:nvPicPr>
          <p:cNvPr id="16" name="Picture 15">
            <a:extLst>
              <a:ext uri="{FF2B5EF4-FFF2-40B4-BE49-F238E27FC236}">
                <a16:creationId xmlns:a16="http://schemas.microsoft.com/office/drawing/2014/main" id="{407247CE-71BB-42CA-BD06-D827F2C41BF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0919" y="1654644"/>
            <a:ext cx="1527507" cy="1260000"/>
          </a:xfrm>
          <a:prstGeom prst="rect">
            <a:avLst/>
          </a:prstGeom>
        </p:spPr>
      </p:pic>
    </p:spTree>
    <p:extLst>
      <p:ext uri="{BB962C8B-B14F-4D97-AF65-F5344CB8AC3E}">
        <p14:creationId xmlns:p14="http://schemas.microsoft.com/office/powerpoint/2010/main" val="327261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500" fill="hold"/>
                                        <p:tgtEl>
                                          <p:spTgt spid="16"/>
                                        </p:tgtEl>
                                        <p:attrNameLst>
                                          <p:attrName>ppt_w</p:attrName>
                                        </p:attrNameLst>
                                      </p:cBhvr>
                                      <p:tavLst>
                                        <p:tav tm="0">
                                          <p:val>
                                            <p:fltVal val="0"/>
                                          </p:val>
                                        </p:tav>
                                        <p:tav tm="100000">
                                          <p:val>
                                            <p:strVal val="#ppt_w"/>
                                          </p:val>
                                        </p:tav>
                                      </p:tavLst>
                                    </p:anim>
                                    <p:anim calcmode="lin" valueType="num">
                                      <p:cBhvr>
                                        <p:cTn id="16" dur="1500" fill="hold"/>
                                        <p:tgtEl>
                                          <p:spTgt spid="16"/>
                                        </p:tgtEl>
                                        <p:attrNameLst>
                                          <p:attrName>ppt_h</p:attrName>
                                        </p:attrNameLst>
                                      </p:cBhvr>
                                      <p:tavLst>
                                        <p:tav tm="0">
                                          <p:val>
                                            <p:fltVal val="0"/>
                                          </p:val>
                                        </p:tav>
                                        <p:tav tm="100000">
                                          <p:val>
                                            <p:strVal val="#ppt_h"/>
                                          </p:val>
                                        </p:tav>
                                      </p:tavLst>
                                    </p:anim>
                                    <p:animEffect transition="in" filter="fade">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left)">
                                      <p:cBhvr>
                                        <p:cTn id="22" dur="1500"/>
                                        <p:tgtEl>
                                          <p:spTgt spid="11">
                                            <p:txEl>
                                              <p:pRg st="4" end="4"/>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500" fill="hold"/>
                                        <p:tgtEl>
                                          <p:spTgt spid="12"/>
                                        </p:tgtEl>
                                        <p:attrNameLst>
                                          <p:attrName>ppt_w</p:attrName>
                                        </p:attrNameLst>
                                      </p:cBhvr>
                                      <p:tavLst>
                                        <p:tav tm="0">
                                          <p:val>
                                            <p:fltVal val="0"/>
                                          </p:val>
                                        </p:tav>
                                        <p:tav tm="100000">
                                          <p:val>
                                            <p:strVal val="#ppt_w"/>
                                          </p:val>
                                        </p:tav>
                                      </p:tavLst>
                                    </p:anim>
                                    <p:anim calcmode="lin" valueType="num">
                                      <p:cBhvr>
                                        <p:cTn id="26" dur="1500" fill="hold"/>
                                        <p:tgtEl>
                                          <p:spTgt spid="12"/>
                                        </p:tgtEl>
                                        <p:attrNameLst>
                                          <p:attrName>ppt_h</p:attrName>
                                        </p:attrNameLst>
                                      </p:cBhvr>
                                      <p:tavLst>
                                        <p:tav tm="0">
                                          <p:val>
                                            <p:fltVal val="0"/>
                                          </p:val>
                                        </p:tav>
                                        <p:tav tm="100000">
                                          <p:val>
                                            <p:strVal val="#ppt_h"/>
                                          </p:val>
                                        </p:tav>
                                      </p:tavLst>
                                    </p:anim>
                                    <p:animEffect transition="in" filter="fade">
                                      <p:cBhvr>
                                        <p:cTn id="27" dur="1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wipe(left)">
                                      <p:cBhvr>
                                        <p:cTn id="32" dur="1500"/>
                                        <p:tgtEl>
                                          <p:spTgt spid="11">
                                            <p:txEl>
                                              <p:pRg st="6" end="6"/>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500" fill="hold"/>
                                        <p:tgtEl>
                                          <p:spTgt spid="13"/>
                                        </p:tgtEl>
                                        <p:attrNameLst>
                                          <p:attrName>ppt_w</p:attrName>
                                        </p:attrNameLst>
                                      </p:cBhvr>
                                      <p:tavLst>
                                        <p:tav tm="0">
                                          <p:val>
                                            <p:fltVal val="0"/>
                                          </p:val>
                                        </p:tav>
                                        <p:tav tm="100000">
                                          <p:val>
                                            <p:strVal val="#ppt_w"/>
                                          </p:val>
                                        </p:tav>
                                      </p:tavLst>
                                    </p:anim>
                                    <p:anim calcmode="lin" valueType="num">
                                      <p:cBhvr>
                                        <p:cTn id="36" dur="1500" fill="hold"/>
                                        <p:tgtEl>
                                          <p:spTgt spid="13"/>
                                        </p:tgtEl>
                                        <p:attrNameLst>
                                          <p:attrName>ppt_h</p:attrName>
                                        </p:attrNameLst>
                                      </p:cBhvr>
                                      <p:tavLst>
                                        <p:tav tm="0">
                                          <p:val>
                                            <p:fltVal val="0"/>
                                          </p:val>
                                        </p:tav>
                                        <p:tav tm="100000">
                                          <p:val>
                                            <p:strVal val="#ppt_h"/>
                                          </p:val>
                                        </p:tav>
                                      </p:tavLst>
                                    </p:anim>
                                    <p:animEffect transition="in" filter="fade">
                                      <p:cBhvr>
                                        <p:cTn id="37" dur="1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wipe(left)">
                                      <p:cBhvr>
                                        <p:cTn id="42" dur="1500"/>
                                        <p:tgtEl>
                                          <p:spTgt spid="11">
                                            <p:txEl>
                                              <p:pRg st="8" end="8"/>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500" fill="hold"/>
                                        <p:tgtEl>
                                          <p:spTgt spid="14"/>
                                        </p:tgtEl>
                                        <p:attrNameLst>
                                          <p:attrName>ppt_w</p:attrName>
                                        </p:attrNameLst>
                                      </p:cBhvr>
                                      <p:tavLst>
                                        <p:tav tm="0">
                                          <p:val>
                                            <p:fltVal val="0"/>
                                          </p:val>
                                        </p:tav>
                                        <p:tav tm="100000">
                                          <p:val>
                                            <p:strVal val="#ppt_w"/>
                                          </p:val>
                                        </p:tav>
                                      </p:tavLst>
                                    </p:anim>
                                    <p:anim calcmode="lin" valueType="num">
                                      <p:cBhvr>
                                        <p:cTn id="46" dur="1500" fill="hold"/>
                                        <p:tgtEl>
                                          <p:spTgt spid="14"/>
                                        </p:tgtEl>
                                        <p:attrNameLst>
                                          <p:attrName>ppt_h</p:attrName>
                                        </p:attrNameLst>
                                      </p:cBhvr>
                                      <p:tavLst>
                                        <p:tav tm="0">
                                          <p:val>
                                            <p:fltVal val="0"/>
                                          </p:val>
                                        </p:tav>
                                        <p:tav tm="100000">
                                          <p:val>
                                            <p:strVal val="#ppt_h"/>
                                          </p:val>
                                        </p:tav>
                                      </p:tavLst>
                                    </p:anim>
                                    <p:animEffect transition="in" filter="fade">
                                      <p:cBhvr>
                                        <p:cTn id="47" dur="1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500" fill="hold"/>
                                        <p:tgtEl>
                                          <p:spTgt spid="7"/>
                                        </p:tgtEl>
                                        <p:attrNameLst>
                                          <p:attrName>ppt_w</p:attrName>
                                        </p:attrNameLst>
                                      </p:cBhvr>
                                      <p:tavLst>
                                        <p:tav tm="0">
                                          <p:val>
                                            <p:fltVal val="0"/>
                                          </p:val>
                                        </p:tav>
                                        <p:tav tm="100000">
                                          <p:val>
                                            <p:strVal val="#ppt_w"/>
                                          </p:val>
                                        </p:tav>
                                      </p:tavLst>
                                    </p:anim>
                                    <p:anim calcmode="lin" valueType="num">
                                      <p:cBhvr>
                                        <p:cTn id="51" dur="1500" fill="hold"/>
                                        <p:tgtEl>
                                          <p:spTgt spid="7"/>
                                        </p:tgtEl>
                                        <p:attrNameLst>
                                          <p:attrName>ppt_h</p:attrName>
                                        </p:attrNameLst>
                                      </p:cBhvr>
                                      <p:tavLst>
                                        <p:tav tm="0">
                                          <p:val>
                                            <p:fltVal val="0"/>
                                          </p:val>
                                        </p:tav>
                                        <p:tav tm="100000">
                                          <p:val>
                                            <p:strVal val="#ppt_h"/>
                                          </p:val>
                                        </p:tav>
                                      </p:tavLst>
                                    </p:anim>
                                    <p:animEffect transition="in" filter="fade">
                                      <p:cBhvr>
                                        <p:cTn id="52" dur="1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wipe(left)">
                                      <p:cBhvr>
                                        <p:cTn id="57" dur="1500"/>
                                        <p:tgtEl>
                                          <p:spTgt spid="11">
                                            <p:txEl>
                                              <p:pRg st="10" end="10"/>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500" fill="hold"/>
                                        <p:tgtEl>
                                          <p:spTgt spid="15"/>
                                        </p:tgtEl>
                                        <p:attrNameLst>
                                          <p:attrName>ppt_w</p:attrName>
                                        </p:attrNameLst>
                                      </p:cBhvr>
                                      <p:tavLst>
                                        <p:tav tm="0">
                                          <p:val>
                                            <p:fltVal val="0"/>
                                          </p:val>
                                        </p:tav>
                                        <p:tav tm="100000">
                                          <p:val>
                                            <p:strVal val="#ppt_w"/>
                                          </p:val>
                                        </p:tav>
                                      </p:tavLst>
                                    </p:anim>
                                    <p:anim calcmode="lin" valueType="num">
                                      <p:cBhvr>
                                        <p:cTn id="61" dur="1500" fill="hold"/>
                                        <p:tgtEl>
                                          <p:spTgt spid="15"/>
                                        </p:tgtEl>
                                        <p:attrNameLst>
                                          <p:attrName>ppt_h</p:attrName>
                                        </p:attrNameLst>
                                      </p:cBhvr>
                                      <p:tavLst>
                                        <p:tav tm="0">
                                          <p:val>
                                            <p:fltVal val="0"/>
                                          </p:val>
                                        </p:tav>
                                        <p:tav tm="100000">
                                          <p:val>
                                            <p:strVal val="#ppt_h"/>
                                          </p:val>
                                        </p:tav>
                                      </p:tavLst>
                                    </p:anim>
                                    <p:animEffect transition="in" filter="fade">
                                      <p:cBhvr>
                                        <p:cTn id="62" dur="1500"/>
                                        <p:tgtEl>
                                          <p:spTgt spid="15"/>
                                        </p:tgtEl>
                                      </p:cBhvr>
                                    </p:animEffect>
                                  </p:childTnLst>
                                </p:cTn>
                              </p:par>
                              <p:par>
                                <p:cTn id="63" presetID="53" presetClass="entr" presetSubtype="16"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1500" fill="hold"/>
                                        <p:tgtEl>
                                          <p:spTgt spid="6"/>
                                        </p:tgtEl>
                                        <p:attrNameLst>
                                          <p:attrName>ppt_w</p:attrName>
                                        </p:attrNameLst>
                                      </p:cBhvr>
                                      <p:tavLst>
                                        <p:tav tm="0">
                                          <p:val>
                                            <p:fltVal val="0"/>
                                          </p:val>
                                        </p:tav>
                                        <p:tav tm="100000">
                                          <p:val>
                                            <p:strVal val="#ppt_w"/>
                                          </p:val>
                                        </p:tav>
                                      </p:tavLst>
                                    </p:anim>
                                    <p:anim calcmode="lin" valueType="num">
                                      <p:cBhvr>
                                        <p:cTn id="66" dur="1500" fill="hold"/>
                                        <p:tgtEl>
                                          <p:spTgt spid="6"/>
                                        </p:tgtEl>
                                        <p:attrNameLst>
                                          <p:attrName>ppt_h</p:attrName>
                                        </p:attrNameLst>
                                      </p:cBhvr>
                                      <p:tavLst>
                                        <p:tav tm="0">
                                          <p:val>
                                            <p:fltVal val="0"/>
                                          </p:val>
                                        </p:tav>
                                        <p:tav tm="100000">
                                          <p:val>
                                            <p:strVal val="#ppt_h"/>
                                          </p:val>
                                        </p:tav>
                                      </p:tavLst>
                                    </p:anim>
                                    <p:animEffect transition="in" filter="fade">
                                      <p:cBhvr>
                                        <p:cTn id="6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2000" y="291438"/>
            <a:ext cx="8640000" cy="539941"/>
          </a:xfrm>
        </p:spPr>
        <p:txBody>
          <a:bodyPr anchor="ctr"/>
          <a:lstStyle/>
          <a:p>
            <a:pPr eaLnBrk="1" hangingPunct="1"/>
            <a:r>
              <a:rPr lang="en-GB" sz="3200" dirty="0">
                <a:solidFill>
                  <a:schemeClr val="tx1"/>
                </a:solidFill>
              </a:rPr>
              <a:t>DOD Recovery Comparisons</a:t>
            </a:r>
          </a:p>
        </p:txBody>
      </p:sp>
      <p:grpSp>
        <p:nvGrpSpPr>
          <p:cNvPr id="6" name="Group 5"/>
          <p:cNvGrpSpPr>
            <a:grpSpLocks noChangeAspect="1"/>
          </p:cNvGrpSpPr>
          <p:nvPr/>
        </p:nvGrpSpPr>
        <p:grpSpPr>
          <a:xfrm>
            <a:off x="353702" y="2340314"/>
            <a:ext cx="2612575" cy="1800000"/>
            <a:chOff x="2745592" y="4277513"/>
            <a:chExt cx="3600000" cy="2480315"/>
          </a:xfrm>
        </p:grpSpPr>
        <p:sp>
          <p:nvSpPr>
            <p:cNvPr id="134" name="Rectangle 133"/>
            <p:cNvSpPr>
              <a:spLocks/>
            </p:cNvSpPr>
            <p:nvPr/>
          </p:nvSpPr>
          <p:spPr bwMode="auto">
            <a:xfrm>
              <a:off x="2761195" y="4569365"/>
              <a:ext cx="3582000" cy="2178000"/>
            </a:xfrm>
            <a:prstGeom prst="rect">
              <a:avLst/>
            </a:prstGeom>
            <a:pattFill prst="smGrid">
              <a:fgClr>
                <a:schemeClr val="bg1">
                  <a:lumMod val="50000"/>
                </a:schemeClr>
              </a:fgClr>
              <a:bgClr>
                <a:schemeClr val="bg1">
                  <a:lumMod val="75000"/>
                </a:schemeClr>
              </a:bgClr>
            </a:patt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0" name="Rectangle 139"/>
            <p:cNvSpPr/>
            <p:nvPr/>
          </p:nvSpPr>
          <p:spPr bwMode="auto">
            <a:xfrm>
              <a:off x="2745592" y="456182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1" name="Rectangle 140"/>
            <p:cNvSpPr/>
            <p:nvPr/>
          </p:nvSpPr>
          <p:spPr bwMode="auto">
            <a:xfrm>
              <a:off x="3349917"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2" name="Rectangle 141"/>
            <p:cNvSpPr/>
            <p:nvPr/>
          </p:nvSpPr>
          <p:spPr bwMode="auto">
            <a:xfrm>
              <a:off x="3951723" y="4561030"/>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3" name="Rectangle 142"/>
            <p:cNvSpPr/>
            <p:nvPr/>
          </p:nvSpPr>
          <p:spPr bwMode="auto">
            <a:xfrm>
              <a:off x="4557789"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4" name="Rectangle 143"/>
            <p:cNvSpPr/>
            <p:nvPr/>
          </p:nvSpPr>
          <p:spPr bwMode="auto">
            <a:xfrm>
              <a:off x="5162114"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45" name="Rectangle 144"/>
            <p:cNvSpPr/>
            <p:nvPr/>
          </p:nvSpPr>
          <p:spPr bwMode="auto">
            <a:xfrm>
              <a:off x="5763920"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4" name="Trapezoid 3"/>
            <p:cNvSpPr/>
            <p:nvPr/>
          </p:nvSpPr>
          <p:spPr bwMode="auto">
            <a:xfrm>
              <a:off x="2856408"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67" name="Trapezoid 166"/>
            <p:cNvSpPr/>
            <p:nvPr/>
          </p:nvSpPr>
          <p:spPr bwMode="auto">
            <a:xfrm>
              <a:off x="5872606"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grpSp>
      <p:grpSp>
        <p:nvGrpSpPr>
          <p:cNvPr id="178" name="Group 177"/>
          <p:cNvGrpSpPr>
            <a:grpSpLocks noChangeAspect="1"/>
          </p:cNvGrpSpPr>
          <p:nvPr/>
        </p:nvGrpSpPr>
        <p:grpSpPr>
          <a:xfrm>
            <a:off x="6190061" y="2340314"/>
            <a:ext cx="2612575" cy="1800000"/>
            <a:chOff x="2745592" y="4277513"/>
            <a:chExt cx="3600000" cy="2480315"/>
          </a:xfrm>
        </p:grpSpPr>
        <p:sp>
          <p:nvSpPr>
            <p:cNvPr id="179" name="Rectangle 178"/>
            <p:cNvSpPr>
              <a:spLocks/>
            </p:cNvSpPr>
            <p:nvPr/>
          </p:nvSpPr>
          <p:spPr bwMode="auto">
            <a:xfrm>
              <a:off x="2761195" y="4569365"/>
              <a:ext cx="3582000" cy="2178000"/>
            </a:xfrm>
            <a:prstGeom prst="rect">
              <a:avLst/>
            </a:prstGeom>
            <a:pattFill prst="smGrid">
              <a:fgClr>
                <a:schemeClr val="bg1">
                  <a:lumMod val="50000"/>
                </a:schemeClr>
              </a:fgClr>
              <a:bgClr>
                <a:schemeClr val="bg1">
                  <a:lumMod val="75000"/>
                </a:schemeClr>
              </a:bgClr>
            </a:patt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0" name="Rectangle 179"/>
            <p:cNvSpPr/>
            <p:nvPr/>
          </p:nvSpPr>
          <p:spPr bwMode="auto">
            <a:xfrm>
              <a:off x="2745592" y="456182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1" name="Rectangle 180"/>
            <p:cNvSpPr/>
            <p:nvPr/>
          </p:nvSpPr>
          <p:spPr bwMode="auto">
            <a:xfrm>
              <a:off x="3349917"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2" name="Rectangle 181"/>
            <p:cNvSpPr/>
            <p:nvPr/>
          </p:nvSpPr>
          <p:spPr bwMode="auto">
            <a:xfrm>
              <a:off x="3951723" y="4561030"/>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3" name="Rectangle 182"/>
            <p:cNvSpPr/>
            <p:nvPr/>
          </p:nvSpPr>
          <p:spPr bwMode="auto">
            <a:xfrm>
              <a:off x="4557789"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4" name="Rectangle 183"/>
            <p:cNvSpPr/>
            <p:nvPr/>
          </p:nvSpPr>
          <p:spPr bwMode="auto">
            <a:xfrm>
              <a:off x="5162114"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5" name="Rectangle 184"/>
            <p:cNvSpPr/>
            <p:nvPr/>
          </p:nvSpPr>
          <p:spPr bwMode="auto">
            <a:xfrm>
              <a:off x="5763920"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6" name="Trapezoid 185"/>
            <p:cNvSpPr/>
            <p:nvPr/>
          </p:nvSpPr>
          <p:spPr bwMode="auto">
            <a:xfrm>
              <a:off x="2856408"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87" name="Trapezoid 186"/>
            <p:cNvSpPr/>
            <p:nvPr/>
          </p:nvSpPr>
          <p:spPr bwMode="auto">
            <a:xfrm>
              <a:off x="5872606"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grpSp>
      <p:sp>
        <p:nvSpPr>
          <p:cNvPr id="138" name="Rectangle 137"/>
          <p:cNvSpPr>
            <a:spLocks/>
          </p:cNvSpPr>
          <p:nvPr/>
        </p:nvSpPr>
        <p:spPr bwMode="auto">
          <a:xfrm>
            <a:off x="6192921" y="2541932"/>
            <a:ext cx="2610000" cy="900000"/>
          </a:xfrm>
          <a:prstGeom prst="rect">
            <a:avLst/>
          </a:prstGeom>
          <a:solidFill>
            <a:srgbClr val="33CC33"/>
          </a:solidFill>
          <a:ln w="28575">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grpSp>
        <p:nvGrpSpPr>
          <p:cNvPr id="190" name="Group 189"/>
          <p:cNvGrpSpPr>
            <a:grpSpLocks noChangeAspect="1"/>
          </p:cNvGrpSpPr>
          <p:nvPr/>
        </p:nvGrpSpPr>
        <p:grpSpPr>
          <a:xfrm>
            <a:off x="3275456" y="2341775"/>
            <a:ext cx="2612575" cy="1800000"/>
            <a:chOff x="2745592" y="4277513"/>
            <a:chExt cx="3600000" cy="2480315"/>
          </a:xfrm>
        </p:grpSpPr>
        <p:sp>
          <p:nvSpPr>
            <p:cNvPr id="191" name="Rectangle 190"/>
            <p:cNvSpPr>
              <a:spLocks/>
            </p:cNvSpPr>
            <p:nvPr/>
          </p:nvSpPr>
          <p:spPr bwMode="auto">
            <a:xfrm>
              <a:off x="2761195" y="4569365"/>
              <a:ext cx="3582000" cy="2178000"/>
            </a:xfrm>
            <a:prstGeom prst="rect">
              <a:avLst/>
            </a:prstGeom>
            <a:pattFill prst="smGrid">
              <a:fgClr>
                <a:schemeClr val="bg1">
                  <a:lumMod val="50000"/>
                </a:schemeClr>
              </a:fgClr>
              <a:bgClr>
                <a:schemeClr val="bg1">
                  <a:lumMod val="75000"/>
                </a:schemeClr>
              </a:bgClr>
            </a:patt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2" name="Rectangle 191"/>
            <p:cNvSpPr/>
            <p:nvPr/>
          </p:nvSpPr>
          <p:spPr bwMode="auto">
            <a:xfrm>
              <a:off x="2745592" y="456182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3" name="Rectangle 192"/>
            <p:cNvSpPr/>
            <p:nvPr/>
          </p:nvSpPr>
          <p:spPr bwMode="auto">
            <a:xfrm>
              <a:off x="3349917"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4" name="Rectangle 193"/>
            <p:cNvSpPr/>
            <p:nvPr/>
          </p:nvSpPr>
          <p:spPr bwMode="auto">
            <a:xfrm>
              <a:off x="3951723" y="4561030"/>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5" name="Rectangle 194"/>
            <p:cNvSpPr/>
            <p:nvPr/>
          </p:nvSpPr>
          <p:spPr bwMode="auto">
            <a:xfrm>
              <a:off x="4557789"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6" name="Rectangle 195"/>
            <p:cNvSpPr/>
            <p:nvPr/>
          </p:nvSpPr>
          <p:spPr bwMode="auto">
            <a:xfrm>
              <a:off x="5162114" y="4561078"/>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7" name="Rectangle 196"/>
            <p:cNvSpPr/>
            <p:nvPr/>
          </p:nvSpPr>
          <p:spPr bwMode="auto">
            <a:xfrm>
              <a:off x="5763920" y="4561054"/>
              <a:ext cx="581672" cy="2196000"/>
            </a:xfrm>
            <a:prstGeom prst="rect">
              <a:avLst/>
            </a:prstGeom>
            <a:noFill/>
            <a:ln w="28575" cap="flat" cmpd="sng" algn="ctr">
              <a:solidFill>
                <a:srgbClr val="0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8" name="Trapezoid 197"/>
            <p:cNvSpPr/>
            <p:nvPr/>
          </p:nvSpPr>
          <p:spPr bwMode="auto">
            <a:xfrm>
              <a:off x="2856408"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199" name="Trapezoid 198"/>
            <p:cNvSpPr/>
            <p:nvPr/>
          </p:nvSpPr>
          <p:spPr bwMode="auto">
            <a:xfrm>
              <a:off x="5872606" y="4277513"/>
              <a:ext cx="360040" cy="270000"/>
            </a:xfrm>
            <a:prstGeom prst="trapezoid">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grpSp>
      <p:sp>
        <p:nvSpPr>
          <p:cNvPr id="200" name="Rectangle 199"/>
          <p:cNvSpPr>
            <a:spLocks/>
          </p:cNvSpPr>
          <p:nvPr/>
        </p:nvSpPr>
        <p:spPr bwMode="auto">
          <a:xfrm>
            <a:off x="3276743" y="2543393"/>
            <a:ext cx="2610000" cy="504000"/>
          </a:xfrm>
          <a:prstGeom prst="rect">
            <a:avLst/>
          </a:prstGeom>
          <a:solidFill>
            <a:srgbClr val="FF0000"/>
          </a:solidFill>
          <a:ln w="28575">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201" name="Rectangle 200"/>
          <p:cNvSpPr>
            <a:spLocks/>
          </p:cNvSpPr>
          <p:nvPr/>
        </p:nvSpPr>
        <p:spPr bwMode="auto">
          <a:xfrm>
            <a:off x="352864" y="2543567"/>
            <a:ext cx="2610000" cy="180000"/>
          </a:xfrm>
          <a:prstGeom prst="rect">
            <a:avLst/>
          </a:prstGeom>
          <a:solidFill>
            <a:srgbClr val="33CC33"/>
          </a:solidFill>
          <a:ln w="28575">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a:ln>
                <a:noFill/>
              </a:ln>
              <a:solidFill>
                <a:srgbClr val="000000"/>
              </a:solidFill>
              <a:effectLst/>
              <a:latin typeface="Arial" charset="0"/>
              <a:sym typeface="Arial" charset="0"/>
            </a:endParaRPr>
          </a:p>
        </p:txBody>
      </p:sp>
      <p:sp>
        <p:nvSpPr>
          <p:cNvPr id="2" name="TextBox 1"/>
          <p:cNvSpPr txBox="1"/>
          <p:nvPr/>
        </p:nvSpPr>
        <p:spPr>
          <a:xfrm>
            <a:off x="1164277" y="912401"/>
            <a:ext cx="900000" cy="900000"/>
          </a:xfrm>
          <a:prstGeom prst="rect">
            <a:avLst/>
          </a:prstGeom>
          <a:noFill/>
        </p:spPr>
        <p:txBody>
          <a:bodyPr wrap="square" lIns="0" tIns="0" rIns="0" bIns="0" rtlCol="0" anchor="ctr" anchorCtr="1">
            <a:spAutoFit/>
          </a:bodyPr>
          <a:lstStyle/>
          <a:p>
            <a:r>
              <a:rPr lang="en-GB" sz="8000" dirty="0">
                <a:solidFill>
                  <a:srgbClr val="33CC33"/>
                </a:solidFill>
                <a:sym typeface="Wingdings" panose="05000000000000000000" pitchFamily="2" charset="2"/>
              </a:rPr>
              <a:t></a:t>
            </a:r>
            <a:endParaRPr lang="en-GB" sz="8000" dirty="0">
              <a:solidFill>
                <a:srgbClr val="33CC33"/>
              </a:solidFill>
            </a:endParaRPr>
          </a:p>
        </p:txBody>
      </p:sp>
      <p:sp>
        <p:nvSpPr>
          <p:cNvPr id="37" name="TextBox 36"/>
          <p:cNvSpPr txBox="1"/>
          <p:nvPr/>
        </p:nvSpPr>
        <p:spPr>
          <a:xfrm>
            <a:off x="7041984" y="912301"/>
            <a:ext cx="900000" cy="900000"/>
          </a:xfrm>
          <a:prstGeom prst="rect">
            <a:avLst/>
          </a:prstGeom>
          <a:noFill/>
        </p:spPr>
        <p:txBody>
          <a:bodyPr wrap="square" lIns="0" tIns="0" rIns="0" bIns="0" rtlCol="0" anchor="ctr" anchorCtr="1">
            <a:spAutoFit/>
          </a:bodyPr>
          <a:lstStyle/>
          <a:p>
            <a:r>
              <a:rPr lang="en-GB" sz="8000" dirty="0">
                <a:solidFill>
                  <a:srgbClr val="33CC33"/>
                </a:solidFill>
                <a:sym typeface="Wingdings" panose="05000000000000000000" pitchFamily="2" charset="2"/>
              </a:rPr>
              <a:t></a:t>
            </a:r>
            <a:endParaRPr lang="en-GB" sz="8000" dirty="0">
              <a:solidFill>
                <a:srgbClr val="33CC33"/>
              </a:solidFill>
            </a:endParaRPr>
          </a:p>
        </p:txBody>
      </p:sp>
      <p:sp>
        <p:nvSpPr>
          <p:cNvPr id="38" name="TextBox 37"/>
          <p:cNvSpPr txBox="1"/>
          <p:nvPr/>
        </p:nvSpPr>
        <p:spPr>
          <a:xfrm>
            <a:off x="4122517" y="905093"/>
            <a:ext cx="900000" cy="900000"/>
          </a:xfrm>
          <a:prstGeom prst="rect">
            <a:avLst/>
          </a:prstGeom>
          <a:noFill/>
        </p:spPr>
        <p:txBody>
          <a:bodyPr wrap="square" lIns="0" tIns="0" rIns="0" bIns="0" rtlCol="0" anchor="ctr" anchorCtr="1">
            <a:spAutoFit/>
          </a:bodyPr>
          <a:lstStyle/>
          <a:p>
            <a:r>
              <a:rPr lang="en-GB" sz="8000" dirty="0">
                <a:solidFill>
                  <a:srgbClr val="FF0000"/>
                </a:solidFill>
                <a:sym typeface="Wingdings" panose="05000000000000000000" pitchFamily="2" charset="2"/>
              </a:rPr>
              <a:t></a:t>
            </a:r>
            <a:endParaRPr lang="en-GB" sz="8000" dirty="0">
              <a:solidFill>
                <a:srgbClr val="FF0000"/>
              </a:solidFill>
            </a:endParaRPr>
          </a:p>
        </p:txBody>
      </p:sp>
      <p:sp>
        <p:nvSpPr>
          <p:cNvPr id="40" name="TextBox 39"/>
          <p:cNvSpPr txBox="1"/>
          <p:nvPr/>
        </p:nvSpPr>
        <p:spPr>
          <a:xfrm>
            <a:off x="760579" y="1801595"/>
            <a:ext cx="1800000" cy="720000"/>
          </a:xfrm>
          <a:prstGeom prst="rect">
            <a:avLst/>
          </a:prstGeom>
          <a:noFill/>
        </p:spPr>
        <p:txBody>
          <a:bodyPr wrap="square" lIns="0" tIns="0" rIns="0" bIns="0" rtlCol="0" anchor="ctr" anchorCtr="1">
            <a:spAutoFit/>
          </a:bodyPr>
          <a:lstStyle/>
          <a:p>
            <a:r>
              <a:rPr lang="en-GB" sz="2400" dirty="0">
                <a:solidFill>
                  <a:schemeClr val="tx1"/>
                </a:solidFill>
                <a:sym typeface="Wingdings" panose="05000000000000000000" pitchFamily="2" charset="2"/>
              </a:rPr>
              <a:t>Conventional Flooded</a:t>
            </a:r>
            <a:endParaRPr lang="en-GB" sz="2400" dirty="0">
              <a:solidFill>
                <a:schemeClr val="tx1"/>
              </a:solidFill>
            </a:endParaRPr>
          </a:p>
        </p:txBody>
      </p:sp>
      <p:sp>
        <p:nvSpPr>
          <p:cNvPr id="41" name="TextBox 40"/>
          <p:cNvSpPr txBox="1"/>
          <p:nvPr/>
        </p:nvSpPr>
        <p:spPr>
          <a:xfrm>
            <a:off x="3678223" y="1801595"/>
            <a:ext cx="1800000" cy="720000"/>
          </a:xfrm>
          <a:prstGeom prst="rect">
            <a:avLst/>
          </a:prstGeom>
          <a:noFill/>
        </p:spPr>
        <p:txBody>
          <a:bodyPr wrap="square" lIns="0" tIns="0" rIns="0" bIns="0" rtlCol="0" anchor="ctr" anchorCtr="1">
            <a:spAutoFit/>
          </a:bodyPr>
          <a:lstStyle/>
          <a:p>
            <a:r>
              <a:rPr lang="en-GB" sz="2400" dirty="0">
                <a:solidFill>
                  <a:schemeClr val="tx1"/>
                </a:solidFill>
                <a:sym typeface="Wingdings" panose="05000000000000000000" pitchFamily="2" charset="2"/>
              </a:rPr>
              <a:t>Conventional Flooded</a:t>
            </a:r>
            <a:endParaRPr lang="en-GB" sz="2400" dirty="0">
              <a:solidFill>
                <a:schemeClr val="tx1"/>
              </a:solidFill>
            </a:endParaRPr>
          </a:p>
        </p:txBody>
      </p:sp>
      <p:sp>
        <p:nvSpPr>
          <p:cNvPr id="42" name="TextBox 41"/>
          <p:cNvSpPr txBox="1"/>
          <p:nvPr/>
        </p:nvSpPr>
        <p:spPr>
          <a:xfrm>
            <a:off x="7050818" y="1799110"/>
            <a:ext cx="900000" cy="360000"/>
          </a:xfrm>
          <a:prstGeom prst="rect">
            <a:avLst/>
          </a:prstGeom>
          <a:noFill/>
        </p:spPr>
        <p:txBody>
          <a:bodyPr wrap="square" lIns="0" tIns="0" rIns="0" bIns="0" rtlCol="0" anchor="ctr" anchorCtr="1">
            <a:spAutoFit/>
          </a:bodyPr>
          <a:lstStyle/>
          <a:p>
            <a:r>
              <a:rPr lang="en-GB" sz="2400" dirty="0">
                <a:solidFill>
                  <a:schemeClr val="tx1"/>
                </a:solidFill>
                <a:sym typeface="Wingdings" panose="05000000000000000000" pitchFamily="2" charset="2"/>
              </a:rPr>
              <a:t>AGM</a:t>
            </a:r>
            <a:endParaRPr lang="en-GB" sz="2400" dirty="0">
              <a:solidFill>
                <a:schemeClr val="tx1"/>
              </a:solidFill>
            </a:endParaRPr>
          </a:p>
        </p:txBody>
      </p:sp>
      <p:sp>
        <p:nvSpPr>
          <p:cNvPr id="43" name="TextBox 42"/>
          <p:cNvSpPr txBox="1"/>
          <p:nvPr/>
        </p:nvSpPr>
        <p:spPr>
          <a:xfrm>
            <a:off x="486843" y="4237636"/>
            <a:ext cx="2340000" cy="1538883"/>
          </a:xfrm>
          <a:prstGeom prst="rect">
            <a:avLst/>
          </a:prstGeom>
          <a:noFill/>
        </p:spPr>
        <p:txBody>
          <a:bodyPr wrap="square" lIns="0" tIns="0" rIns="0" bIns="0" rtlCol="0" anchor="ctr" anchorCtr="1">
            <a:spAutoFit/>
          </a:bodyPr>
          <a:lstStyle/>
          <a:p>
            <a:r>
              <a:rPr lang="en-GB" sz="2000" b="1" dirty="0">
                <a:solidFill>
                  <a:schemeClr val="tx1"/>
                </a:solidFill>
                <a:sym typeface="Wingdings" panose="05000000000000000000" pitchFamily="2" charset="2"/>
              </a:rPr>
              <a:t>5%</a:t>
            </a:r>
            <a:r>
              <a:rPr lang="en-GB" sz="2000" dirty="0">
                <a:solidFill>
                  <a:schemeClr val="tx1"/>
                </a:solidFill>
                <a:sym typeface="Wingdings" panose="05000000000000000000" pitchFamily="2" charset="2"/>
              </a:rPr>
              <a:t> DOD recovery is the normal safe operating condition resulting in good battery life</a:t>
            </a:r>
            <a:endParaRPr lang="en-GB" sz="2000" dirty="0">
              <a:solidFill>
                <a:schemeClr val="tx1"/>
              </a:solidFill>
            </a:endParaRPr>
          </a:p>
        </p:txBody>
      </p:sp>
      <p:sp>
        <p:nvSpPr>
          <p:cNvPr id="44" name="TextBox 43"/>
          <p:cNvSpPr txBox="1"/>
          <p:nvPr/>
        </p:nvSpPr>
        <p:spPr>
          <a:xfrm>
            <a:off x="3409709" y="4240158"/>
            <a:ext cx="2340000" cy="1231106"/>
          </a:xfrm>
          <a:prstGeom prst="rect">
            <a:avLst/>
          </a:prstGeom>
          <a:noFill/>
        </p:spPr>
        <p:txBody>
          <a:bodyPr wrap="square" lIns="0" tIns="0" rIns="0" bIns="0" rtlCol="0" anchor="ctr" anchorCtr="1">
            <a:spAutoFit/>
          </a:bodyPr>
          <a:lstStyle/>
          <a:p>
            <a:r>
              <a:rPr lang="en-GB" sz="2000" b="1" dirty="0">
                <a:solidFill>
                  <a:schemeClr val="tx1"/>
                </a:solidFill>
                <a:sym typeface="Wingdings" panose="05000000000000000000" pitchFamily="2" charset="2"/>
              </a:rPr>
              <a:t>35%+</a:t>
            </a:r>
            <a:r>
              <a:rPr lang="en-GB" sz="2000" dirty="0">
                <a:solidFill>
                  <a:schemeClr val="tx1"/>
                </a:solidFill>
                <a:sym typeface="Wingdings" panose="05000000000000000000" pitchFamily="2" charset="2"/>
              </a:rPr>
              <a:t> DOD recovery</a:t>
            </a:r>
          </a:p>
          <a:p>
            <a:r>
              <a:rPr lang="en-GB" sz="2000" dirty="0">
                <a:solidFill>
                  <a:schemeClr val="tx1"/>
                </a:solidFill>
                <a:sym typeface="Wingdings" panose="05000000000000000000" pitchFamily="2" charset="2"/>
              </a:rPr>
              <a:t>results in excessive plate damage and reduced battery life  </a:t>
            </a:r>
            <a:endParaRPr lang="en-GB" sz="2000" dirty="0">
              <a:solidFill>
                <a:schemeClr val="tx1"/>
              </a:solidFill>
            </a:endParaRPr>
          </a:p>
        </p:txBody>
      </p:sp>
      <p:sp>
        <p:nvSpPr>
          <p:cNvPr id="45" name="TextBox 44"/>
          <p:cNvSpPr txBox="1"/>
          <p:nvPr/>
        </p:nvSpPr>
        <p:spPr>
          <a:xfrm>
            <a:off x="6259607" y="4237636"/>
            <a:ext cx="2520000" cy="1846659"/>
          </a:xfrm>
          <a:prstGeom prst="rect">
            <a:avLst/>
          </a:prstGeom>
          <a:noFill/>
        </p:spPr>
        <p:txBody>
          <a:bodyPr wrap="square" lIns="0" tIns="0" rIns="0" bIns="0" rtlCol="0" anchor="ctr" anchorCtr="1">
            <a:spAutoFit/>
          </a:bodyPr>
          <a:lstStyle/>
          <a:p>
            <a:r>
              <a:rPr lang="en-GB" sz="2000" b="1" dirty="0">
                <a:sym typeface="Wingdings" panose="05000000000000000000" pitchFamily="2" charset="2"/>
              </a:rPr>
              <a:t>50%</a:t>
            </a:r>
            <a:r>
              <a:rPr lang="en-GB" sz="2000" dirty="0">
                <a:solidFill>
                  <a:schemeClr val="tx1"/>
                </a:solidFill>
                <a:sym typeface="Wingdings" panose="05000000000000000000" pitchFamily="2" charset="2"/>
              </a:rPr>
              <a:t> DOD recovery is a safe operating condition to support Micro-Hybrid systems resulting in good battery life</a:t>
            </a:r>
            <a:endParaRPr lang="en-GB" sz="2000" dirty="0">
              <a:solidFill>
                <a:schemeClr val="tx1"/>
              </a:solidFill>
            </a:endParaRPr>
          </a:p>
        </p:txBody>
      </p:sp>
    </p:spTree>
    <p:extLst>
      <p:ext uri="{BB962C8B-B14F-4D97-AF65-F5344CB8AC3E}">
        <p14:creationId xmlns:p14="http://schemas.microsoft.com/office/powerpoint/2010/main" val="2952184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500" fill="hold"/>
                                        <p:tgtEl>
                                          <p:spTgt spid="40"/>
                                        </p:tgtEl>
                                        <p:attrNameLst>
                                          <p:attrName>ppt_w</p:attrName>
                                        </p:attrNameLst>
                                      </p:cBhvr>
                                      <p:tavLst>
                                        <p:tav tm="0">
                                          <p:val>
                                            <p:fltVal val="0"/>
                                          </p:val>
                                        </p:tav>
                                        <p:tav tm="100000">
                                          <p:val>
                                            <p:strVal val="#ppt_w"/>
                                          </p:val>
                                        </p:tav>
                                      </p:tavLst>
                                    </p:anim>
                                    <p:anim calcmode="lin" valueType="num">
                                      <p:cBhvr>
                                        <p:cTn id="13" dur="1500" fill="hold"/>
                                        <p:tgtEl>
                                          <p:spTgt spid="40"/>
                                        </p:tgtEl>
                                        <p:attrNameLst>
                                          <p:attrName>ppt_h</p:attrName>
                                        </p:attrNameLst>
                                      </p:cBhvr>
                                      <p:tavLst>
                                        <p:tav tm="0">
                                          <p:val>
                                            <p:fltVal val="0"/>
                                          </p:val>
                                        </p:tav>
                                        <p:tav tm="100000">
                                          <p:val>
                                            <p:strVal val="#ppt_h"/>
                                          </p:val>
                                        </p:tav>
                                      </p:tavLst>
                                    </p:anim>
                                    <p:animEffect transition="in" filter="fade">
                                      <p:cBhvr>
                                        <p:cTn id="14" dur="1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500"/>
                                  </p:stCondLst>
                                  <p:childTnLst>
                                    <p:set>
                                      <p:cBhvr>
                                        <p:cTn id="18" dur="1" fill="hold">
                                          <p:stCondLst>
                                            <p:cond delay="0"/>
                                          </p:stCondLst>
                                        </p:cTn>
                                        <p:tgtEl>
                                          <p:spTgt spid="201"/>
                                        </p:tgtEl>
                                        <p:attrNameLst>
                                          <p:attrName>style.visibility</p:attrName>
                                        </p:attrNameLst>
                                      </p:cBhvr>
                                      <p:to>
                                        <p:strVal val="visible"/>
                                      </p:to>
                                    </p:set>
                                    <p:animEffect transition="in" filter="wipe(up)">
                                      <p:cBhvr>
                                        <p:cTn id="19" dur="1500"/>
                                        <p:tgtEl>
                                          <p:spTgt spid="201"/>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500" fill="hold"/>
                                        <p:tgtEl>
                                          <p:spTgt spid="2"/>
                                        </p:tgtEl>
                                        <p:attrNameLst>
                                          <p:attrName>ppt_w</p:attrName>
                                        </p:attrNameLst>
                                      </p:cBhvr>
                                      <p:tavLst>
                                        <p:tav tm="0">
                                          <p:val>
                                            <p:fltVal val="0"/>
                                          </p:val>
                                        </p:tav>
                                        <p:tav tm="100000">
                                          <p:val>
                                            <p:strVal val="#ppt_w"/>
                                          </p:val>
                                        </p:tav>
                                      </p:tavLst>
                                    </p:anim>
                                    <p:anim calcmode="lin" valueType="num">
                                      <p:cBhvr>
                                        <p:cTn id="24" dur="1500" fill="hold"/>
                                        <p:tgtEl>
                                          <p:spTgt spid="2"/>
                                        </p:tgtEl>
                                        <p:attrNameLst>
                                          <p:attrName>ppt_h</p:attrName>
                                        </p:attrNameLst>
                                      </p:cBhvr>
                                      <p:tavLst>
                                        <p:tav tm="0">
                                          <p:val>
                                            <p:fltVal val="0"/>
                                          </p:val>
                                        </p:tav>
                                        <p:tav tm="100000">
                                          <p:val>
                                            <p:strVal val="#ppt_h"/>
                                          </p:val>
                                        </p:tav>
                                      </p:tavLst>
                                    </p:anim>
                                    <p:animEffect transition="in" filter="fade">
                                      <p:cBhvr>
                                        <p:cTn id="25" dur="1500"/>
                                        <p:tgtEl>
                                          <p:spTgt spid="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1500" fill="hold"/>
                                        <p:tgtEl>
                                          <p:spTgt spid="43"/>
                                        </p:tgtEl>
                                        <p:attrNameLst>
                                          <p:attrName>ppt_w</p:attrName>
                                        </p:attrNameLst>
                                      </p:cBhvr>
                                      <p:tavLst>
                                        <p:tav tm="0">
                                          <p:val>
                                            <p:fltVal val="0"/>
                                          </p:val>
                                        </p:tav>
                                        <p:tav tm="100000">
                                          <p:val>
                                            <p:strVal val="#ppt_w"/>
                                          </p:val>
                                        </p:tav>
                                      </p:tavLst>
                                    </p:anim>
                                    <p:anim calcmode="lin" valueType="num">
                                      <p:cBhvr>
                                        <p:cTn id="29" dur="1500" fill="hold"/>
                                        <p:tgtEl>
                                          <p:spTgt spid="43"/>
                                        </p:tgtEl>
                                        <p:attrNameLst>
                                          <p:attrName>ppt_h</p:attrName>
                                        </p:attrNameLst>
                                      </p:cBhvr>
                                      <p:tavLst>
                                        <p:tav tm="0">
                                          <p:val>
                                            <p:fltVal val="0"/>
                                          </p:val>
                                        </p:tav>
                                        <p:tav tm="100000">
                                          <p:val>
                                            <p:strVal val="#ppt_h"/>
                                          </p:val>
                                        </p:tav>
                                      </p:tavLst>
                                    </p:anim>
                                    <p:animEffect transition="in" filter="fade">
                                      <p:cBhvr>
                                        <p:cTn id="30" dur="1500"/>
                                        <p:tgtEl>
                                          <p:spTgt spid="43"/>
                                        </p:tgtEl>
                                      </p:cBhvr>
                                    </p:animEffect>
                                  </p:childTnLst>
                                </p:cTn>
                              </p:par>
                            </p:childTnLst>
                          </p:cTn>
                        </p:par>
                        <p:par>
                          <p:cTn id="31" fill="hold">
                            <p:stCondLst>
                              <p:cond delay="3500"/>
                            </p:stCondLst>
                            <p:childTnLst>
                              <p:par>
                                <p:cTn id="32" presetID="22" presetClass="exit" presetSubtype="4" fill="hold" grpId="1" nodeType="afterEffect">
                                  <p:stCondLst>
                                    <p:cond delay="500"/>
                                  </p:stCondLst>
                                  <p:childTnLst>
                                    <p:animEffect transition="out" filter="wipe(down)">
                                      <p:cBhvr>
                                        <p:cTn id="33" dur="1500"/>
                                        <p:tgtEl>
                                          <p:spTgt spid="201"/>
                                        </p:tgtEl>
                                      </p:cBhvr>
                                    </p:animEffect>
                                    <p:set>
                                      <p:cBhvr>
                                        <p:cTn id="34" dur="1" fill="hold">
                                          <p:stCondLst>
                                            <p:cond delay="1499"/>
                                          </p:stCondLst>
                                        </p:cTn>
                                        <p:tgtEl>
                                          <p:spTgt spid="201"/>
                                        </p:tgtEl>
                                        <p:attrNameLst>
                                          <p:attrName>style.visibility</p:attrName>
                                        </p:attrNameLst>
                                      </p:cBhvr>
                                      <p:to>
                                        <p:strVal val="hidden"/>
                                      </p:to>
                                    </p:set>
                                  </p:childTnLst>
                                </p:cTn>
                              </p:par>
                            </p:childTnLst>
                          </p:cTn>
                        </p:par>
                        <p:par>
                          <p:cTn id="35" fill="hold">
                            <p:stCondLst>
                              <p:cond delay="5500"/>
                            </p:stCondLst>
                            <p:childTnLst>
                              <p:par>
                                <p:cTn id="36" presetID="22" presetClass="entr" presetSubtype="1" fill="hold" grpId="2" nodeType="afterEffect">
                                  <p:stCondLst>
                                    <p:cond delay="500"/>
                                  </p:stCondLst>
                                  <p:childTnLst>
                                    <p:set>
                                      <p:cBhvr>
                                        <p:cTn id="37" dur="1" fill="hold">
                                          <p:stCondLst>
                                            <p:cond delay="0"/>
                                          </p:stCondLst>
                                        </p:cTn>
                                        <p:tgtEl>
                                          <p:spTgt spid="201"/>
                                        </p:tgtEl>
                                        <p:attrNameLst>
                                          <p:attrName>style.visibility</p:attrName>
                                        </p:attrNameLst>
                                      </p:cBhvr>
                                      <p:to>
                                        <p:strVal val="visible"/>
                                      </p:to>
                                    </p:set>
                                    <p:animEffect transition="in" filter="wipe(up)">
                                      <p:cBhvr>
                                        <p:cTn id="38" dur="1500"/>
                                        <p:tgtEl>
                                          <p:spTgt spid="201"/>
                                        </p:tgtEl>
                                      </p:cBhvr>
                                    </p:animEffect>
                                  </p:childTnLst>
                                </p:cTn>
                              </p:par>
                            </p:childTnLst>
                          </p:cTn>
                        </p:par>
                        <p:par>
                          <p:cTn id="39" fill="hold">
                            <p:stCondLst>
                              <p:cond delay="7500"/>
                            </p:stCondLst>
                            <p:childTnLst>
                              <p:par>
                                <p:cTn id="40" presetID="22" presetClass="exit" presetSubtype="4" fill="hold" grpId="3" nodeType="afterEffect">
                                  <p:stCondLst>
                                    <p:cond delay="500"/>
                                  </p:stCondLst>
                                  <p:childTnLst>
                                    <p:animEffect transition="out" filter="wipe(down)">
                                      <p:cBhvr>
                                        <p:cTn id="41" dur="1500"/>
                                        <p:tgtEl>
                                          <p:spTgt spid="201"/>
                                        </p:tgtEl>
                                      </p:cBhvr>
                                    </p:animEffect>
                                    <p:set>
                                      <p:cBhvr>
                                        <p:cTn id="42" dur="1" fill="hold">
                                          <p:stCondLst>
                                            <p:cond delay="1499"/>
                                          </p:stCondLst>
                                        </p:cTn>
                                        <p:tgtEl>
                                          <p:spTgt spid="201"/>
                                        </p:tgtEl>
                                        <p:attrNameLst>
                                          <p:attrName>style.visibility</p:attrName>
                                        </p:attrNameLst>
                                      </p:cBhvr>
                                      <p:to>
                                        <p:strVal val="hidden"/>
                                      </p:to>
                                    </p:set>
                                  </p:childTnLst>
                                </p:cTn>
                              </p:par>
                            </p:childTnLst>
                          </p:cTn>
                        </p:par>
                        <p:par>
                          <p:cTn id="43" fill="hold">
                            <p:stCondLst>
                              <p:cond delay="9500"/>
                            </p:stCondLst>
                            <p:childTnLst>
                              <p:par>
                                <p:cTn id="44" presetID="22" presetClass="entr" presetSubtype="1" fill="hold" grpId="4" nodeType="afterEffect">
                                  <p:stCondLst>
                                    <p:cond delay="500"/>
                                  </p:stCondLst>
                                  <p:childTnLst>
                                    <p:set>
                                      <p:cBhvr>
                                        <p:cTn id="45" dur="1" fill="hold">
                                          <p:stCondLst>
                                            <p:cond delay="0"/>
                                          </p:stCondLst>
                                        </p:cTn>
                                        <p:tgtEl>
                                          <p:spTgt spid="201"/>
                                        </p:tgtEl>
                                        <p:attrNameLst>
                                          <p:attrName>style.visibility</p:attrName>
                                        </p:attrNameLst>
                                      </p:cBhvr>
                                      <p:to>
                                        <p:strVal val="visible"/>
                                      </p:to>
                                    </p:set>
                                    <p:animEffect transition="in" filter="wipe(up)">
                                      <p:cBhvr>
                                        <p:cTn id="46" dur="1500"/>
                                        <p:tgtEl>
                                          <p:spTgt spid="201"/>
                                        </p:tgtEl>
                                      </p:cBhvr>
                                    </p:animEffect>
                                  </p:childTnLst>
                                </p:cTn>
                              </p:par>
                            </p:childTnLst>
                          </p:cTn>
                        </p:par>
                        <p:par>
                          <p:cTn id="47" fill="hold">
                            <p:stCondLst>
                              <p:cond delay="11500"/>
                            </p:stCondLst>
                            <p:childTnLst>
                              <p:par>
                                <p:cTn id="48" presetID="22" presetClass="exit" presetSubtype="4" fill="hold" grpId="5" nodeType="afterEffect">
                                  <p:stCondLst>
                                    <p:cond delay="500"/>
                                  </p:stCondLst>
                                  <p:childTnLst>
                                    <p:animEffect transition="out" filter="wipe(down)">
                                      <p:cBhvr>
                                        <p:cTn id="49" dur="1500"/>
                                        <p:tgtEl>
                                          <p:spTgt spid="201"/>
                                        </p:tgtEl>
                                      </p:cBhvr>
                                    </p:animEffect>
                                    <p:set>
                                      <p:cBhvr>
                                        <p:cTn id="50" dur="1" fill="hold">
                                          <p:stCondLst>
                                            <p:cond delay="1499"/>
                                          </p:stCondLst>
                                        </p:cTn>
                                        <p:tgtEl>
                                          <p:spTgt spid="201"/>
                                        </p:tgtEl>
                                        <p:attrNameLst>
                                          <p:attrName>style.visibility</p:attrName>
                                        </p:attrNameLst>
                                      </p:cBhvr>
                                      <p:to>
                                        <p:strVal val="hidden"/>
                                      </p:to>
                                    </p:set>
                                  </p:childTnLst>
                                </p:cTn>
                              </p:par>
                            </p:childTnLst>
                          </p:cTn>
                        </p:par>
                        <p:par>
                          <p:cTn id="51" fill="hold">
                            <p:stCondLst>
                              <p:cond delay="13500"/>
                            </p:stCondLst>
                            <p:childTnLst>
                              <p:par>
                                <p:cTn id="52" presetID="22" presetClass="entr" presetSubtype="1" fill="hold" grpId="6" nodeType="afterEffect">
                                  <p:stCondLst>
                                    <p:cond delay="500"/>
                                  </p:stCondLst>
                                  <p:childTnLst>
                                    <p:set>
                                      <p:cBhvr>
                                        <p:cTn id="53" dur="1" fill="hold">
                                          <p:stCondLst>
                                            <p:cond delay="0"/>
                                          </p:stCondLst>
                                        </p:cTn>
                                        <p:tgtEl>
                                          <p:spTgt spid="201"/>
                                        </p:tgtEl>
                                        <p:attrNameLst>
                                          <p:attrName>style.visibility</p:attrName>
                                        </p:attrNameLst>
                                      </p:cBhvr>
                                      <p:to>
                                        <p:strVal val="visible"/>
                                      </p:to>
                                    </p:set>
                                    <p:animEffect transition="in" filter="wipe(up)">
                                      <p:cBhvr>
                                        <p:cTn id="54" dur="1500"/>
                                        <p:tgtEl>
                                          <p:spTgt spid="201"/>
                                        </p:tgtEl>
                                      </p:cBhvr>
                                    </p:animEffect>
                                  </p:childTnLst>
                                </p:cTn>
                              </p:par>
                            </p:childTnLst>
                          </p:cTn>
                        </p:par>
                        <p:par>
                          <p:cTn id="55" fill="hold">
                            <p:stCondLst>
                              <p:cond delay="15500"/>
                            </p:stCondLst>
                            <p:childTnLst>
                              <p:par>
                                <p:cTn id="56" presetID="22" presetClass="exit" presetSubtype="4" fill="hold" grpId="7" nodeType="afterEffect">
                                  <p:stCondLst>
                                    <p:cond delay="500"/>
                                  </p:stCondLst>
                                  <p:childTnLst>
                                    <p:animEffect transition="out" filter="wipe(down)">
                                      <p:cBhvr>
                                        <p:cTn id="57" dur="1500"/>
                                        <p:tgtEl>
                                          <p:spTgt spid="201"/>
                                        </p:tgtEl>
                                      </p:cBhvr>
                                    </p:animEffect>
                                    <p:set>
                                      <p:cBhvr>
                                        <p:cTn id="58" dur="1" fill="hold">
                                          <p:stCondLst>
                                            <p:cond delay="1499"/>
                                          </p:stCondLst>
                                        </p:cTn>
                                        <p:tgtEl>
                                          <p:spTgt spid="201"/>
                                        </p:tgtEl>
                                        <p:attrNameLst>
                                          <p:attrName>style.visibility</p:attrName>
                                        </p:attrNameLst>
                                      </p:cBhvr>
                                      <p:to>
                                        <p:strVal val="hidden"/>
                                      </p:to>
                                    </p:set>
                                  </p:childTnLst>
                                </p:cTn>
                              </p:par>
                            </p:childTnLst>
                          </p:cTn>
                        </p:par>
                        <p:par>
                          <p:cTn id="59" fill="hold">
                            <p:stCondLst>
                              <p:cond delay="17500"/>
                            </p:stCondLst>
                            <p:childTnLst>
                              <p:par>
                                <p:cTn id="60" presetID="22" presetClass="entr" presetSubtype="1" fill="hold" grpId="8" nodeType="afterEffect">
                                  <p:stCondLst>
                                    <p:cond delay="500"/>
                                  </p:stCondLst>
                                  <p:childTnLst>
                                    <p:set>
                                      <p:cBhvr>
                                        <p:cTn id="61" dur="1" fill="hold">
                                          <p:stCondLst>
                                            <p:cond delay="0"/>
                                          </p:stCondLst>
                                        </p:cTn>
                                        <p:tgtEl>
                                          <p:spTgt spid="201"/>
                                        </p:tgtEl>
                                        <p:attrNameLst>
                                          <p:attrName>style.visibility</p:attrName>
                                        </p:attrNameLst>
                                      </p:cBhvr>
                                      <p:to>
                                        <p:strVal val="visible"/>
                                      </p:to>
                                    </p:set>
                                    <p:animEffect transition="in" filter="wipe(up)">
                                      <p:cBhvr>
                                        <p:cTn id="62" dur="1500"/>
                                        <p:tgtEl>
                                          <p:spTgt spid="20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0"/>
                                        </p:tgtEl>
                                        <p:attrNameLst>
                                          <p:attrName>style.visibility</p:attrName>
                                        </p:attrNameLst>
                                      </p:cBhvr>
                                      <p:to>
                                        <p:strVal val="visible"/>
                                      </p:to>
                                    </p:set>
                                    <p:anim calcmode="lin" valueType="num">
                                      <p:cBhvr>
                                        <p:cTn id="67" dur="1500" fill="hold"/>
                                        <p:tgtEl>
                                          <p:spTgt spid="190"/>
                                        </p:tgtEl>
                                        <p:attrNameLst>
                                          <p:attrName>ppt_w</p:attrName>
                                        </p:attrNameLst>
                                      </p:cBhvr>
                                      <p:tavLst>
                                        <p:tav tm="0">
                                          <p:val>
                                            <p:fltVal val="0"/>
                                          </p:val>
                                        </p:tav>
                                        <p:tav tm="100000">
                                          <p:val>
                                            <p:strVal val="#ppt_w"/>
                                          </p:val>
                                        </p:tav>
                                      </p:tavLst>
                                    </p:anim>
                                    <p:anim calcmode="lin" valueType="num">
                                      <p:cBhvr>
                                        <p:cTn id="68" dur="1500" fill="hold"/>
                                        <p:tgtEl>
                                          <p:spTgt spid="190"/>
                                        </p:tgtEl>
                                        <p:attrNameLst>
                                          <p:attrName>ppt_h</p:attrName>
                                        </p:attrNameLst>
                                      </p:cBhvr>
                                      <p:tavLst>
                                        <p:tav tm="0">
                                          <p:val>
                                            <p:fltVal val="0"/>
                                          </p:val>
                                        </p:tav>
                                        <p:tav tm="100000">
                                          <p:val>
                                            <p:strVal val="#ppt_h"/>
                                          </p:val>
                                        </p:tav>
                                      </p:tavLst>
                                    </p:anim>
                                    <p:animEffect transition="in" filter="fade">
                                      <p:cBhvr>
                                        <p:cTn id="69" dur="1500"/>
                                        <p:tgtEl>
                                          <p:spTgt spid="19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p:cTn id="72" dur="1500" fill="hold"/>
                                        <p:tgtEl>
                                          <p:spTgt spid="41"/>
                                        </p:tgtEl>
                                        <p:attrNameLst>
                                          <p:attrName>ppt_w</p:attrName>
                                        </p:attrNameLst>
                                      </p:cBhvr>
                                      <p:tavLst>
                                        <p:tav tm="0">
                                          <p:val>
                                            <p:fltVal val="0"/>
                                          </p:val>
                                        </p:tav>
                                        <p:tav tm="100000">
                                          <p:val>
                                            <p:strVal val="#ppt_w"/>
                                          </p:val>
                                        </p:tav>
                                      </p:tavLst>
                                    </p:anim>
                                    <p:anim calcmode="lin" valueType="num">
                                      <p:cBhvr>
                                        <p:cTn id="73" dur="1500" fill="hold"/>
                                        <p:tgtEl>
                                          <p:spTgt spid="41"/>
                                        </p:tgtEl>
                                        <p:attrNameLst>
                                          <p:attrName>ppt_h</p:attrName>
                                        </p:attrNameLst>
                                      </p:cBhvr>
                                      <p:tavLst>
                                        <p:tav tm="0">
                                          <p:val>
                                            <p:fltVal val="0"/>
                                          </p:val>
                                        </p:tav>
                                        <p:tav tm="100000">
                                          <p:val>
                                            <p:strVal val="#ppt_h"/>
                                          </p:val>
                                        </p:tav>
                                      </p:tavLst>
                                    </p:anim>
                                    <p:animEffect transition="in" filter="fade">
                                      <p:cBhvr>
                                        <p:cTn id="74" dur="1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500"/>
                                  </p:stCondLst>
                                  <p:childTnLst>
                                    <p:set>
                                      <p:cBhvr>
                                        <p:cTn id="78" dur="1" fill="hold">
                                          <p:stCondLst>
                                            <p:cond delay="0"/>
                                          </p:stCondLst>
                                        </p:cTn>
                                        <p:tgtEl>
                                          <p:spTgt spid="200"/>
                                        </p:tgtEl>
                                        <p:attrNameLst>
                                          <p:attrName>style.visibility</p:attrName>
                                        </p:attrNameLst>
                                      </p:cBhvr>
                                      <p:to>
                                        <p:strVal val="visible"/>
                                      </p:to>
                                    </p:set>
                                    <p:animEffect transition="in" filter="wipe(up)">
                                      <p:cBhvr>
                                        <p:cTn id="79" dur="1500"/>
                                        <p:tgtEl>
                                          <p:spTgt spid="200"/>
                                        </p:tgtEl>
                                      </p:cBhvr>
                                    </p:animEffect>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1500" fill="hold"/>
                                        <p:tgtEl>
                                          <p:spTgt spid="38"/>
                                        </p:tgtEl>
                                        <p:attrNameLst>
                                          <p:attrName>ppt_w</p:attrName>
                                        </p:attrNameLst>
                                      </p:cBhvr>
                                      <p:tavLst>
                                        <p:tav tm="0">
                                          <p:val>
                                            <p:fltVal val="0"/>
                                          </p:val>
                                        </p:tav>
                                        <p:tav tm="100000">
                                          <p:val>
                                            <p:strVal val="#ppt_w"/>
                                          </p:val>
                                        </p:tav>
                                      </p:tavLst>
                                    </p:anim>
                                    <p:anim calcmode="lin" valueType="num">
                                      <p:cBhvr>
                                        <p:cTn id="84" dur="1500" fill="hold"/>
                                        <p:tgtEl>
                                          <p:spTgt spid="38"/>
                                        </p:tgtEl>
                                        <p:attrNameLst>
                                          <p:attrName>ppt_h</p:attrName>
                                        </p:attrNameLst>
                                      </p:cBhvr>
                                      <p:tavLst>
                                        <p:tav tm="0">
                                          <p:val>
                                            <p:fltVal val="0"/>
                                          </p:val>
                                        </p:tav>
                                        <p:tav tm="100000">
                                          <p:val>
                                            <p:strVal val="#ppt_h"/>
                                          </p:val>
                                        </p:tav>
                                      </p:tavLst>
                                    </p:anim>
                                    <p:animEffect transition="in" filter="fade">
                                      <p:cBhvr>
                                        <p:cTn id="85" dur="1500"/>
                                        <p:tgtEl>
                                          <p:spTgt spid="3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p:cTn id="88" dur="1500" fill="hold"/>
                                        <p:tgtEl>
                                          <p:spTgt spid="44"/>
                                        </p:tgtEl>
                                        <p:attrNameLst>
                                          <p:attrName>ppt_w</p:attrName>
                                        </p:attrNameLst>
                                      </p:cBhvr>
                                      <p:tavLst>
                                        <p:tav tm="0">
                                          <p:val>
                                            <p:fltVal val="0"/>
                                          </p:val>
                                        </p:tav>
                                        <p:tav tm="100000">
                                          <p:val>
                                            <p:strVal val="#ppt_w"/>
                                          </p:val>
                                        </p:tav>
                                      </p:tavLst>
                                    </p:anim>
                                    <p:anim calcmode="lin" valueType="num">
                                      <p:cBhvr>
                                        <p:cTn id="89" dur="1500" fill="hold"/>
                                        <p:tgtEl>
                                          <p:spTgt spid="44"/>
                                        </p:tgtEl>
                                        <p:attrNameLst>
                                          <p:attrName>ppt_h</p:attrName>
                                        </p:attrNameLst>
                                      </p:cBhvr>
                                      <p:tavLst>
                                        <p:tav tm="0">
                                          <p:val>
                                            <p:fltVal val="0"/>
                                          </p:val>
                                        </p:tav>
                                        <p:tav tm="100000">
                                          <p:val>
                                            <p:strVal val="#ppt_h"/>
                                          </p:val>
                                        </p:tav>
                                      </p:tavLst>
                                    </p:anim>
                                    <p:animEffect transition="in" filter="fade">
                                      <p:cBhvr>
                                        <p:cTn id="90" dur="1500"/>
                                        <p:tgtEl>
                                          <p:spTgt spid="44"/>
                                        </p:tgtEl>
                                      </p:cBhvr>
                                    </p:animEffect>
                                  </p:childTnLst>
                                </p:cTn>
                              </p:par>
                            </p:childTnLst>
                          </p:cTn>
                        </p:par>
                        <p:par>
                          <p:cTn id="91" fill="hold">
                            <p:stCondLst>
                              <p:cond delay="3500"/>
                            </p:stCondLst>
                            <p:childTnLst>
                              <p:par>
                                <p:cTn id="92" presetID="22" presetClass="exit" presetSubtype="4" fill="hold" grpId="1" nodeType="afterEffect">
                                  <p:stCondLst>
                                    <p:cond delay="500"/>
                                  </p:stCondLst>
                                  <p:childTnLst>
                                    <p:animEffect transition="out" filter="wipe(down)">
                                      <p:cBhvr>
                                        <p:cTn id="93" dur="1500"/>
                                        <p:tgtEl>
                                          <p:spTgt spid="200"/>
                                        </p:tgtEl>
                                      </p:cBhvr>
                                    </p:animEffect>
                                    <p:set>
                                      <p:cBhvr>
                                        <p:cTn id="94" dur="1" fill="hold">
                                          <p:stCondLst>
                                            <p:cond delay="1499"/>
                                          </p:stCondLst>
                                        </p:cTn>
                                        <p:tgtEl>
                                          <p:spTgt spid="200"/>
                                        </p:tgtEl>
                                        <p:attrNameLst>
                                          <p:attrName>style.visibility</p:attrName>
                                        </p:attrNameLst>
                                      </p:cBhvr>
                                      <p:to>
                                        <p:strVal val="hidden"/>
                                      </p:to>
                                    </p:set>
                                  </p:childTnLst>
                                </p:cTn>
                              </p:par>
                            </p:childTnLst>
                          </p:cTn>
                        </p:par>
                        <p:par>
                          <p:cTn id="95" fill="hold">
                            <p:stCondLst>
                              <p:cond delay="5500"/>
                            </p:stCondLst>
                            <p:childTnLst>
                              <p:par>
                                <p:cTn id="96" presetID="22" presetClass="entr" presetSubtype="1" fill="hold" grpId="2" nodeType="afterEffect">
                                  <p:stCondLst>
                                    <p:cond delay="500"/>
                                  </p:stCondLst>
                                  <p:childTnLst>
                                    <p:set>
                                      <p:cBhvr>
                                        <p:cTn id="97" dur="1" fill="hold">
                                          <p:stCondLst>
                                            <p:cond delay="0"/>
                                          </p:stCondLst>
                                        </p:cTn>
                                        <p:tgtEl>
                                          <p:spTgt spid="200"/>
                                        </p:tgtEl>
                                        <p:attrNameLst>
                                          <p:attrName>style.visibility</p:attrName>
                                        </p:attrNameLst>
                                      </p:cBhvr>
                                      <p:to>
                                        <p:strVal val="visible"/>
                                      </p:to>
                                    </p:set>
                                    <p:animEffect transition="in" filter="wipe(up)">
                                      <p:cBhvr>
                                        <p:cTn id="98" dur="1500"/>
                                        <p:tgtEl>
                                          <p:spTgt spid="200"/>
                                        </p:tgtEl>
                                      </p:cBhvr>
                                    </p:animEffect>
                                  </p:childTnLst>
                                </p:cTn>
                              </p:par>
                            </p:childTnLst>
                          </p:cTn>
                        </p:par>
                        <p:par>
                          <p:cTn id="99" fill="hold">
                            <p:stCondLst>
                              <p:cond delay="7500"/>
                            </p:stCondLst>
                            <p:childTnLst>
                              <p:par>
                                <p:cTn id="100" presetID="22" presetClass="exit" presetSubtype="4" fill="hold" grpId="3" nodeType="afterEffect">
                                  <p:stCondLst>
                                    <p:cond delay="500"/>
                                  </p:stCondLst>
                                  <p:childTnLst>
                                    <p:animEffect transition="out" filter="wipe(down)">
                                      <p:cBhvr>
                                        <p:cTn id="101" dur="1500"/>
                                        <p:tgtEl>
                                          <p:spTgt spid="200"/>
                                        </p:tgtEl>
                                      </p:cBhvr>
                                    </p:animEffect>
                                    <p:set>
                                      <p:cBhvr>
                                        <p:cTn id="102" dur="1" fill="hold">
                                          <p:stCondLst>
                                            <p:cond delay="1499"/>
                                          </p:stCondLst>
                                        </p:cTn>
                                        <p:tgtEl>
                                          <p:spTgt spid="200"/>
                                        </p:tgtEl>
                                        <p:attrNameLst>
                                          <p:attrName>style.visibility</p:attrName>
                                        </p:attrNameLst>
                                      </p:cBhvr>
                                      <p:to>
                                        <p:strVal val="hidden"/>
                                      </p:to>
                                    </p:set>
                                  </p:childTnLst>
                                </p:cTn>
                              </p:par>
                            </p:childTnLst>
                          </p:cTn>
                        </p:par>
                        <p:par>
                          <p:cTn id="103" fill="hold">
                            <p:stCondLst>
                              <p:cond delay="9500"/>
                            </p:stCondLst>
                            <p:childTnLst>
                              <p:par>
                                <p:cTn id="104" presetID="22" presetClass="entr" presetSubtype="1" fill="hold" grpId="4" nodeType="afterEffect">
                                  <p:stCondLst>
                                    <p:cond delay="500"/>
                                  </p:stCondLst>
                                  <p:childTnLst>
                                    <p:set>
                                      <p:cBhvr>
                                        <p:cTn id="105" dur="1" fill="hold">
                                          <p:stCondLst>
                                            <p:cond delay="0"/>
                                          </p:stCondLst>
                                        </p:cTn>
                                        <p:tgtEl>
                                          <p:spTgt spid="200"/>
                                        </p:tgtEl>
                                        <p:attrNameLst>
                                          <p:attrName>style.visibility</p:attrName>
                                        </p:attrNameLst>
                                      </p:cBhvr>
                                      <p:to>
                                        <p:strVal val="visible"/>
                                      </p:to>
                                    </p:set>
                                    <p:animEffect transition="in" filter="wipe(up)">
                                      <p:cBhvr>
                                        <p:cTn id="106" dur="1500"/>
                                        <p:tgtEl>
                                          <p:spTgt spid="200"/>
                                        </p:tgtEl>
                                      </p:cBhvr>
                                    </p:animEffect>
                                  </p:childTnLst>
                                </p:cTn>
                              </p:par>
                            </p:childTnLst>
                          </p:cTn>
                        </p:par>
                        <p:par>
                          <p:cTn id="107" fill="hold">
                            <p:stCondLst>
                              <p:cond delay="11500"/>
                            </p:stCondLst>
                            <p:childTnLst>
                              <p:par>
                                <p:cTn id="108" presetID="22" presetClass="exit" presetSubtype="4" fill="hold" grpId="5" nodeType="afterEffect">
                                  <p:stCondLst>
                                    <p:cond delay="500"/>
                                  </p:stCondLst>
                                  <p:childTnLst>
                                    <p:animEffect transition="out" filter="wipe(down)">
                                      <p:cBhvr>
                                        <p:cTn id="109" dur="1500"/>
                                        <p:tgtEl>
                                          <p:spTgt spid="200"/>
                                        </p:tgtEl>
                                      </p:cBhvr>
                                    </p:animEffect>
                                    <p:set>
                                      <p:cBhvr>
                                        <p:cTn id="110" dur="1" fill="hold">
                                          <p:stCondLst>
                                            <p:cond delay="1499"/>
                                          </p:stCondLst>
                                        </p:cTn>
                                        <p:tgtEl>
                                          <p:spTgt spid="200"/>
                                        </p:tgtEl>
                                        <p:attrNameLst>
                                          <p:attrName>style.visibility</p:attrName>
                                        </p:attrNameLst>
                                      </p:cBhvr>
                                      <p:to>
                                        <p:strVal val="hidden"/>
                                      </p:to>
                                    </p:set>
                                  </p:childTnLst>
                                </p:cTn>
                              </p:par>
                            </p:childTnLst>
                          </p:cTn>
                        </p:par>
                        <p:par>
                          <p:cTn id="111" fill="hold">
                            <p:stCondLst>
                              <p:cond delay="13500"/>
                            </p:stCondLst>
                            <p:childTnLst>
                              <p:par>
                                <p:cTn id="112" presetID="22" presetClass="entr" presetSubtype="1" fill="hold" grpId="6" nodeType="afterEffect">
                                  <p:stCondLst>
                                    <p:cond delay="500"/>
                                  </p:stCondLst>
                                  <p:childTnLst>
                                    <p:set>
                                      <p:cBhvr>
                                        <p:cTn id="113" dur="1" fill="hold">
                                          <p:stCondLst>
                                            <p:cond delay="0"/>
                                          </p:stCondLst>
                                        </p:cTn>
                                        <p:tgtEl>
                                          <p:spTgt spid="200"/>
                                        </p:tgtEl>
                                        <p:attrNameLst>
                                          <p:attrName>style.visibility</p:attrName>
                                        </p:attrNameLst>
                                      </p:cBhvr>
                                      <p:to>
                                        <p:strVal val="visible"/>
                                      </p:to>
                                    </p:set>
                                    <p:animEffect transition="in" filter="wipe(up)">
                                      <p:cBhvr>
                                        <p:cTn id="114" dur="1500"/>
                                        <p:tgtEl>
                                          <p:spTgt spid="200"/>
                                        </p:tgtEl>
                                      </p:cBhvr>
                                    </p:animEffect>
                                  </p:childTnLst>
                                </p:cTn>
                              </p:par>
                            </p:childTnLst>
                          </p:cTn>
                        </p:par>
                        <p:par>
                          <p:cTn id="115" fill="hold">
                            <p:stCondLst>
                              <p:cond delay="15500"/>
                            </p:stCondLst>
                            <p:childTnLst>
                              <p:par>
                                <p:cTn id="116" presetID="22" presetClass="exit" presetSubtype="4" fill="hold" grpId="7" nodeType="afterEffect">
                                  <p:stCondLst>
                                    <p:cond delay="500"/>
                                  </p:stCondLst>
                                  <p:childTnLst>
                                    <p:animEffect transition="out" filter="wipe(down)">
                                      <p:cBhvr>
                                        <p:cTn id="117" dur="1500"/>
                                        <p:tgtEl>
                                          <p:spTgt spid="200"/>
                                        </p:tgtEl>
                                      </p:cBhvr>
                                    </p:animEffect>
                                    <p:set>
                                      <p:cBhvr>
                                        <p:cTn id="118" dur="1" fill="hold">
                                          <p:stCondLst>
                                            <p:cond delay="1499"/>
                                          </p:stCondLst>
                                        </p:cTn>
                                        <p:tgtEl>
                                          <p:spTgt spid="200"/>
                                        </p:tgtEl>
                                        <p:attrNameLst>
                                          <p:attrName>style.visibility</p:attrName>
                                        </p:attrNameLst>
                                      </p:cBhvr>
                                      <p:to>
                                        <p:strVal val="hidden"/>
                                      </p:to>
                                    </p:set>
                                  </p:childTnLst>
                                </p:cTn>
                              </p:par>
                            </p:childTnLst>
                          </p:cTn>
                        </p:par>
                        <p:par>
                          <p:cTn id="119" fill="hold">
                            <p:stCondLst>
                              <p:cond delay="17500"/>
                            </p:stCondLst>
                            <p:childTnLst>
                              <p:par>
                                <p:cTn id="120" presetID="22" presetClass="entr" presetSubtype="1" fill="hold" grpId="8" nodeType="afterEffect">
                                  <p:stCondLst>
                                    <p:cond delay="500"/>
                                  </p:stCondLst>
                                  <p:childTnLst>
                                    <p:set>
                                      <p:cBhvr>
                                        <p:cTn id="121" dur="1" fill="hold">
                                          <p:stCondLst>
                                            <p:cond delay="0"/>
                                          </p:stCondLst>
                                        </p:cTn>
                                        <p:tgtEl>
                                          <p:spTgt spid="200"/>
                                        </p:tgtEl>
                                        <p:attrNameLst>
                                          <p:attrName>style.visibility</p:attrName>
                                        </p:attrNameLst>
                                      </p:cBhvr>
                                      <p:to>
                                        <p:strVal val="visible"/>
                                      </p:to>
                                    </p:set>
                                    <p:animEffect transition="in" filter="wipe(up)">
                                      <p:cBhvr>
                                        <p:cTn id="122" dur="1500"/>
                                        <p:tgtEl>
                                          <p:spTgt spid="200"/>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178"/>
                                        </p:tgtEl>
                                        <p:attrNameLst>
                                          <p:attrName>style.visibility</p:attrName>
                                        </p:attrNameLst>
                                      </p:cBhvr>
                                      <p:to>
                                        <p:strVal val="visible"/>
                                      </p:to>
                                    </p:set>
                                    <p:anim calcmode="lin" valueType="num">
                                      <p:cBhvr>
                                        <p:cTn id="127" dur="1500" fill="hold"/>
                                        <p:tgtEl>
                                          <p:spTgt spid="178"/>
                                        </p:tgtEl>
                                        <p:attrNameLst>
                                          <p:attrName>ppt_w</p:attrName>
                                        </p:attrNameLst>
                                      </p:cBhvr>
                                      <p:tavLst>
                                        <p:tav tm="0">
                                          <p:val>
                                            <p:fltVal val="0"/>
                                          </p:val>
                                        </p:tav>
                                        <p:tav tm="100000">
                                          <p:val>
                                            <p:strVal val="#ppt_w"/>
                                          </p:val>
                                        </p:tav>
                                      </p:tavLst>
                                    </p:anim>
                                    <p:anim calcmode="lin" valueType="num">
                                      <p:cBhvr>
                                        <p:cTn id="128" dur="1500" fill="hold"/>
                                        <p:tgtEl>
                                          <p:spTgt spid="178"/>
                                        </p:tgtEl>
                                        <p:attrNameLst>
                                          <p:attrName>ppt_h</p:attrName>
                                        </p:attrNameLst>
                                      </p:cBhvr>
                                      <p:tavLst>
                                        <p:tav tm="0">
                                          <p:val>
                                            <p:fltVal val="0"/>
                                          </p:val>
                                        </p:tav>
                                        <p:tav tm="100000">
                                          <p:val>
                                            <p:strVal val="#ppt_h"/>
                                          </p:val>
                                        </p:tav>
                                      </p:tavLst>
                                    </p:anim>
                                    <p:animEffect transition="in" filter="fade">
                                      <p:cBhvr>
                                        <p:cTn id="129" dur="1500"/>
                                        <p:tgtEl>
                                          <p:spTgt spid="178"/>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2"/>
                                        </p:tgtEl>
                                        <p:attrNameLst>
                                          <p:attrName>style.visibility</p:attrName>
                                        </p:attrNameLst>
                                      </p:cBhvr>
                                      <p:to>
                                        <p:strVal val="visible"/>
                                      </p:to>
                                    </p:set>
                                    <p:anim calcmode="lin" valueType="num">
                                      <p:cBhvr>
                                        <p:cTn id="132" dur="1500" fill="hold"/>
                                        <p:tgtEl>
                                          <p:spTgt spid="42"/>
                                        </p:tgtEl>
                                        <p:attrNameLst>
                                          <p:attrName>ppt_w</p:attrName>
                                        </p:attrNameLst>
                                      </p:cBhvr>
                                      <p:tavLst>
                                        <p:tav tm="0">
                                          <p:val>
                                            <p:fltVal val="0"/>
                                          </p:val>
                                        </p:tav>
                                        <p:tav tm="100000">
                                          <p:val>
                                            <p:strVal val="#ppt_w"/>
                                          </p:val>
                                        </p:tav>
                                      </p:tavLst>
                                    </p:anim>
                                    <p:anim calcmode="lin" valueType="num">
                                      <p:cBhvr>
                                        <p:cTn id="133" dur="1500" fill="hold"/>
                                        <p:tgtEl>
                                          <p:spTgt spid="42"/>
                                        </p:tgtEl>
                                        <p:attrNameLst>
                                          <p:attrName>ppt_h</p:attrName>
                                        </p:attrNameLst>
                                      </p:cBhvr>
                                      <p:tavLst>
                                        <p:tav tm="0">
                                          <p:val>
                                            <p:fltVal val="0"/>
                                          </p:val>
                                        </p:tav>
                                        <p:tav tm="100000">
                                          <p:val>
                                            <p:strVal val="#ppt_h"/>
                                          </p:val>
                                        </p:tav>
                                      </p:tavLst>
                                    </p:anim>
                                    <p:animEffect transition="in" filter="fade">
                                      <p:cBhvr>
                                        <p:cTn id="134" dur="1500"/>
                                        <p:tgtEl>
                                          <p:spTgt spid="42"/>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grpId="0" nodeType="clickEffect">
                                  <p:stCondLst>
                                    <p:cond delay="500"/>
                                  </p:stCondLst>
                                  <p:childTnLst>
                                    <p:set>
                                      <p:cBhvr>
                                        <p:cTn id="138" dur="1" fill="hold">
                                          <p:stCondLst>
                                            <p:cond delay="0"/>
                                          </p:stCondLst>
                                        </p:cTn>
                                        <p:tgtEl>
                                          <p:spTgt spid="138"/>
                                        </p:tgtEl>
                                        <p:attrNameLst>
                                          <p:attrName>style.visibility</p:attrName>
                                        </p:attrNameLst>
                                      </p:cBhvr>
                                      <p:to>
                                        <p:strVal val="visible"/>
                                      </p:to>
                                    </p:set>
                                    <p:animEffect transition="in" filter="wipe(up)">
                                      <p:cBhvr>
                                        <p:cTn id="139" dur="1500"/>
                                        <p:tgtEl>
                                          <p:spTgt spid="138"/>
                                        </p:tgtEl>
                                      </p:cBhvr>
                                    </p:animEffect>
                                  </p:childTnLst>
                                </p:cTn>
                              </p:par>
                            </p:childTnLst>
                          </p:cTn>
                        </p:par>
                        <p:par>
                          <p:cTn id="140" fill="hold">
                            <p:stCondLst>
                              <p:cond delay="2000"/>
                            </p:stCondLst>
                            <p:childTnLst>
                              <p:par>
                                <p:cTn id="141" presetID="53" presetClass="entr" presetSubtype="16" fill="hold" grpId="0" nodeType="after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1500" fill="hold"/>
                                        <p:tgtEl>
                                          <p:spTgt spid="37"/>
                                        </p:tgtEl>
                                        <p:attrNameLst>
                                          <p:attrName>ppt_w</p:attrName>
                                        </p:attrNameLst>
                                      </p:cBhvr>
                                      <p:tavLst>
                                        <p:tav tm="0">
                                          <p:val>
                                            <p:fltVal val="0"/>
                                          </p:val>
                                        </p:tav>
                                        <p:tav tm="100000">
                                          <p:val>
                                            <p:strVal val="#ppt_w"/>
                                          </p:val>
                                        </p:tav>
                                      </p:tavLst>
                                    </p:anim>
                                    <p:anim calcmode="lin" valueType="num">
                                      <p:cBhvr>
                                        <p:cTn id="144" dur="1500" fill="hold"/>
                                        <p:tgtEl>
                                          <p:spTgt spid="37"/>
                                        </p:tgtEl>
                                        <p:attrNameLst>
                                          <p:attrName>ppt_h</p:attrName>
                                        </p:attrNameLst>
                                      </p:cBhvr>
                                      <p:tavLst>
                                        <p:tav tm="0">
                                          <p:val>
                                            <p:fltVal val="0"/>
                                          </p:val>
                                        </p:tav>
                                        <p:tav tm="100000">
                                          <p:val>
                                            <p:strVal val="#ppt_h"/>
                                          </p:val>
                                        </p:tav>
                                      </p:tavLst>
                                    </p:anim>
                                    <p:animEffect transition="in" filter="fade">
                                      <p:cBhvr>
                                        <p:cTn id="145" dur="1500"/>
                                        <p:tgtEl>
                                          <p:spTgt spid="37"/>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45"/>
                                        </p:tgtEl>
                                        <p:attrNameLst>
                                          <p:attrName>style.visibility</p:attrName>
                                        </p:attrNameLst>
                                      </p:cBhvr>
                                      <p:to>
                                        <p:strVal val="visible"/>
                                      </p:to>
                                    </p:set>
                                    <p:anim calcmode="lin" valueType="num">
                                      <p:cBhvr>
                                        <p:cTn id="148" dur="1500" fill="hold"/>
                                        <p:tgtEl>
                                          <p:spTgt spid="45"/>
                                        </p:tgtEl>
                                        <p:attrNameLst>
                                          <p:attrName>ppt_w</p:attrName>
                                        </p:attrNameLst>
                                      </p:cBhvr>
                                      <p:tavLst>
                                        <p:tav tm="0">
                                          <p:val>
                                            <p:fltVal val="0"/>
                                          </p:val>
                                        </p:tav>
                                        <p:tav tm="100000">
                                          <p:val>
                                            <p:strVal val="#ppt_w"/>
                                          </p:val>
                                        </p:tav>
                                      </p:tavLst>
                                    </p:anim>
                                    <p:anim calcmode="lin" valueType="num">
                                      <p:cBhvr>
                                        <p:cTn id="149" dur="1500" fill="hold"/>
                                        <p:tgtEl>
                                          <p:spTgt spid="45"/>
                                        </p:tgtEl>
                                        <p:attrNameLst>
                                          <p:attrName>ppt_h</p:attrName>
                                        </p:attrNameLst>
                                      </p:cBhvr>
                                      <p:tavLst>
                                        <p:tav tm="0">
                                          <p:val>
                                            <p:fltVal val="0"/>
                                          </p:val>
                                        </p:tav>
                                        <p:tav tm="100000">
                                          <p:val>
                                            <p:strVal val="#ppt_h"/>
                                          </p:val>
                                        </p:tav>
                                      </p:tavLst>
                                    </p:anim>
                                    <p:animEffect transition="in" filter="fade">
                                      <p:cBhvr>
                                        <p:cTn id="150" dur="1500"/>
                                        <p:tgtEl>
                                          <p:spTgt spid="45"/>
                                        </p:tgtEl>
                                      </p:cBhvr>
                                    </p:animEffect>
                                  </p:childTnLst>
                                </p:cTn>
                              </p:par>
                            </p:childTnLst>
                          </p:cTn>
                        </p:par>
                        <p:par>
                          <p:cTn id="151" fill="hold">
                            <p:stCondLst>
                              <p:cond delay="3500"/>
                            </p:stCondLst>
                            <p:childTnLst>
                              <p:par>
                                <p:cTn id="152" presetID="22" presetClass="exit" presetSubtype="4" fill="hold" grpId="1" nodeType="afterEffect">
                                  <p:stCondLst>
                                    <p:cond delay="500"/>
                                  </p:stCondLst>
                                  <p:childTnLst>
                                    <p:animEffect transition="out" filter="wipe(down)">
                                      <p:cBhvr>
                                        <p:cTn id="153" dur="1500"/>
                                        <p:tgtEl>
                                          <p:spTgt spid="138"/>
                                        </p:tgtEl>
                                      </p:cBhvr>
                                    </p:animEffect>
                                    <p:set>
                                      <p:cBhvr>
                                        <p:cTn id="154" dur="1" fill="hold">
                                          <p:stCondLst>
                                            <p:cond delay="1499"/>
                                          </p:stCondLst>
                                        </p:cTn>
                                        <p:tgtEl>
                                          <p:spTgt spid="138"/>
                                        </p:tgtEl>
                                        <p:attrNameLst>
                                          <p:attrName>style.visibility</p:attrName>
                                        </p:attrNameLst>
                                      </p:cBhvr>
                                      <p:to>
                                        <p:strVal val="hidden"/>
                                      </p:to>
                                    </p:set>
                                  </p:childTnLst>
                                </p:cTn>
                              </p:par>
                            </p:childTnLst>
                          </p:cTn>
                        </p:par>
                        <p:par>
                          <p:cTn id="155" fill="hold">
                            <p:stCondLst>
                              <p:cond delay="5500"/>
                            </p:stCondLst>
                            <p:childTnLst>
                              <p:par>
                                <p:cTn id="156" presetID="22" presetClass="entr" presetSubtype="1" fill="hold" grpId="2" nodeType="afterEffect">
                                  <p:stCondLst>
                                    <p:cond delay="500"/>
                                  </p:stCondLst>
                                  <p:childTnLst>
                                    <p:set>
                                      <p:cBhvr>
                                        <p:cTn id="157" dur="1" fill="hold">
                                          <p:stCondLst>
                                            <p:cond delay="0"/>
                                          </p:stCondLst>
                                        </p:cTn>
                                        <p:tgtEl>
                                          <p:spTgt spid="138"/>
                                        </p:tgtEl>
                                        <p:attrNameLst>
                                          <p:attrName>style.visibility</p:attrName>
                                        </p:attrNameLst>
                                      </p:cBhvr>
                                      <p:to>
                                        <p:strVal val="visible"/>
                                      </p:to>
                                    </p:set>
                                    <p:animEffect transition="in" filter="wipe(up)">
                                      <p:cBhvr>
                                        <p:cTn id="158" dur="1500"/>
                                        <p:tgtEl>
                                          <p:spTgt spid="138"/>
                                        </p:tgtEl>
                                      </p:cBhvr>
                                    </p:animEffect>
                                  </p:childTnLst>
                                </p:cTn>
                              </p:par>
                            </p:childTnLst>
                          </p:cTn>
                        </p:par>
                        <p:par>
                          <p:cTn id="159" fill="hold">
                            <p:stCondLst>
                              <p:cond delay="7500"/>
                            </p:stCondLst>
                            <p:childTnLst>
                              <p:par>
                                <p:cTn id="160" presetID="22" presetClass="exit" presetSubtype="4" fill="hold" grpId="3" nodeType="afterEffect">
                                  <p:stCondLst>
                                    <p:cond delay="500"/>
                                  </p:stCondLst>
                                  <p:childTnLst>
                                    <p:animEffect transition="out" filter="wipe(down)">
                                      <p:cBhvr>
                                        <p:cTn id="161" dur="1500"/>
                                        <p:tgtEl>
                                          <p:spTgt spid="138"/>
                                        </p:tgtEl>
                                      </p:cBhvr>
                                    </p:animEffect>
                                    <p:set>
                                      <p:cBhvr>
                                        <p:cTn id="162" dur="1" fill="hold">
                                          <p:stCondLst>
                                            <p:cond delay="1499"/>
                                          </p:stCondLst>
                                        </p:cTn>
                                        <p:tgtEl>
                                          <p:spTgt spid="138"/>
                                        </p:tgtEl>
                                        <p:attrNameLst>
                                          <p:attrName>style.visibility</p:attrName>
                                        </p:attrNameLst>
                                      </p:cBhvr>
                                      <p:to>
                                        <p:strVal val="hidden"/>
                                      </p:to>
                                    </p:set>
                                  </p:childTnLst>
                                </p:cTn>
                              </p:par>
                            </p:childTnLst>
                          </p:cTn>
                        </p:par>
                        <p:par>
                          <p:cTn id="163" fill="hold">
                            <p:stCondLst>
                              <p:cond delay="9500"/>
                            </p:stCondLst>
                            <p:childTnLst>
                              <p:par>
                                <p:cTn id="164" presetID="22" presetClass="entr" presetSubtype="1" fill="hold" grpId="4" nodeType="afterEffect">
                                  <p:stCondLst>
                                    <p:cond delay="500"/>
                                  </p:stCondLst>
                                  <p:childTnLst>
                                    <p:set>
                                      <p:cBhvr>
                                        <p:cTn id="165" dur="1" fill="hold">
                                          <p:stCondLst>
                                            <p:cond delay="0"/>
                                          </p:stCondLst>
                                        </p:cTn>
                                        <p:tgtEl>
                                          <p:spTgt spid="138"/>
                                        </p:tgtEl>
                                        <p:attrNameLst>
                                          <p:attrName>style.visibility</p:attrName>
                                        </p:attrNameLst>
                                      </p:cBhvr>
                                      <p:to>
                                        <p:strVal val="visible"/>
                                      </p:to>
                                    </p:set>
                                    <p:animEffect transition="in" filter="wipe(up)">
                                      <p:cBhvr>
                                        <p:cTn id="166" dur="1500"/>
                                        <p:tgtEl>
                                          <p:spTgt spid="138"/>
                                        </p:tgtEl>
                                      </p:cBhvr>
                                    </p:animEffect>
                                  </p:childTnLst>
                                </p:cTn>
                              </p:par>
                            </p:childTnLst>
                          </p:cTn>
                        </p:par>
                        <p:par>
                          <p:cTn id="167" fill="hold">
                            <p:stCondLst>
                              <p:cond delay="11500"/>
                            </p:stCondLst>
                            <p:childTnLst>
                              <p:par>
                                <p:cTn id="168" presetID="22" presetClass="exit" presetSubtype="4" fill="hold" grpId="5" nodeType="afterEffect">
                                  <p:stCondLst>
                                    <p:cond delay="500"/>
                                  </p:stCondLst>
                                  <p:childTnLst>
                                    <p:animEffect transition="out" filter="wipe(down)">
                                      <p:cBhvr>
                                        <p:cTn id="169" dur="1500"/>
                                        <p:tgtEl>
                                          <p:spTgt spid="138"/>
                                        </p:tgtEl>
                                      </p:cBhvr>
                                    </p:animEffect>
                                    <p:set>
                                      <p:cBhvr>
                                        <p:cTn id="170" dur="1" fill="hold">
                                          <p:stCondLst>
                                            <p:cond delay="1499"/>
                                          </p:stCondLst>
                                        </p:cTn>
                                        <p:tgtEl>
                                          <p:spTgt spid="138"/>
                                        </p:tgtEl>
                                        <p:attrNameLst>
                                          <p:attrName>style.visibility</p:attrName>
                                        </p:attrNameLst>
                                      </p:cBhvr>
                                      <p:to>
                                        <p:strVal val="hidden"/>
                                      </p:to>
                                    </p:set>
                                  </p:childTnLst>
                                </p:cTn>
                              </p:par>
                            </p:childTnLst>
                          </p:cTn>
                        </p:par>
                        <p:par>
                          <p:cTn id="171" fill="hold">
                            <p:stCondLst>
                              <p:cond delay="13500"/>
                            </p:stCondLst>
                            <p:childTnLst>
                              <p:par>
                                <p:cTn id="172" presetID="22" presetClass="entr" presetSubtype="1" fill="hold" grpId="6" nodeType="afterEffect">
                                  <p:stCondLst>
                                    <p:cond delay="500"/>
                                  </p:stCondLst>
                                  <p:childTnLst>
                                    <p:set>
                                      <p:cBhvr>
                                        <p:cTn id="173" dur="1" fill="hold">
                                          <p:stCondLst>
                                            <p:cond delay="0"/>
                                          </p:stCondLst>
                                        </p:cTn>
                                        <p:tgtEl>
                                          <p:spTgt spid="138"/>
                                        </p:tgtEl>
                                        <p:attrNameLst>
                                          <p:attrName>style.visibility</p:attrName>
                                        </p:attrNameLst>
                                      </p:cBhvr>
                                      <p:to>
                                        <p:strVal val="visible"/>
                                      </p:to>
                                    </p:set>
                                    <p:animEffect transition="in" filter="wipe(up)">
                                      <p:cBhvr>
                                        <p:cTn id="174" dur="1500"/>
                                        <p:tgtEl>
                                          <p:spTgt spid="138"/>
                                        </p:tgtEl>
                                      </p:cBhvr>
                                    </p:animEffect>
                                  </p:childTnLst>
                                </p:cTn>
                              </p:par>
                            </p:childTnLst>
                          </p:cTn>
                        </p:par>
                        <p:par>
                          <p:cTn id="175" fill="hold">
                            <p:stCondLst>
                              <p:cond delay="15500"/>
                            </p:stCondLst>
                            <p:childTnLst>
                              <p:par>
                                <p:cTn id="176" presetID="22" presetClass="exit" presetSubtype="4" fill="hold" grpId="7" nodeType="afterEffect">
                                  <p:stCondLst>
                                    <p:cond delay="500"/>
                                  </p:stCondLst>
                                  <p:childTnLst>
                                    <p:animEffect transition="out" filter="wipe(down)">
                                      <p:cBhvr>
                                        <p:cTn id="177" dur="1500"/>
                                        <p:tgtEl>
                                          <p:spTgt spid="138"/>
                                        </p:tgtEl>
                                      </p:cBhvr>
                                    </p:animEffect>
                                    <p:set>
                                      <p:cBhvr>
                                        <p:cTn id="178" dur="1" fill="hold">
                                          <p:stCondLst>
                                            <p:cond delay="1499"/>
                                          </p:stCondLst>
                                        </p:cTn>
                                        <p:tgtEl>
                                          <p:spTgt spid="138"/>
                                        </p:tgtEl>
                                        <p:attrNameLst>
                                          <p:attrName>style.visibility</p:attrName>
                                        </p:attrNameLst>
                                      </p:cBhvr>
                                      <p:to>
                                        <p:strVal val="hidden"/>
                                      </p:to>
                                    </p:set>
                                  </p:childTnLst>
                                </p:cTn>
                              </p:par>
                            </p:childTnLst>
                          </p:cTn>
                        </p:par>
                        <p:par>
                          <p:cTn id="179" fill="hold">
                            <p:stCondLst>
                              <p:cond delay="17500"/>
                            </p:stCondLst>
                            <p:childTnLst>
                              <p:par>
                                <p:cTn id="180" presetID="22" presetClass="entr" presetSubtype="1" fill="hold" grpId="8" nodeType="afterEffect">
                                  <p:stCondLst>
                                    <p:cond delay="500"/>
                                  </p:stCondLst>
                                  <p:childTnLst>
                                    <p:set>
                                      <p:cBhvr>
                                        <p:cTn id="181" dur="1" fill="hold">
                                          <p:stCondLst>
                                            <p:cond delay="0"/>
                                          </p:stCondLst>
                                        </p:cTn>
                                        <p:tgtEl>
                                          <p:spTgt spid="138"/>
                                        </p:tgtEl>
                                        <p:attrNameLst>
                                          <p:attrName>style.visibility</p:attrName>
                                        </p:attrNameLst>
                                      </p:cBhvr>
                                      <p:to>
                                        <p:strVal val="visible"/>
                                      </p:to>
                                    </p:set>
                                    <p:animEffect transition="in" filter="wipe(up)">
                                      <p:cBhvr>
                                        <p:cTn id="182" dur="1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8" grpId="1" animBg="1"/>
      <p:bldP spid="138" grpId="2" animBg="1"/>
      <p:bldP spid="138" grpId="3" animBg="1"/>
      <p:bldP spid="138" grpId="4" animBg="1"/>
      <p:bldP spid="138" grpId="5" animBg="1"/>
      <p:bldP spid="138" grpId="6" animBg="1"/>
      <p:bldP spid="138" grpId="7" animBg="1"/>
      <p:bldP spid="138" grpId="8" animBg="1"/>
      <p:bldP spid="200" grpId="0" animBg="1"/>
      <p:bldP spid="200" grpId="1" animBg="1"/>
      <p:bldP spid="200" grpId="2" animBg="1"/>
      <p:bldP spid="200" grpId="3" animBg="1"/>
      <p:bldP spid="200" grpId="4" animBg="1"/>
      <p:bldP spid="200" grpId="5" animBg="1"/>
      <p:bldP spid="200" grpId="6" animBg="1"/>
      <p:bldP spid="200" grpId="7" animBg="1"/>
      <p:bldP spid="200" grpId="8" animBg="1"/>
      <p:bldP spid="201" grpId="0" animBg="1"/>
      <p:bldP spid="201" grpId="1" animBg="1"/>
      <p:bldP spid="201" grpId="2" animBg="1"/>
      <p:bldP spid="201" grpId="3" animBg="1"/>
      <p:bldP spid="201" grpId="4" animBg="1"/>
      <p:bldP spid="201" grpId="5" animBg="1"/>
      <p:bldP spid="201" grpId="6" animBg="1"/>
      <p:bldP spid="201" grpId="7" animBg="1"/>
      <p:bldP spid="201" grpId="8" animBg="1"/>
      <p:bldP spid="2" grpId="0"/>
      <p:bldP spid="37" grpId="0"/>
      <p:bldP spid="38" grpId="0"/>
      <p:bldP spid="40" grpId="0"/>
      <p:bldP spid="41" grpId="0"/>
      <p:bldP spid="42" grpId="0"/>
      <p:bldP spid="43" grpId="0"/>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2000" y="291438"/>
            <a:ext cx="8640000" cy="539941"/>
          </a:xfrm>
        </p:spPr>
        <p:txBody>
          <a:bodyPr anchor="ctr"/>
          <a:lstStyle/>
          <a:p>
            <a:pPr eaLnBrk="1" hangingPunct="1"/>
            <a:r>
              <a:rPr lang="en-GB" sz="3200" dirty="0">
                <a:solidFill>
                  <a:schemeClr val="tx1"/>
                </a:solidFill>
              </a:rPr>
              <a:t>Incorrect Application Outcomes</a:t>
            </a:r>
          </a:p>
        </p:txBody>
      </p:sp>
      <p:sp>
        <p:nvSpPr>
          <p:cNvPr id="11" name="Rectangle 6"/>
          <p:cNvSpPr txBox="1">
            <a:spLocks noChangeArrowheads="1"/>
          </p:cNvSpPr>
          <p:nvPr/>
        </p:nvSpPr>
        <p:spPr bwMode="auto">
          <a:xfrm>
            <a:off x="246709" y="1989850"/>
            <a:ext cx="8633647" cy="177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2146" rIns="64291" bIns="32146"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a:p>
            <a:pPr eaLnBrk="1" hangingPunct="1"/>
            <a:endParaRPr lang="en-GB" sz="2400" b="0" dirty="0">
              <a:solidFill>
                <a:schemeClr val="tx1"/>
              </a:solidFill>
              <a:latin typeface="+mn-lt"/>
            </a:endParaRPr>
          </a:p>
        </p:txBody>
      </p:sp>
      <p:sp>
        <p:nvSpPr>
          <p:cNvPr id="5" name="Rectangle 6"/>
          <p:cNvSpPr txBox="1">
            <a:spLocks noChangeArrowheads="1"/>
          </p:cNvSpPr>
          <p:nvPr/>
        </p:nvSpPr>
        <p:spPr bwMode="auto">
          <a:xfrm>
            <a:off x="252000" y="912658"/>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mn-lt"/>
              </a:rPr>
              <a:t>Incorrect application of conventional flooded Lead acid battery in place of an EFB</a:t>
            </a:r>
            <a:r>
              <a:rPr lang="en-GB" sz="2400" b="0" dirty="0">
                <a:solidFill>
                  <a:schemeClr val="tx1"/>
                </a:solidFill>
              </a:rPr>
              <a:t> or a conventional flooded Lead acid battery/</a:t>
            </a:r>
            <a:r>
              <a:rPr lang="en-GB" sz="2400" b="0" dirty="0">
                <a:solidFill>
                  <a:schemeClr val="tx1"/>
                </a:solidFill>
                <a:latin typeface="+mn-lt"/>
              </a:rPr>
              <a:t>EFB in place of an AGM will result in premature battery failure due to:</a:t>
            </a:r>
          </a:p>
          <a:p>
            <a:pPr marL="342900" indent="-342900" eaLnBrk="1" hangingPunct="1">
              <a:buFont typeface="Arial" pitchFamily="34" charset="0"/>
              <a:buChar char="•"/>
            </a:pPr>
            <a:endParaRPr lang="en-GB" sz="1050" b="0" dirty="0">
              <a:solidFill>
                <a:schemeClr val="tx1"/>
              </a:solidFill>
              <a:latin typeface="+mn-lt"/>
            </a:endParaRPr>
          </a:p>
          <a:p>
            <a:pPr marL="342900" indent="-342900" eaLnBrk="1" hangingPunct="1">
              <a:buFont typeface="Arial" pitchFamily="34" charset="0"/>
              <a:buChar char="•"/>
            </a:pPr>
            <a:r>
              <a:rPr lang="en-GB" sz="2000" b="0" dirty="0">
                <a:solidFill>
                  <a:schemeClr val="tx1"/>
                </a:solidFill>
                <a:latin typeface="+mn-lt"/>
              </a:rPr>
              <a:t>Excessive battery cycling as conventional flooded Lead acid batteries have much lower cyclic specifications than EFB and EFB have much lower cyclic specifications than AGM</a:t>
            </a:r>
          </a:p>
          <a:p>
            <a:pPr marL="342900" indent="-342900" eaLnBrk="1" hangingPunct="1">
              <a:buFont typeface="Arial" pitchFamily="34" charset="0"/>
              <a:buChar char="•"/>
            </a:pPr>
            <a:endParaRPr lang="en-GB" sz="1000" b="0" dirty="0">
              <a:solidFill>
                <a:schemeClr val="tx1"/>
              </a:solidFill>
              <a:latin typeface="+mn-lt"/>
            </a:endParaRPr>
          </a:p>
          <a:p>
            <a:pPr marL="342900" indent="-342900" eaLnBrk="1" hangingPunct="1">
              <a:buFont typeface="Arial" pitchFamily="34" charset="0"/>
              <a:buChar char="•"/>
            </a:pPr>
            <a:r>
              <a:rPr lang="en-GB" sz="2000" b="0" dirty="0">
                <a:solidFill>
                  <a:schemeClr val="tx1"/>
                </a:solidFill>
                <a:latin typeface="+mn-lt"/>
              </a:rPr>
              <a:t>Excessive plate damage caused by high battery Depth of Discharge (DOD) which conventional flooded Lead acid or EFB are not designed to support</a:t>
            </a:r>
          </a:p>
          <a:p>
            <a:pPr marL="342900" indent="-342900" eaLnBrk="1" hangingPunct="1">
              <a:buFont typeface="Arial" pitchFamily="34" charset="0"/>
              <a:buChar char="•"/>
            </a:pPr>
            <a:endParaRPr lang="en-GB" sz="1000" b="0" dirty="0">
              <a:solidFill>
                <a:schemeClr val="tx1"/>
              </a:solidFill>
              <a:latin typeface="+mn-lt"/>
            </a:endParaRPr>
          </a:p>
          <a:p>
            <a:pPr marL="342900" indent="-342900" eaLnBrk="1" hangingPunct="1">
              <a:buFont typeface="Arial" pitchFamily="34" charset="0"/>
              <a:buChar char="•"/>
            </a:pPr>
            <a:r>
              <a:rPr lang="en-GB" sz="2000" b="0" dirty="0">
                <a:solidFill>
                  <a:schemeClr val="tx1"/>
                </a:solidFill>
                <a:latin typeface="+mn-lt"/>
              </a:rPr>
              <a:t>Accelerated loss of plate surface area and resultant CCA (up to </a:t>
            </a:r>
            <a:r>
              <a:rPr lang="en-GB" sz="2000" u="sng" dirty="0">
                <a:solidFill>
                  <a:srgbClr val="FF0000"/>
                </a:solidFill>
                <a:latin typeface="+mn-lt"/>
              </a:rPr>
              <a:t>16%</a:t>
            </a:r>
            <a:r>
              <a:rPr lang="en-GB" sz="2000" b="0" dirty="0">
                <a:solidFill>
                  <a:schemeClr val="tx1"/>
                </a:solidFill>
                <a:latin typeface="+mn-lt"/>
              </a:rPr>
              <a:t> in 1st week of service for conventional flooded Lead acid)</a:t>
            </a:r>
          </a:p>
          <a:p>
            <a:pPr marL="342900" indent="-342900" eaLnBrk="1" hangingPunct="1">
              <a:buFont typeface="Arial" pitchFamily="34" charset="0"/>
              <a:buChar char="•"/>
            </a:pPr>
            <a:endParaRPr lang="en-GB" sz="1000" b="0" dirty="0">
              <a:solidFill>
                <a:schemeClr val="tx1"/>
              </a:solidFill>
              <a:latin typeface="+mn-lt"/>
            </a:endParaRPr>
          </a:p>
          <a:p>
            <a:pPr algn="ctr" eaLnBrk="1" hangingPunct="1"/>
            <a:r>
              <a:rPr lang="en-GB" sz="2000" dirty="0">
                <a:solidFill>
                  <a:srgbClr val="FF0000"/>
                </a:solidFill>
                <a:latin typeface="+mn-lt"/>
              </a:rPr>
              <a:t>Installing a battery that is not of the correct technology and specification for an application based on price will result in greatly increased battery failures and customer complaints!!!</a:t>
            </a:r>
          </a:p>
          <a:p>
            <a:pPr eaLnBrk="1" hangingPunct="1"/>
            <a:endParaRPr lang="en-GB" sz="2000" b="0" dirty="0">
              <a:solidFill>
                <a:schemeClr val="tx1"/>
              </a:solidFill>
              <a:latin typeface="+mn-lt"/>
            </a:endParaRPr>
          </a:p>
          <a:p>
            <a:pPr marL="342900" indent="-342900" eaLnBrk="1" hangingPunct="1">
              <a:buFont typeface="Arial" pitchFamily="34" charset="0"/>
              <a:buChar char="•"/>
            </a:pPr>
            <a:endParaRPr lang="en-GB" sz="2000" b="0" dirty="0">
              <a:solidFill>
                <a:schemeClr val="tx1"/>
              </a:solidFill>
              <a:latin typeface="+mn-lt"/>
            </a:endParaRPr>
          </a:p>
          <a:p>
            <a:pPr marL="342900" indent="-342900" eaLnBrk="1" hangingPunct="1">
              <a:buFont typeface="Arial" pitchFamily="34" charset="0"/>
              <a:buChar char="•"/>
            </a:pPr>
            <a:endParaRPr lang="en-GB" sz="2000" b="0" dirty="0">
              <a:solidFill>
                <a:schemeClr val="tx1"/>
              </a:solidFill>
              <a:latin typeface="+mn-lt"/>
            </a:endParaRPr>
          </a:p>
        </p:txBody>
      </p:sp>
    </p:spTree>
    <p:extLst>
      <p:ext uri="{BB962C8B-B14F-4D97-AF65-F5344CB8AC3E}">
        <p14:creationId xmlns:p14="http://schemas.microsoft.com/office/powerpoint/2010/main" val="2982901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1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1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1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900000"/>
          </a:xfrm>
        </p:spPr>
        <p:txBody>
          <a:bodyPr/>
          <a:lstStyle/>
          <a:p>
            <a:pPr eaLnBrk="1" hangingPunct="1"/>
            <a:r>
              <a:rPr lang="en-US" dirty="0">
                <a:solidFill>
                  <a:schemeClr val="bg1"/>
                </a:solidFill>
                <a:sym typeface="Arial" charset="0"/>
              </a:rPr>
              <a:t>Battery Management Systems (BMS) &amp; Battery Configuration</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29231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BMS Overview</a:t>
            </a:r>
          </a:p>
        </p:txBody>
      </p:sp>
      <p:sp>
        <p:nvSpPr>
          <p:cNvPr id="11" name="Rectangle 6"/>
          <p:cNvSpPr txBox="1">
            <a:spLocks noChangeArrowheads="1"/>
          </p:cNvSpPr>
          <p:nvPr/>
        </p:nvSpPr>
        <p:spPr bwMode="auto">
          <a:xfrm>
            <a:off x="252000" y="911396"/>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rPr>
              <a:t>BMS are designed to adapt the vehicles charging strategy based on battery status.</a:t>
            </a:r>
          </a:p>
          <a:p>
            <a:pPr eaLnBrk="1" hangingPunct="1"/>
            <a:endParaRPr lang="en-GB" sz="500" b="0" dirty="0">
              <a:solidFill>
                <a:schemeClr val="tx1"/>
              </a:solidFill>
            </a:endParaRPr>
          </a:p>
          <a:p>
            <a:pPr eaLnBrk="1" hangingPunct="1"/>
            <a:r>
              <a:rPr lang="en-GB" sz="2400" b="0" dirty="0"/>
              <a:t>The aim is to increase the availability of the Start/Stop system with the detailed data evaluation of the battery and accurate control of the alternator output.</a:t>
            </a:r>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p:txBody>
      </p:sp>
      <p:grpSp>
        <p:nvGrpSpPr>
          <p:cNvPr id="18" name="Group 17"/>
          <p:cNvGrpSpPr>
            <a:grpSpLocks noChangeAspect="1"/>
          </p:cNvGrpSpPr>
          <p:nvPr/>
        </p:nvGrpSpPr>
        <p:grpSpPr>
          <a:xfrm>
            <a:off x="6423248" y="2810653"/>
            <a:ext cx="2464270" cy="3096000"/>
            <a:chOff x="6012160" y="1260304"/>
            <a:chExt cx="2880320" cy="3618722"/>
          </a:xfrm>
        </p:grpSpPr>
        <p:sp>
          <p:nvSpPr>
            <p:cNvPr id="4" name="Rectangle 3"/>
            <p:cNvSpPr/>
            <p:nvPr/>
          </p:nvSpPr>
          <p:spPr bwMode="auto">
            <a:xfrm>
              <a:off x="6012160" y="1268760"/>
              <a:ext cx="2880320" cy="3600400"/>
            </a:xfrm>
            <a:prstGeom prst="rect">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
          <p:nvSpPr>
            <p:cNvPr id="5" name="TextBox 4"/>
            <p:cNvSpPr txBox="1"/>
            <p:nvPr/>
          </p:nvSpPr>
          <p:spPr>
            <a:xfrm>
              <a:off x="6362278" y="1260304"/>
              <a:ext cx="2160000" cy="746976"/>
            </a:xfrm>
            <a:prstGeom prst="rect">
              <a:avLst/>
            </a:prstGeom>
            <a:noFill/>
          </p:spPr>
          <p:txBody>
            <a:bodyPr wrap="square" rtlCol="0">
              <a:spAutoFit/>
            </a:bodyPr>
            <a:lstStyle/>
            <a:p>
              <a:r>
                <a:rPr lang="en-GB" sz="4000" b="1" dirty="0">
                  <a:solidFill>
                    <a:srgbClr val="FF6600"/>
                  </a:solidFill>
                </a:rPr>
                <a:t>START</a:t>
              </a:r>
            </a:p>
          </p:txBody>
        </p:sp>
        <p:sp>
          <p:nvSpPr>
            <p:cNvPr id="7" name="TextBox 6"/>
            <p:cNvSpPr txBox="1"/>
            <p:nvPr/>
          </p:nvSpPr>
          <p:spPr>
            <a:xfrm>
              <a:off x="6362278" y="4132050"/>
              <a:ext cx="2160000" cy="746976"/>
            </a:xfrm>
            <a:prstGeom prst="rect">
              <a:avLst/>
            </a:prstGeom>
            <a:noFill/>
          </p:spPr>
          <p:txBody>
            <a:bodyPr wrap="square" rtlCol="0">
              <a:spAutoFit/>
            </a:bodyPr>
            <a:lstStyle/>
            <a:p>
              <a:r>
                <a:rPr lang="en-GB" sz="4000" b="1" dirty="0">
                  <a:solidFill>
                    <a:srgbClr val="FF6600"/>
                  </a:solidFill>
                </a:rPr>
                <a:t>STOP</a:t>
              </a:r>
            </a:p>
          </p:txBody>
        </p:sp>
        <p:sp>
          <p:nvSpPr>
            <p:cNvPr id="6" name="TextBox 5"/>
            <p:cNvSpPr txBox="1"/>
            <p:nvPr/>
          </p:nvSpPr>
          <p:spPr>
            <a:xfrm>
              <a:off x="6931981" y="2665947"/>
              <a:ext cx="1080000" cy="900000"/>
            </a:xfrm>
            <a:prstGeom prst="rect">
              <a:avLst/>
            </a:prstGeom>
            <a:noFill/>
          </p:spPr>
          <p:txBody>
            <a:bodyPr wrap="square" lIns="0" tIns="0" rIns="0" bIns="0" rtlCol="0" anchor="ctr" anchorCtr="0">
              <a:spAutoFit/>
            </a:bodyPr>
            <a:lstStyle/>
            <a:p>
              <a:r>
                <a:rPr lang="en-GB" sz="7200" b="1" dirty="0">
                  <a:solidFill>
                    <a:srgbClr val="FF6600"/>
                  </a:solidFill>
                </a:rPr>
                <a:t>A</a:t>
              </a:r>
            </a:p>
          </p:txBody>
        </p:sp>
        <p:sp>
          <p:nvSpPr>
            <p:cNvPr id="16" name="Circular Arrow 15"/>
            <p:cNvSpPr>
              <a:spLocks noChangeAspect="1"/>
            </p:cNvSpPr>
            <p:nvPr/>
          </p:nvSpPr>
          <p:spPr bwMode="auto">
            <a:xfrm rot="5400000">
              <a:off x="6284698" y="1977852"/>
              <a:ext cx="2340000" cy="2340000"/>
            </a:xfrm>
            <a:prstGeom prst="circularArrow">
              <a:avLst>
                <a:gd name="adj1" fmla="val 9175"/>
                <a:gd name="adj2" fmla="val 627204"/>
                <a:gd name="adj3" fmla="val 19937804"/>
                <a:gd name="adj4" fmla="val 1672189"/>
                <a:gd name="adj5" fmla="val 7827"/>
              </a:avLst>
            </a:prstGeom>
            <a:solidFill>
              <a:srgbClr val="FF66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grpSp>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468" y="2855658"/>
            <a:ext cx="2291268" cy="2160000"/>
          </a:xfrm>
          <a:prstGeom prst="rect">
            <a:avLst/>
          </a:prstGeom>
        </p:spPr>
      </p:pic>
      <p:pic>
        <p:nvPicPr>
          <p:cNvPr id="17" name="Picture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8451" y="3035658"/>
            <a:ext cx="2400000" cy="1800000"/>
          </a:xfrm>
          <a:prstGeom prst="rect">
            <a:avLst/>
          </a:prstGeom>
        </p:spPr>
      </p:pic>
      <p:grpSp>
        <p:nvGrpSpPr>
          <p:cNvPr id="24" name="Group 23"/>
          <p:cNvGrpSpPr/>
          <p:nvPr/>
        </p:nvGrpSpPr>
        <p:grpSpPr>
          <a:xfrm>
            <a:off x="2337735" y="3580513"/>
            <a:ext cx="1340661" cy="90488"/>
            <a:chOff x="2323630" y="4779150"/>
            <a:chExt cx="1340661" cy="90488"/>
          </a:xfrm>
        </p:grpSpPr>
        <p:sp>
          <p:nvSpPr>
            <p:cNvPr id="25" name="Freeform 24"/>
            <p:cNvSpPr/>
            <p:nvPr/>
          </p:nvSpPr>
          <p:spPr bwMode="auto">
            <a:xfrm>
              <a:off x="2861810" y="4779150"/>
              <a:ext cx="802481" cy="90488"/>
            </a:xfrm>
            <a:custGeom>
              <a:avLst/>
              <a:gdLst>
                <a:gd name="connsiteX0" fmla="*/ 0 w 802481"/>
                <a:gd name="connsiteY0" fmla="*/ 90488 h 90488"/>
                <a:gd name="connsiteX1" fmla="*/ 0 w 802481"/>
                <a:gd name="connsiteY1" fmla="*/ 90488 h 90488"/>
                <a:gd name="connsiteX2" fmla="*/ 0 w 802481"/>
                <a:gd name="connsiteY2" fmla="*/ 0 h 90488"/>
                <a:gd name="connsiteX3" fmla="*/ 92869 w 802481"/>
                <a:gd name="connsiteY3" fmla="*/ 0 h 90488"/>
                <a:gd name="connsiteX4" fmla="*/ 92869 w 802481"/>
                <a:gd name="connsiteY4" fmla="*/ 88106 h 90488"/>
                <a:gd name="connsiteX5" fmla="*/ 180975 w 802481"/>
                <a:gd name="connsiteY5" fmla="*/ 88106 h 90488"/>
                <a:gd name="connsiteX6" fmla="*/ 180975 w 802481"/>
                <a:gd name="connsiteY6" fmla="*/ 0 h 90488"/>
                <a:gd name="connsiteX7" fmla="*/ 269081 w 802481"/>
                <a:gd name="connsiteY7" fmla="*/ 0 h 90488"/>
                <a:gd name="connsiteX8" fmla="*/ 269081 w 802481"/>
                <a:gd name="connsiteY8" fmla="*/ 90488 h 90488"/>
                <a:gd name="connsiteX9" fmla="*/ 359569 w 802481"/>
                <a:gd name="connsiteY9" fmla="*/ 90488 h 90488"/>
                <a:gd name="connsiteX10" fmla="*/ 359569 w 802481"/>
                <a:gd name="connsiteY10" fmla="*/ 0 h 90488"/>
                <a:gd name="connsiteX11" fmla="*/ 450056 w 802481"/>
                <a:gd name="connsiteY11" fmla="*/ 0 h 90488"/>
                <a:gd name="connsiteX12" fmla="*/ 450056 w 802481"/>
                <a:gd name="connsiteY12" fmla="*/ 88106 h 90488"/>
                <a:gd name="connsiteX13" fmla="*/ 542925 w 802481"/>
                <a:gd name="connsiteY13" fmla="*/ 88106 h 90488"/>
                <a:gd name="connsiteX14" fmla="*/ 542925 w 802481"/>
                <a:gd name="connsiteY14" fmla="*/ 0 h 90488"/>
                <a:gd name="connsiteX15" fmla="*/ 631031 w 802481"/>
                <a:gd name="connsiteY15" fmla="*/ 0 h 90488"/>
                <a:gd name="connsiteX16" fmla="*/ 631031 w 802481"/>
                <a:gd name="connsiteY16" fmla="*/ 88106 h 90488"/>
                <a:gd name="connsiteX17" fmla="*/ 721519 w 802481"/>
                <a:gd name="connsiteY17" fmla="*/ 88106 h 90488"/>
                <a:gd name="connsiteX18" fmla="*/ 721519 w 802481"/>
                <a:gd name="connsiteY18" fmla="*/ 0 h 90488"/>
                <a:gd name="connsiteX19" fmla="*/ 802481 w 802481"/>
                <a:gd name="connsiteY19" fmla="*/ 0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481" h="90488">
                  <a:moveTo>
                    <a:pt x="0" y="90488"/>
                  </a:moveTo>
                  <a:lnTo>
                    <a:pt x="0" y="90488"/>
                  </a:lnTo>
                  <a:lnTo>
                    <a:pt x="0" y="0"/>
                  </a:lnTo>
                  <a:lnTo>
                    <a:pt x="92869" y="0"/>
                  </a:lnTo>
                  <a:lnTo>
                    <a:pt x="92869" y="88106"/>
                  </a:lnTo>
                  <a:lnTo>
                    <a:pt x="180975" y="88106"/>
                  </a:lnTo>
                  <a:lnTo>
                    <a:pt x="180975" y="0"/>
                  </a:lnTo>
                  <a:lnTo>
                    <a:pt x="269081" y="0"/>
                  </a:lnTo>
                  <a:lnTo>
                    <a:pt x="269081" y="90488"/>
                  </a:lnTo>
                  <a:lnTo>
                    <a:pt x="359569" y="90488"/>
                  </a:lnTo>
                  <a:lnTo>
                    <a:pt x="359569" y="0"/>
                  </a:lnTo>
                  <a:lnTo>
                    <a:pt x="450056" y="0"/>
                  </a:lnTo>
                  <a:lnTo>
                    <a:pt x="450056" y="88106"/>
                  </a:lnTo>
                  <a:lnTo>
                    <a:pt x="542925" y="88106"/>
                  </a:lnTo>
                  <a:lnTo>
                    <a:pt x="542925" y="0"/>
                  </a:lnTo>
                  <a:lnTo>
                    <a:pt x="631031" y="0"/>
                  </a:lnTo>
                  <a:lnTo>
                    <a:pt x="631031" y="88106"/>
                  </a:lnTo>
                  <a:lnTo>
                    <a:pt x="721519" y="88106"/>
                  </a:lnTo>
                  <a:lnTo>
                    <a:pt x="721519" y="0"/>
                  </a:lnTo>
                  <a:lnTo>
                    <a:pt x="802481" y="0"/>
                  </a:lnTo>
                </a:path>
              </a:pathLst>
            </a:cu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
          <p:nvSpPr>
            <p:cNvPr id="26" name="Freeform 25"/>
            <p:cNvSpPr/>
            <p:nvPr/>
          </p:nvSpPr>
          <p:spPr bwMode="auto">
            <a:xfrm>
              <a:off x="2323630" y="4779150"/>
              <a:ext cx="802481" cy="90488"/>
            </a:xfrm>
            <a:custGeom>
              <a:avLst/>
              <a:gdLst>
                <a:gd name="connsiteX0" fmla="*/ 0 w 802481"/>
                <a:gd name="connsiteY0" fmla="*/ 90488 h 90488"/>
                <a:gd name="connsiteX1" fmla="*/ 0 w 802481"/>
                <a:gd name="connsiteY1" fmla="*/ 90488 h 90488"/>
                <a:gd name="connsiteX2" fmla="*/ 0 w 802481"/>
                <a:gd name="connsiteY2" fmla="*/ 0 h 90488"/>
                <a:gd name="connsiteX3" fmla="*/ 92869 w 802481"/>
                <a:gd name="connsiteY3" fmla="*/ 0 h 90488"/>
                <a:gd name="connsiteX4" fmla="*/ 92869 w 802481"/>
                <a:gd name="connsiteY4" fmla="*/ 88106 h 90488"/>
                <a:gd name="connsiteX5" fmla="*/ 180975 w 802481"/>
                <a:gd name="connsiteY5" fmla="*/ 88106 h 90488"/>
                <a:gd name="connsiteX6" fmla="*/ 180975 w 802481"/>
                <a:gd name="connsiteY6" fmla="*/ 0 h 90488"/>
                <a:gd name="connsiteX7" fmla="*/ 269081 w 802481"/>
                <a:gd name="connsiteY7" fmla="*/ 0 h 90488"/>
                <a:gd name="connsiteX8" fmla="*/ 269081 w 802481"/>
                <a:gd name="connsiteY8" fmla="*/ 90488 h 90488"/>
                <a:gd name="connsiteX9" fmla="*/ 359569 w 802481"/>
                <a:gd name="connsiteY9" fmla="*/ 90488 h 90488"/>
                <a:gd name="connsiteX10" fmla="*/ 359569 w 802481"/>
                <a:gd name="connsiteY10" fmla="*/ 0 h 90488"/>
                <a:gd name="connsiteX11" fmla="*/ 450056 w 802481"/>
                <a:gd name="connsiteY11" fmla="*/ 0 h 90488"/>
                <a:gd name="connsiteX12" fmla="*/ 450056 w 802481"/>
                <a:gd name="connsiteY12" fmla="*/ 88106 h 90488"/>
                <a:gd name="connsiteX13" fmla="*/ 542925 w 802481"/>
                <a:gd name="connsiteY13" fmla="*/ 88106 h 90488"/>
                <a:gd name="connsiteX14" fmla="*/ 542925 w 802481"/>
                <a:gd name="connsiteY14" fmla="*/ 0 h 90488"/>
                <a:gd name="connsiteX15" fmla="*/ 631031 w 802481"/>
                <a:gd name="connsiteY15" fmla="*/ 0 h 90488"/>
                <a:gd name="connsiteX16" fmla="*/ 631031 w 802481"/>
                <a:gd name="connsiteY16" fmla="*/ 88106 h 90488"/>
                <a:gd name="connsiteX17" fmla="*/ 721519 w 802481"/>
                <a:gd name="connsiteY17" fmla="*/ 88106 h 90488"/>
                <a:gd name="connsiteX18" fmla="*/ 721519 w 802481"/>
                <a:gd name="connsiteY18" fmla="*/ 0 h 90488"/>
                <a:gd name="connsiteX19" fmla="*/ 802481 w 802481"/>
                <a:gd name="connsiteY19" fmla="*/ 0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481" h="90488">
                  <a:moveTo>
                    <a:pt x="0" y="90488"/>
                  </a:moveTo>
                  <a:lnTo>
                    <a:pt x="0" y="90488"/>
                  </a:lnTo>
                  <a:lnTo>
                    <a:pt x="0" y="0"/>
                  </a:lnTo>
                  <a:lnTo>
                    <a:pt x="92869" y="0"/>
                  </a:lnTo>
                  <a:lnTo>
                    <a:pt x="92869" y="88106"/>
                  </a:lnTo>
                  <a:lnTo>
                    <a:pt x="180975" y="88106"/>
                  </a:lnTo>
                  <a:lnTo>
                    <a:pt x="180975" y="0"/>
                  </a:lnTo>
                  <a:lnTo>
                    <a:pt x="269081" y="0"/>
                  </a:lnTo>
                  <a:lnTo>
                    <a:pt x="269081" y="90488"/>
                  </a:lnTo>
                  <a:lnTo>
                    <a:pt x="359569" y="90488"/>
                  </a:lnTo>
                  <a:lnTo>
                    <a:pt x="359569" y="0"/>
                  </a:lnTo>
                  <a:lnTo>
                    <a:pt x="450056" y="0"/>
                  </a:lnTo>
                  <a:lnTo>
                    <a:pt x="450056" y="88106"/>
                  </a:lnTo>
                  <a:lnTo>
                    <a:pt x="542925" y="88106"/>
                  </a:lnTo>
                  <a:lnTo>
                    <a:pt x="542925" y="0"/>
                  </a:lnTo>
                  <a:lnTo>
                    <a:pt x="631031" y="0"/>
                  </a:lnTo>
                  <a:lnTo>
                    <a:pt x="631031" y="88106"/>
                  </a:lnTo>
                  <a:lnTo>
                    <a:pt x="721519" y="88106"/>
                  </a:lnTo>
                  <a:lnTo>
                    <a:pt x="721519" y="0"/>
                  </a:lnTo>
                  <a:lnTo>
                    <a:pt x="802481" y="0"/>
                  </a:lnTo>
                </a:path>
              </a:pathLst>
            </a:cu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grpSp>
    </p:spTree>
    <p:extLst>
      <p:ext uri="{BB962C8B-B14F-4D97-AF65-F5344CB8AC3E}">
        <p14:creationId xmlns:p14="http://schemas.microsoft.com/office/powerpoint/2010/main" val="394300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500" fill="hold"/>
                                        <p:tgtEl>
                                          <p:spTgt spid="18"/>
                                        </p:tgtEl>
                                        <p:attrNameLst>
                                          <p:attrName>ppt_w</p:attrName>
                                        </p:attrNameLst>
                                      </p:cBhvr>
                                      <p:tavLst>
                                        <p:tav tm="0">
                                          <p:val>
                                            <p:fltVal val="0"/>
                                          </p:val>
                                        </p:tav>
                                        <p:tav tm="100000">
                                          <p:val>
                                            <p:strVal val="#ppt_w"/>
                                          </p:val>
                                        </p:tav>
                                      </p:tavLst>
                                    </p:anim>
                                    <p:anim calcmode="lin" valueType="num">
                                      <p:cBhvr>
                                        <p:cTn id="16" dur="1500" fill="hold"/>
                                        <p:tgtEl>
                                          <p:spTgt spid="18"/>
                                        </p:tgtEl>
                                        <p:attrNameLst>
                                          <p:attrName>ppt_h</p:attrName>
                                        </p:attrNameLst>
                                      </p:cBhvr>
                                      <p:tavLst>
                                        <p:tav tm="0">
                                          <p:val>
                                            <p:fltVal val="0"/>
                                          </p:val>
                                        </p:tav>
                                        <p:tav tm="100000">
                                          <p:val>
                                            <p:strVal val="#ppt_h"/>
                                          </p:val>
                                        </p:tav>
                                      </p:tavLst>
                                    </p:anim>
                                    <p:animEffect transition="in" filter="fade">
                                      <p:cBhvr>
                                        <p:cTn id="17" dur="1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animEffect transition="in" filter="fade">
                                      <p:cBhvr>
                                        <p:cTn id="22" dur="1500"/>
                                        <p:tgtEl>
                                          <p:spTgt spid="15"/>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500" fill="hold"/>
                                        <p:tgtEl>
                                          <p:spTgt spid="17"/>
                                        </p:tgtEl>
                                        <p:attrNameLst>
                                          <p:attrName>ppt_w</p:attrName>
                                        </p:attrNameLst>
                                      </p:cBhvr>
                                      <p:tavLst>
                                        <p:tav tm="0">
                                          <p:val>
                                            <p:fltVal val="0"/>
                                          </p:val>
                                        </p:tav>
                                        <p:tav tm="100000">
                                          <p:val>
                                            <p:strVal val="#ppt_w"/>
                                          </p:val>
                                        </p:tav>
                                      </p:tavLst>
                                    </p:anim>
                                    <p:anim calcmode="lin" valueType="num">
                                      <p:cBhvr>
                                        <p:cTn id="26" dur="1500" fill="hold"/>
                                        <p:tgtEl>
                                          <p:spTgt spid="17"/>
                                        </p:tgtEl>
                                        <p:attrNameLst>
                                          <p:attrName>ppt_h</p:attrName>
                                        </p:attrNameLst>
                                      </p:cBhvr>
                                      <p:tavLst>
                                        <p:tav tm="0">
                                          <p:val>
                                            <p:fltVal val="0"/>
                                          </p:val>
                                        </p:tav>
                                        <p:tav tm="100000">
                                          <p:val>
                                            <p:strVal val="#ppt_h"/>
                                          </p:val>
                                        </p:tav>
                                      </p:tavLst>
                                    </p:anim>
                                    <p:animEffect transition="in" filter="fade">
                                      <p:cBhvr>
                                        <p:cTn id="27" dur="1500"/>
                                        <p:tgtEl>
                                          <p:spTgt spid="17"/>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right)">
                                      <p:cBhvr>
                                        <p:cTn id="31" dur="1000"/>
                                        <p:tgtEl>
                                          <p:spTgt spid="24"/>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1000"/>
                                        <p:tgtEl>
                                          <p:spTgt spid="24"/>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1000"/>
                                        <p:tgtEl>
                                          <p:spTgt spid="2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1000"/>
                                        <p:tgtEl>
                                          <p:spTgt spid="24"/>
                                        </p:tgtEl>
                                      </p:cBhvr>
                                    </p:animEffect>
                                  </p:childTnLst>
                                </p:cTn>
                              </p:par>
                            </p:childTnLst>
                          </p:cTn>
                        </p:par>
                        <p:par>
                          <p:cTn id="44" fill="hold">
                            <p:stCondLst>
                              <p:cond delay="5500"/>
                            </p:stCondLst>
                            <p:childTnLst>
                              <p:par>
                                <p:cTn id="45" presetID="22" presetClass="entr" presetSubtype="2"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right)">
                                      <p:cBhvr>
                                        <p:cTn id="47" dur="1000"/>
                                        <p:tgtEl>
                                          <p:spTgt spid="24"/>
                                        </p:tgtEl>
                                      </p:cBhvr>
                                    </p:animEffect>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1000"/>
                                        <p:tgtEl>
                                          <p:spTgt spid="24"/>
                                        </p:tgtEl>
                                      </p:cBhvr>
                                    </p:animEffect>
                                  </p:childTnLst>
                                </p:cTn>
                              </p:par>
                            </p:childTnLst>
                          </p:cTn>
                        </p:par>
                        <p:par>
                          <p:cTn id="52" fill="hold">
                            <p:stCondLst>
                              <p:cond delay="7500"/>
                            </p:stCondLst>
                            <p:childTnLst>
                              <p:par>
                                <p:cTn id="53" presetID="22" presetClass="entr" presetSubtype="2"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right)">
                                      <p:cBhvr>
                                        <p:cTn id="55" dur="1000"/>
                                        <p:tgtEl>
                                          <p:spTgt spid="24"/>
                                        </p:tgtEl>
                                      </p:cBhvr>
                                    </p:animEffect>
                                  </p:childTnLst>
                                </p:cTn>
                              </p:par>
                            </p:childTnLst>
                          </p:cTn>
                        </p:par>
                        <p:par>
                          <p:cTn id="56" fill="hold">
                            <p:stCondLst>
                              <p:cond delay="8500"/>
                            </p:stCondLst>
                            <p:childTnLst>
                              <p:par>
                                <p:cTn id="57" presetID="22" presetClass="entr" presetSubtype="8"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1000"/>
                                        <p:tgtEl>
                                          <p:spTgt spid="24"/>
                                        </p:tgtEl>
                                      </p:cBhvr>
                                    </p:animEffect>
                                  </p:childTnLst>
                                </p:cTn>
                              </p:par>
                            </p:childTnLst>
                          </p:cTn>
                        </p:par>
                        <p:par>
                          <p:cTn id="60" fill="hold">
                            <p:stCondLst>
                              <p:cond delay="9500"/>
                            </p:stCondLst>
                            <p:childTnLst>
                              <p:par>
                                <p:cTn id="61" presetID="22" presetClass="entr" presetSubtype="2"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right)">
                                      <p:cBhvr>
                                        <p:cTn id="63" dur="1000"/>
                                        <p:tgtEl>
                                          <p:spTgt spid="24"/>
                                        </p:tgtEl>
                                      </p:cBhvr>
                                    </p:animEffect>
                                  </p:childTnLst>
                                </p:cTn>
                              </p:par>
                            </p:childTnLst>
                          </p:cTn>
                        </p:par>
                        <p:par>
                          <p:cTn id="64" fill="hold">
                            <p:stCondLst>
                              <p:cond delay="105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1000"/>
                                        <p:tgtEl>
                                          <p:spTgt spid="24"/>
                                        </p:tgtEl>
                                      </p:cBhvr>
                                    </p:animEffect>
                                  </p:childTnLst>
                                </p:cTn>
                              </p:par>
                            </p:childTnLst>
                          </p:cTn>
                        </p:par>
                        <p:par>
                          <p:cTn id="68" fill="hold">
                            <p:stCondLst>
                              <p:cond delay="11500"/>
                            </p:stCondLst>
                            <p:childTnLst>
                              <p:par>
                                <p:cTn id="69" presetID="22" presetClass="entr" presetSubtype="2"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right)">
                                      <p:cBhvr>
                                        <p:cTn id="71" dur="1000"/>
                                        <p:tgtEl>
                                          <p:spTgt spid="24"/>
                                        </p:tgtEl>
                                      </p:cBhvr>
                                    </p:animEffect>
                                  </p:childTnLst>
                                </p:cTn>
                              </p:par>
                            </p:childTnLst>
                          </p:cTn>
                        </p:par>
                        <p:par>
                          <p:cTn id="72" fill="hold">
                            <p:stCondLst>
                              <p:cond delay="12500"/>
                            </p:stCondLst>
                            <p:childTnLst>
                              <p:par>
                                <p:cTn id="73" presetID="22" presetClass="entr" presetSubtype="8"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BMS Sensor &amp; Control Module</a:t>
            </a:r>
          </a:p>
        </p:txBody>
      </p:sp>
      <p:sp>
        <p:nvSpPr>
          <p:cNvPr id="11" name="Rectangle 6"/>
          <p:cNvSpPr txBox="1">
            <a:spLocks noChangeArrowheads="1"/>
          </p:cNvSpPr>
          <p:nvPr/>
        </p:nvSpPr>
        <p:spPr bwMode="auto">
          <a:xfrm>
            <a:off x="252000" y="912658"/>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endParaRPr lang="en-GB" sz="500" b="0" dirty="0">
              <a:solidFill>
                <a:schemeClr val="tx1"/>
              </a:solidFill>
            </a:endParaRPr>
          </a:p>
          <a:p>
            <a:pPr eaLnBrk="1" hangingPunct="1"/>
            <a:r>
              <a:rPr lang="en-GB" sz="2400" b="0" dirty="0">
                <a:solidFill>
                  <a:schemeClr val="tx1"/>
                </a:solidFill>
              </a:rPr>
              <a:t>The BMS uses information from a battery monitoring control module with integrated sensor located on the negative terminal battery cable clamp to measure and evaluate the physical battery variables of:</a:t>
            </a:r>
          </a:p>
          <a:p>
            <a:pPr eaLnBrk="1" hangingPunct="1"/>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Temperature (T)</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Voltage (V)</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Charging current (I)</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Discharge current (I)</a:t>
            </a:r>
          </a:p>
          <a:p>
            <a:pPr marL="342900" indent="-342900" eaLnBrk="1" hangingPunct="1">
              <a:buFont typeface="Arial" pitchFamily="34" charset="0"/>
              <a:buChar char="•"/>
            </a:pPr>
            <a:endParaRPr lang="en-GB" sz="10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0232" y="2721043"/>
            <a:ext cx="4323027" cy="3600000"/>
          </a:xfrm>
          <a:prstGeom prst="rect">
            <a:avLst/>
          </a:prstGeom>
        </p:spPr>
      </p:pic>
    </p:spTree>
    <p:extLst>
      <p:ext uri="{BB962C8B-B14F-4D97-AF65-F5344CB8AC3E}">
        <p14:creationId xmlns:p14="http://schemas.microsoft.com/office/powerpoint/2010/main" val="444167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1500"/>
                                        <p:tgtEl>
                                          <p:spTgt spid="11">
                                            <p:txEl>
                                              <p:pRg st="1" end="1"/>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500" fill="hold"/>
                                        <p:tgtEl>
                                          <p:spTgt spid="2"/>
                                        </p:tgtEl>
                                        <p:attrNameLst>
                                          <p:attrName>ppt_w</p:attrName>
                                        </p:attrNameLst>
                                      </p:cBhvr>
                                      <p:tavLst>
                                        <p:tav tm="0">
                                          <p:val>
                                            <p:fltVal val="0"/>
                                          </p:val>
                                        </p:tav>
                                        <p:tav tm="100000">
                                          <p:val>
                                            <p:strVal val="#ppt_w"/>
                                          </p:val>
                                        </p:tav>
                                      </p:tavLst>
                                    </p:anim>
                                    <p:anim calcmode="lin" valueType="num">
                                      <p:cBhvr>
                                        <p:cTn id="11" dur="1500" fill="hold"/>
                                        <p:tgtEl>
                                          <p:spTgt spid="2"/>
                                        </p:tgtEl>
                                        <p:attrNameLst>
                                          <p:attrName>ppt_h</p:attrName>
                                        </p:attrNameLst>
                                      </p:cBhvr>
                                      <p:tavLst>
                                        <p:tav tm="0">
                                          <p:val>
                                            <p:fltVal val="0"/>
                                          </p:val>
                                        </p:tav>
                                        <p:tav tm="100000">
                                          <p:val>
                                            <p:strVal val="#ppt_h"/>
                                          </p:val>
                                        </p:tav>
                                      </p:tavLst>
                                    </p:anim>
                                    <p:animEffect transition="in" filter="fade">
                                      <p:cBhvr>
                                        <p:cTn id="12" dur="1500"/>
                                        <p:tgtEl>
                                          <p:spTgt spid="2"/>
                                        </p:tgtEl>
                                      </p:cBhvr>
                                    </p:animEffect>
                                  </p:childTnLst>
                                </p:cTn>
                              </p:par>
                            </p:childTnLst>
                          </p:cTn>
                        </p:par>
                        <p:par>
                          <p:cTn id="13" fill="hold">
                            <p:stCondLst>
                              <p:cond delay="1500"/>
                            </p:stCondLst>
                            <p:childTnLst>
                              <p:par>
                                <p:cTn id="14" presetID="22" presetClass="entr" presetSubtype="8" fill="hold" nodeType="afterEffect">
                                  <p:stCondLst>
                                    <p:cond delay="50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left)">
                                      <p:cBhvr>
                                        <p:cTn id="16" dur="1500"/>
                                        <p:tgtEl>
                                          <p:spTgt spid="11">
                                            <p:txEl>
                                              <p:pRg st="3" end="3"/>
                                            </p:txEl>
                                          </p:spTgt>
                                        </p:tgtEl>
                                      </p:cBhvr>
                                    </p:animEffect>
                                  </p:childTnLst>
                                </p:cTn>
                              </p:par>
                            </p:childTnLst>
                          </p:cTn>
                        </p:par>
                        <p:par>
                          <p:cTn id="17" fill="hold">
                            <p:stCondLst>
                              <p:cond delay="3500"/>
                            </p:stCondLst>
                            <p:childTnLst>
                              <p:par>
                                <p:cTn id="18" presetID="22" presetClass="entr" presetSubtype="8" fill="hold" nodeType="afterEffect">
                                  <p:stCondLst>
                                    <p:cond delay="50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wipe(left)">
                                      <p:cBhvr>
                                        <p:cTn id="20" dur="1500"/>
                                        <p:tgtEl>
                                          <p:spTgt spid="11">
                                            <p:txEl>
                                              <p:pRg st="5" end="5"/>
                                            </p:txEl>
                                          </p:spTgt>
                                        </p:tgtEl>
                                      </p:cBhvr>
                                    </p:animEffect>
                                  </p:childTnLst>
                                </p:cTn>
                              </p:par>
                            </p:childTnLst>
                          </p:cTn>
                        </p:par>
                        <p:par>
                          <p:cTn id="21" fill="hold">
                            <p:stCondLst>
                              <p:cond delay="5500"/>
                            </p:stCondLst>
                            <p:childTnLst>
                              <p:par>
                                <p:cTn id="22" presetID="22" presetClass="entr" presetSubtype="8" fill="hold" nodeType="afterEffect">
                                  <p:stCondLst>
                                    <p:cond delay="50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wipe(left)">
                                      <p:cBhvr>
                                        <p:cTn id="24" dur="1500"/>
                                        <p:tgtEl>
                                          <p:spTgt spid="11">
                                            <p:txEl>
                                              <p:pRg st="7" end="7"/>
                                            </p:txEl>
                                          </p:spTgt>
                                        </p:tgtEl>
                                      </p:cBhvr>
                                    </p:animEffect>
                                  </p:childTnLst>
                                </p:cTn>
                              </p:par>
                            </p:childTnLst>
                          </p:cTn>
                        </p:par>
                        <p:par>
                          <p:cTn id="25" fill="hold">
                            <p:stCondLst>
                              <p:cond delay="7500"/>
                            </p:stCondLst>
                            <p:childTnLst>
                              <p:par>
                                <p:cTn id="26" presetID="22" presetClass="entr" presetSubtype="8" fill="hold" nodeType="afterEffect">
                                  <p:stCondLst>
                                    <p:cond delay="500"/>
                                  </p:stCondLst>
                                  <p:childTnLst>
                                    <p:set>
                                      <p:cBhvr>
                                        <p:cTn id="27" dur="1" fill="hold">
                                          <p:stCondLst>
                                            <p:cond delay="0"/>
                                          </p:stCondLst>
                                        </p:cTn>
                                        <p:tgtEl>
                                          <p:spTgt spid="11">
                                            <p:txEl>
                                              <p:pRg st="9" end="9"/>
                                            </p:txEl>
                                          </p:spTgt>
                                        </p:tgtEl>
                                        <p:attrNameLst>
                                          <p:attrName>style.visibility</p:attrName>
                                        </p:attrNameLst>
                                      </p:cBhvr>
                                      <p:to>
                                        <p:strVal val="visible"/>
                                      </p:to>
                                    </p:set>
                                    <p:animEffect transition="in" filter="wipe(left)">
                                      <p:cBhvr>
                                        <p:cTn id="28" dur="1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BMS Sensor &amp; Control Module Functions</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0999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Emission Reduction Legislation &amp; Influences</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86642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Control Module Functions</a:t>
            </a:r>
          </a:p>
        </p:txBody>
      </p:sp>
      <p:sp>
        <p:nvSpPr>
          <p:cNvPr id="5" name="Rectangle 6"/>
          <p:cNvSpPr txBox="1">
            <a:spLocks noChangeArrowheads="1"/>
          </p:cNvSpPr>
          <p:nvPr/>
        </p:nvSpPr>
        <p:spPr bwMode="auto">
          <a:xfrm>
            <a:off x="252000" y="913026"/>
            <a:ext cx="8640000" cy="575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400" b="0" dirty="0">
                <a:solidFill>
                  <a:srgbClr val="030303"/>
                </a:solidFill>
                <a:latin typeface="+mn-lt"/>
              </a:rPr>
              <a:t>The BMS control module calculates the following battery parameters based on the data transmitted from the battery monitoring sensor and adapts the charging system accordingly:</a:t>
            </a:r>
          </a:p>
          <a:p>
            <a:endParaRPr lang="en-GB" sz="500" b="0" dirty="0">
              <a:solidFill>
                <a:srgbClr val="030303"/>
              </a:solidFill>
              <a:latin typeface="+mn-lt"/>
            </a:endParaRPr>
          </a:p>
          <a:p>
            <a:pPr marL="342900" indent="-342900">
              <a:buFont typeface="Arial" panose="020B0604020202020204" pitchFamily="34" charset="0"/>
              <a:buChar char="•"/>
            </a:pPr>
            <a:r>
              <a:rPr lang="en-GB" sz="2000" b="0" dirty="0">
                <a:solidFill>
                  <a:srgbClr val="030303"/>
                </a:solidFill>
                <a:latin typeface="+mn-lt"/>
              </a:rPr>
              <a:t>Battery down recognition</a:t>
            </a:r>
          </a:p>
          <a:p>
            <a:pPr marL="800100" lvl="1" indent="-342900">
              <a:buFont typeface="Arial" panose="020B0604020202020204" pitchFamily="34" charset="0"/>
              <a:buChar char="•"/>
            </a:pPr>
            <a:r>
              <a:rPr lang="en-GB" sz="2000" b="0" dirty="0">
                <a:solidFill>
                  <a:srgbClr val="FF0000"/>
                </a:solidFill>
                <a:latin typeface="+mn-lt"/>
              </a:rPr>
              <a:t>If the battery sensor fails to detect a battery for a set time frame</a:t>
            </a:r>
          </a:p>
          <a:p>
            <a:pPr marL="800100" lvl="1" indent="-342900">
              <a:buFont typeface="Arial" panose="020B0604020202020204" pitchFamily="34" charset="0"/>
              <a:buChar char="•"/>
            </a:pPr>
            <a:endParaRPr lang="en-GB" sz="500" b="0" dirty="0">
              <a:solidFill>
                <a:srgbClr val="FF0000"/>
              </a:solidFill>
              <a:latin typeface="+mn-lt"/>
            </a:endParaRPr>
          </a:p>
          <a:p>
            <a:pPr marL="342900" indent="-342900">
              <a:buFont typeface="Arial" panose="020B0604020202020204" pitchFamily="34" charset="0"/>
              <a:buChar char="•"/>
            </a:pPr>
            <a:r>
              <a:rPr lang="en-GB" sz="2000" b="0" dirty="0">
                <a:solidFill>
                  <a:srgbClr val="030303"/>
                </a:solidFill>
                <a:latin typeface="+mn-lt"/>
              </a:rPr>
              <a:t>Voltage currently required for optimal battery charging</a:t>
            </a:r>
          </a:p>
          <a:p>
            <a:pPr marL="342900" indent="-342900">
              <a:buFont typeface="Arial" panose="020B0604020202020204" pitchFamily="34" charset="0"/>
              <a:buChar char="•"/>
            </a:pPr>
            <a:endParaRPr lang="en-GB" sz="500" b="0" dirty="0">
              <a:solidFill>
                <a:srgbClr val="030303"/>
              </a:solidFill>
              <a:latin typeface="+mn-lt"/>
            </a:endParaRPr>
          </a:p>
          <a:p>
            <a:pPr marL="342900" indent="-342900">
              <a:buFont typeface="Arial" panose="020B0604020202020204" pitchFamily="34" charset="0"/>
              <a:buChar char="•"/>
            </a:pPr>
            <a:r>
              <a:rPr lang="en-GB" sz="2000" b="0" dirty="0">
                <a:solidFill>
                  <a:srgbClr val="030303"/>
                </a:solidFill>
                <a:latin typeface="+mn-lt"/>
              </a:rPr>
              <a:t>Engine start capability</a:t>
            </a:r>
          </a:p>
          <a:p>
            <a:pPr marL="800100" lvl="1" indent="-342900">
              <a:buFont typeface="Arial" panose="020B0604020202020204" pitchFamily="34" charset="0"/>
              <a:buChar char="•"/>
            </a:pPr>
            <a:r>
              <a:rPr lang="en-GB" sz="2000" b="0" dirty="0">
                <a:solidFill>
                  <a:srgbClr val="FF0000"/>
                </a:solidFill>
                <a:latin typeface="+mn-lt"/>
              </a:rPr>
              <a:t>Indicates whether the battery is presently capable of starting the engine</a:t>
            </a:r>
          </a:p>
          <a:p>
            <a:pPr marL="342900" indent="-342900">
              <a:buFont typeface="Arial" panose="020B0604020202020204" pitchFamily="34" charset="0"/>
              <a:buChar char="•"/>
            </a:pPr>
            <a:r>
              <a:rPr lang="en-GB" sz="2000" b="0" dirty="0">
                <a:solidFill>
                  <a:srgbClr val="030303"/>
                </a:solidFill>
                <a:latin typeface="+mn-lt"/>
              </a:rPr>
              <a:t>How much charge can currently be withdrawn from the battery until the limit of engine start capability is reached</a:t>
            </a:r>
          </a:p>
          <a:p>
            <a:pPr marL="342900" indent="-342900">
              <a:buFont typeface="Arial" panose="020B0604020202020204" pitchFamily="34" charset="0"/>
              <a:buChar char="•"/>
            </a:pPr>
            <a:endParaRPr lang="en-GB" sz="500" b="0" dirty="0">
              <a:solidFill>
                <a:srgbClr val="030303"/>
              </a:solidFill>
              <a:latin typeface="+mn-lt"/>
            </a:endParaRPr>
          </a:p>
          <a:p>
            <a:pPr marL="342900" indent="-342900">
              <a:buFont typeface="Arial" panose="020B0604020202020204" pitchFamily="34" charset="0"/>
              <a:buChar char="•"/>
            </a:pPr>
            <a:r>
              <a:rPr lang="en-GB" sz="2000" b="0" dirty="0">
                <a:solidFill>
                  <a:srgbClr val="030303"/>
                </a:solidFill>
                <a:latin typeface="+mn-lt"/>
              </a:rPr>
              <a:t>Actual battery state of charge (SOC)</a:t>
            </a:r>
          </a:p>
          <a:p>
            <a:pPr marL="342900" indent="-342900">
              <a:buFont typeface="Arial" panose="020B0604020202020204" pitchFamily="34" charset="0"/>
              <a:buChar char="•"/>
            </a:pPr>
            <a:endParaRPr lang="en-GB" sz="500" b="0" dirty="0">
              <a:solidFill>
                <a:srgbClr val="030303"/>
              </a:solidFill>
              <a:latin typeface="+mn-lt"/>
            </a:endParaRPr>
          </a:p>
          <a:p>
            <a:pPr marL="342900" indent="-342900">
              <a:buFont typeface="Arial" panose="020B0604020202020204" pitchFamily="34" charset="0"/>
              <a:buChar char="•"/>
            </a:pPr>
            <a:r>
              <a:rPr lang="en-GB" sz="2000" b="0" dirty="0">
                <a:solidFill>
                  <a:srgbClr val="030303"/>
                </a:solidFill>
                <a:latin typeface="+mn-lt"/>
              </a:rPr>
              <a:t>Battery ageing</a:t>
            </a:r>
          </a:p>
          <a:p>
            <a:pPr marL="800100" lvl="1" indent="-342900">
              <a:buFont typeface="Arial" panose="020B0604020202020204" pitchFamily="34" charset="0"/>
              <a:buChar char="•"/>
            </a:pPr>
            <a:r>
              <a:rPr lang="en-GB" sz="2000" b="0" dirty="0">
                <a:solidFill>
                  <a:srgbClr val="FF0000"/>
                </a:solidFill>
                <a:latin typeface="+mn-lt"/>
              </a:rPr>
              <a:t>Ageing of the battery can be determined from parameters such as energy storage capacity and actual battery power</a:t>
            </a:r>
          </a:p>
          <a:p>
            <a:pPr marL="800100" lvl="1" indent="-342900">
              <a:buFont typeface="Arial" panose="020B0604020202020204" pitchFamily="34" charset="0"/>
              <a:buChar char="•"/>
            </a:pPr>
            <a:endParaRPr lang="en-GB" sz="500" b="0" dirty="0">
              <a:solidFill>
                <a:srgbClr val="FF0000"/>
              </a:solidFill>
              <a:latin typeface="+mn-lt"/>
            </a:endParaRPr>
          </a:p>
          <a:p>
            <a:pPr marL="342900" indent="-342900">
              <a:buFont typeface="Arial" panose="020B0604020202020204" pitchFamily="34" charset="0"/>
              <a:buChar char="•"/>
            </a:pPr>
            <a:r>
              <a:rPr lang="en-GB" sz="2000" b="0" dirty="0">
                <a:solidFill>
                  <a:srgbClr val="030303"/>
                </a:solidFill>
                <a:latin typeface="+mn-lt"/>
              </a:rPr>
              <a:t>Battery static voltage</a:t>
            </a:r>
          </a:p>
          <a:p>
            <a:pPr marL="342900" indent="-342900">
              <a:buFont typeface="Arial" panose="020B0604020202020204" pitchFamily="34" charset="0"/>
              <a:buChar char="•"/>
            </a:pPr>
            <a:endParaRPr lang="en-GB" sz="500" b="0" dirty="0">
              <a:solidFill>
                <a:srgbClr val="030303"/>
              </a:solidFill>
              <a:latin typeface="+mn-lt"/>
            </a:endParaRPr>
          </a:p>
          <a:p>
            <a:pPr marL="342900" indent="-342900">
              <a:buFont typeface="Arial" panose="020B0604020202020204" pitchFamily="34" charset="0"/>
              <a:buChar char="•"/>
            </a:pPr>
            <a:r>
              <a:rPr lang="en-GB" sz="2000" b="0" dirty="0">
                <a:solidFill>
                  <a:srgbClr val="030303"/>
                </a:solidFill>
                <a:latin typeface="Arial" panose="020B0604020202020204" pitchFamily="34" charset="0"/>
                <a:cs typeface="Arial" panose="020B0604020202020204" pitchFamily="34" charset="0"/>
              </a:rPr>
              <a:t>Battery internal resistance</a:t>
            </a:r>
            <a:endParaRPr lang="en-GB" sz="2000" b="0" dirty="0">
              <a:latin typeface="Arial" panose="020B0604020202020204" pitchFamily="34" charset="0"/>
              <a:cs typeface="Arial" panose="020B0604020202020204" pitchFamily="34" charset="0"/>
            </a:endParaRP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p:txBody>
      </p:sp>
    </p:spTree>
    <p:extLst>
      <p:ext uri="{BB962C8B-B14F-4D97-AF65-F5344CB8AC3E}">
        <p14:creationId xmlns:p14="http://schemas.microsoft.com/office/powerpoint/2010/main" val="3768829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500"/>
                                        <p:tgtEl>
                                          <p:spTgt spid="5">
                                            <p:txEl>
                                              <p:pRg st="2" end="2"/>
                                            </p:txEl>
                                          </p:spTgt>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1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ipe(left)">
                                      <p:cBhvr>
                                        <p:cTn id="21" dur="1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wipe(left)">
                                      <p:cBhvr>
                                        <p:cTn id="26" dur="1500"/>
                                        <p:tgtEl>
                                          <p:spTgt spid="5">
                                            <p:txEl>
                                              <p:pRg st="7" end="7"/>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left)">
                                      <p:cBhvr>
                                        <p:cTn id="30" dur="1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wipe(left)">
                                      <p:cBhvr>
                                        <p:cTn id="35" dur="1500"/>
                                        <p:tgtEl>
                                          <p:spTgt spid="5">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wipe(left)">
                                      <p:cBhvr>
                                        <p:cTn id="40" dur="1500"/>
                                        <p:tgtEl>
                                          <p:spTgt spid="5">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animEffect transition="in" filter="wipe(left)">
                                      <p:cBhvr>
                                        <p:cTn id="45" dur="1500"/>
                                        <p:tgtEl>
                                          <p:spTgt spid="5">
                                            <p:txEl>
                                              <p:pRg st="13" end="13"/>
                                            </p:txEl>
                                          </p:spTgt>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Effect transition="in" filter="wipe(left)">
                                      <p:cBhvr>
                                        <p:cTn id="49" dur="1500"/>
                                        <p:tgtEl>
                                          <p:spTgt spid="5">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
                                            <p:txEl>
                                              <p:pRg st="16" end="16"/>
                                            </p:txEl>
                                          </p:spTgt>
                                        </p:tgtEl>
                                        <p:attrNameLst>
                                          <p:attrName>style.visibility</p:attrName>
                                        </p:attrNameLst>
                                      </p:cBhvr>
                                      <p:to>
                                        <p:strVal val="visible"/>
                                      </p:to>
                                    </p:set>
                                    <p:animEffect transition="in" filter="wipe(left)">
                                      <p:cBhvr>
                                        <p:cTn id="54" dur="1500"/>
                                        <p:tgtEl>
                                          <p:spTgt spid="5">
                                            <p:txEl>
                                              <p:pRg st="16" end="1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5">
                                            <p:txEl>
                                              <p:pRg st="18" end="18"/>
                                            </p:txEl>
                                          </p:spTgt>
                                        </p:tgtEl>
                                        <p:attrNameLst>
                                          <p:attrName>style.visibility</p:attrName>
                                        </p:attrNameLst>
                                      </p:cBhvr>
                                      <p:to>
                                        <p:strVal val="visible"/>
                                      </p:to>
                                    </p:set>
                                    <p:animEffect transition="in" filter="wipe(left)">
                                      <p:cBhvr>
                                        <p:cTn id="59" dur="1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New Battery Configuration</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66929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Why is Battery Configuration Necessary?</a:t>
            </a:r>
          </a:p>
        </p:txBody>
      </p:sp>
      <p:sp>
        <p:nvSpPr>
          <p:cNvPr id="11" name="Rectangle 6"/>
          <p:cNvSpPr txBox="1">
            <a:spLocks noChangeArrowheads="1"/>
          </p:cNvSpPr>
          <p:nvPr/>
        </p:nvSpPr>
        <p:spPr bwMode="auto">
          <a:xfrm>
            <a:off x="252000" y="912658"/>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rPr>
              <a:t>A replacement battery has different charging requirements to a battery that has reached the end of its serviceable life.</a:t>
            </a:r>
          </a:p>
          <a:p>
            <a:pPr eaLnBrk="1" hangingPunct="1"/>
            <a:endParaRPr lang="en-GB" sz="2400" b="0" dirty="0">
              <a:solidFill>
                <a:schemeClr val="tx1"/>
              </a:solidFill>
            </a:endParaRPr>
          </a:p>
          <a:p>
            <a:pPr eaLnBrk="1" hangingPunct="1"/>
            <a:r>
              <a:rPr lang="en-GB" sz="2400" b="0" dirty="0">
                <a:solidFill>
                  <a:schemeClr val="tx1"/>
                </a:solidFill>
              </a:rPr>
              <a:t>The BMS must therefore be reset when the battery is replaced to prevent the use of an incorrect charging strategy which could result in:</a:t>
            </a:r>
          </a:p>
          <a:p>
            <a:pPr eaLnBrk="1" hangingPunct="1"/>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Loss of Micro-hybrid system functionality</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Increased CO</a:t>
            </a:r>
            <a:r>
              <a:rPr lang="en-GB" sz="1200" b="0" dirty="0">
                <a:solidFill>
                  <a:schemeClr val="tx1"/>
                </a:solidFill>
              </a:rPr>
              <a:t>2</a:t>
            </a:r>
            <a:r>
              <a:rPr lang="en-GB" sz="2400" b="0" dirty="0">
                <a:solidFill>
                  <a:schemeClr val="tx1"/>
                </a:solidFill>
              </a:rPr>
              <a:t> emissions</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Increased fuel consumption</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b="0" dirty="0">
                <a:solidFill>
                  <a:schemeClr val="tx1"/>
                </a:solidFill>
              </a:rPr>
              <a:t>Loss of vehicle system functionality</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r>
              <a:rPr lang="en-GB" sz="2400" dirty="0">
                <a:solidFill>
                  <a:srgbClr val="FF0000"/>
                </a:solidFill>
              </a:rPr>
              <a:t>Premature battery failure!!!</a:t>
            </a:r>
          </a:p>
          <a:p>
            <a:pPr marL="342900" indent="-342900" eaLnBrk="1" hangingPunct="1">
              <a:buFont typeface="Arial" pitchFamily="34" charset="0"/>
              <a:buChar char="•"/>
            </a:pPr>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a:p>
            <a:pPr eaLnBrk="1" hangingPunct="1"/>
            <a:endParaRPr lang="en-GB" sz="2400" b="0" dirty="0">
              <a:solidFill>
                <a:schemeClr val="tx1"/>
              </a:solidFill>
            </a:endParaRPr>
          </a:p>
          <a:p>
            <a:pPr eaLnBrk="1" hangingPunct="1"/>
            <a:endParaRPr lang="en-GB" sz="2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p:txBody>
      </p:sp>
      <p:grpSp>
        <p:nvGrpSpPr>
          <p:cNvPr id="12" name="Group 11"/>
          <p:cNvGrpSpPr/>
          <p:nvPr/>
        </p:nvGrpSpPr>
        <p:grpSpPr>
          <a:xfrm>
            <a:off x="6669079" y="3063368"/>
            <a:ext cx="2209933" cy="2788120"/>
            <a:chOff x="6427730" y="3287316"/>
            <a:chExt cx="2209933" cy="2788120"/>
          </a:xfrm>
        </p:grpSpPr>
        <p:grpSp>
          <p:nvGrpSpPr>
            <p:cNvPr id="13" name="Group 12"/>
            <p:cNvGrpSpPr>
              <a:grpSpLocks noChangeAspect="1"/>
            </p:cNvGrpSpPr>
            <p:nvPr/>
          </p:nvGrpSpPr>
          <p:grpSpPr>
            <a:xfrm>
              <a:off x="6427730" y="3287316"/>
              <a:ext cx="2209933" cy="2788120"/>
              <a:chOff x="6012160" y="1260304"/>
              <a:chExt cx="2880320" cy="3633917"/>
            </a:xfrm>
          </p:grpSpPr>
          <p:sp>
            <p:nvSpPr>
              <p:cNvPr id="14" name="Rectangle 13"/>
              <p:cNvSpPr/>
              <p:nvPr/>
            </p:nvSpPr>
            <p:spPr bwMode="auto">
              <a:xfrm>
                <a:off x="6012160" y="1268760"/>
                <a:ext cx="2880320" cy="3600400"/>
              </a:xfrm>
              <a:prstGeom prst="rect">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
            <p:nvSpPr>
              <p:cNvPr id="15" name="TextBox 14"/>
              <p:cNvSpPr txBox="1"/>
              <p:nvPr/>
            </p:nvSpPr>
            <p:spPr>
              <a:xfrm>
                <a:off x="6362278" y="1260304"/>
                <a:ext cx="2160001" cy="762171"/>
              </a:xfrm>
              <a:prstGeom prst="rect">
                <a:avLst/>
              </a:prstGeom>
              <a:noFill/>
            </p:spPr>
            <p:txBody>
              <a:bodyPr wrap="square" rtlCol="0">
                <a:spAutoFit/>
              </a:bodyPr>
              <a:lstStyle/>
              <a:p>
                <a:r>
                  <a:rPr lang="en-GB" sz="3200" b="1" dirty="0">
                    <a:solidFill>
                      <a:srgbClr val="FF6600"/>
                    </a:solidFill>
                  </a:rPr>
                  <a:t>START</a:t>
                </a:r>
              </a:p>
            </p:txBody>
          </p:sp>
          <p:sp>
            <p:nvSpPr>
              <p:cNvPr id="16" name="TextBox 15"/>
              <p:cNvSpPr txBox="1"/>
              <p:nvPr/>
            </p:nvSpPr>
            <p:spPr>
              <a:xfrm>
                <a:off x="6362278" y="4132050"/>
                <a:ext cx="2160001" cy="762171"/>
              </a:xfrm>
              <a:prstGeom prst="rect">
                <a:avLst/>
              </a:prstGeom>
              <a:noFill/>
            </p:spPr>
            <p:txBody>
              <a:bodyPr wrap="square" rtlCol="0">
                <a:spAutoFit/>
              </a:bodyPr>
              <a:lstStyle/>
              <a:p>
                <a:r>
                  <a:rPr lang="en-GB" sz="3200" b="1" dirty="0">
                    <a:solidFill>
                      <a:srgbClr val="FF6600"/>
                    </a:solidFill>
                  </a:rPr>
                  <a:t>STOP</a:t>
                </a:r>
              </a:p>
            </p:txBody>
          </p:sp>
          <p:sp>
            <p:nvSpPr>
              <p:cNvPr id="17" name="TextBox 16"/>
              <p:cNvSpPr txBox="1"/>
              <p:nvPr/>
            </p:nvSpPr>
            <p:spPr>
              <a:xfrm>
                <a:off x="6931981" y="2665947"/>
                <a:ext cx="1080000" cy="900000"/>
              </a:xfrm>
              <a:prstGeom prst="rect">
                <a:avLst/>
              </a:prstGeom>
              <a:noFill/>
            </p:spPr>
            <p:txBody>
              <a:bodyPr wrap="square" lIns="0" tIns="0" rIns="0" bIns="0" rtlCol="0" anchor="ctr" anchorCtr="0">
                <a:spAutoFit/>
              </a:bodyPr>
              <a:lstStyle/>
              <a:p>
                <a:r>
                  <a:rPr lang="en-GB" sz="7200" b="1" dirty="0">
                    <a:solidFill>
                      <a:srgbClr val="FF6600"/>
                    </a:solidFill>
                  </a:rPr>
                  <a:t>A</a:t>
                </a:r>
              </a:p>
            </p:txBody>
          </p:sp>
          <p:sp>
            <p:nvSpPr>
              <p:cNvPr id="18" name="Circular Arrow 17"/>
              <p:cNvSpPr>
                <a:spLocks noChangeAspect="1"/>
              </p:cNvSpPr>
              <p:nvPr/>
            </p:nvSpPr>
            <p:spPr bwMode="auto">
              <a:xfrm rot="5400000">
                <a:off x="6284698" y="1977852"/>
                <a:ext cx="2340000" cy="2340000"/>
              </a:xfrm>
              <a:prstGeom prst="circularArrow">
                <a:avLst>
                  <a:gd name="adj1" fmla="val 9175"/>
                  <a:gd name="adj2" fmla="val 627204"/>
                  <a:gd name="adj3" fmla="val 19937804"/>
                  <a:gd name="adj4" fmla="val 1672189"/>
                  <a:gd name="adj5" fmla="val 7827"/>
                </a:avLst>
              </a:prstGeom>
              <a:solidFill>
                <a:srgbClr val="FF66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grpSp>
        <p:cxnSp>
          <p:nvCxnSpPr>
            <p:cNvPr id="7" name="Straight Connector 6"/>
            <p:cNvCxnSpPr/>
            <p:nvPr/>
          </p:nvCxnSpPr>
          <p:spPr bwMode="auto">
            <a:xfrm flipV="1">
              <a:off x="6807261" y="3855112"/>
              <a:ext cx="1427221" cy="1667083"/>
            </a:xfrm>
            <a:prstGeom prst="line">
              <a:avLst/>
            </a:prstGeom>
            <a:solidFill>
              <a:schemeClr val="bg1"/>
            </a:solidFill>
            <a:ln w="7620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44868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wipe(left)">
                                      <p:cBhvr>
                                        <p:cTn id="16" dur="1500"/>
                                        <p:tgtEl>
                                          <p:spTgt spid="11">
                                            <p:txEl>
                                              <p:pRg st="4" end="4"/>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500" fill="hold"/>
                                        <p:tgtEl>
                                          <p:spTgt spid="12"/>
                                        </p:tgtEl>
                                        <p:attrNameLst>
                                          <p:attrName>ppt_w</p:attrName>
                                        </p:attrNameLst>
                                      </p:cBhvr>
                                      <p:tavLst>
                                        <p:tav tm="0">
                                          <p:val>
                                            <p:fltVal val="0"/>
                                          </p:val>
                                        </p:tav>
                                        <p:tav tm="100000">
                                          <p:val>
                                            <p:strVal val="#ppt_w"/>
                                          </p:val>
                                        </p:tav>
                                      </p:tavLst>
                                    </p:anim>
                                    <p:anim calcmode="lin" valueType="num">
                                      <p:cBhvr>
                                        <p:cTn id="20" dur="1500" fill="hold"/>
                                        <p:tgtEl>
                                          <p:spTgt spid="12"/>
                                        </p:tgtEl>
                                        <p:attrNameLst>
                                          <p:attrName>ppt_h</p:attrName>
                                        </p:attrNameLst>
                                      </p:cBhvr>
                                      <p:tavLst>
                                        <p:tav tm="0">
                                          <p:val>
                                            <p:fltVal val="0"/>
                                          </p:val>
                                        </p:tav>
                                        <p:tav tm="100000">
                                          <p:val>
                                            <p:strVal val="#ppt_h"/>
                                          </p:val>
                                        </p:tav>
                                      </p:tavLst>
                                    </p:anim>
                                    <p:animEffect transition="in" filter="fade">
                                      <p:cBhvr>
                                        <p:cTn id="21" dur="1500"/>
                                        <p:tgtEl>
                                          <p:spTgt spid="12"/>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wipe(left)">
                                      <p:cBhvr>
                                        <p:cTn id="25" dur="1500"/>
                                        <p:tgtEl>
                                          <p:spTgt spid="11">
                                            <p:txEl>
                                              <p:pRg st="6" end="6"/>
                                            </p:txEl>
                                          </p:spTgt>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animEffect transition="in" filter="wipe(left)">
                                      <p:cBhvr>
                                        <p:cTn id="29" dur="1500"/>
                                        <p:tgtEl>
                                          <p:spTgt spid="11">
                                            <p:txEl>
                                              <p:pRg st="8" end="8"/>
                                            </p:txEl>
                                          </p:spTgt>
                                        </p:tgtEl>
                                      </p:cBhvr>
                                    </p:animEffect>
                                  </p:childTnLst>
                                </p:cTn>
                              </p:par>
                            </p:childTnLst>
                          </p:cTn>
                        </p:par>
                        <p:par>
                          <p:cTn id="30" fill="hold">
                            <p:stCondLst>
                              <p:cond delay="6000"/>
                            </p:stCondLst>
                            <p:childTnLst>
                              <p:par>
                                <p:cTn id="31" presetID="22" presetClass="entr" presetSubtype="8" fill="hold" nodeType="after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animEffect transition="in" filter="wipe(left)">
                                      <p:cBhvr>
                                        <p:cTn id="33" dur="1500"/>
                                        <p:tgtEl>
                                          <p:spTgt spid="11">
                                            <p:txEl>
                                              <p:pRg st="10" end="10"/>
                                            </p:txEl>
                                          </p:spTgt>
                                        </p:tgtEl>
                                      </p:cBhvr>
                                    </p:animEffect>
                                  </p:childTnLst>
                                </p:cTn>
                              </p:par>
                            </p:childTnLst>
                          </p:cTn>
                        </p:par>
                        <p:par>
                          <p:cTn id="34" fill="hold">
                            <p:stCondLst>
                              <p:cond delay="7500"/>
                            </p:stCondLst>
                            <p:childTnLst>
                              <p:par>
                                <p:cTn id="35" presetID="22" presetClass="entr" presetSubtype="8" fill="hold" nodeType="afterEffect">
                                  <p:stCondLst>
                                    <p:cond delay="0"/>
                                  </p:stCondLst>
                                  <p:childTnLst>
                                    <p:set>
                                      <p:cBhvr>
                                        <p:cTn id="36" dur="1" fill="hold">
                                          <p:stCondLst>
                                            <p:cond delay="0"/>
                                          </p:stCondLst>
                                        </p:cTn>
                                        <p:tgtEl>
                                          <p:spTgt spid="11">
                                            <p:txEl>
                                              <p:pRg st="12" end="12"/>
                                            </p:txEl>
                                          </p:spTgt>
                                        </p:tgtEl>
                                        <p:attrNameLst>
                                          <p:attrName>style.visibility</p:attrName>
                                        </p:attrNameLst>
                                      </p:cBhvr>
                                      <p:to>
                                        <p:strVal val="visible"/>
                                      </p:to>
                                    </p:set>
                                    <p:animEffect transition="in" filter="wipe(left)">
                                      <p:cBhvr>
                                        <p:cTn id="37" dur="1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Autonomous Vehicles</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20124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7"/>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400" b="0" dirty="0"/>
              <a:t>Levels of driving</a:t>
            </a:r>
            <a:r>
              <a:rPr lang="en-US" sz="2400" b="0" dirty="0"/>
              <a:t> automation or autonomy</a:t>
            </a:r>
            <a:r>
              <a:rPr lang="en-GB" sz="2400" b="0" dirty="0"/>
              <a:t> are a set of guidelines determined by the Society of Automotive Engineers (SAE) to describe the differing levels of autonomy in driverless cars.</a:t>
            </a:r>
          </a:p>
          <a:p>
            <a:r>
              <a:rPr lang="en-GB" sz="2400" b="0" dirty="0"/>
              <a:t> </a:t>
            </a:r>
          </a:p>
          <a:p>
            <a:r>
              <a:rPr lang="en-GB" sz="2400" b="0" dirty="0"/>
              <a:t>There are currently 5 functional levels in total, with one being the most basic and five being the most advanced.</a:t>
            </a:r>
          </a:p>
          <a:p>
            <a:r>
              <a:rPr lang="en-GB" sz="2400" b="0" dirty="0"/>
              <a:t> </a:t>
            </a:r>
          </a:p>
          <a:p>
            <a:r>
              <a:rPr lang="en-GB" sz="2400" b="0" dirty="0"/>
              <a:t>As the sophistication of vehicle autonomy increases and we move on to level 3 there is a need for auxiliary batteries to support the main electrical system in the event of a fault.</a:t>
            </a:r>
          </a:p>
          <a:p>
            <a:endParaRPr lang="en-GB" sz="2400" b="0" dirty="0"/>
          </a:p>
          <a:p>
            <a:r>
              <a:rPr lang="en-GB" sz="2400" b="0" dirty="0"/>
              <a:t>Lead acid batteries do not have the performance suitable to support autonomy levels 4 and 5 and will be replaced by lithium ion technology battery types.</a:t>
            </a: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Autonomous Vehicle Overview</a:t>
            </a:r>
          </a:p>
        </p:txBody>
      </p:sp>
    </p:spTree>
    <p:extLst>
      <p:ext uri="{BB962C8B-B14F-4D97-AF65-F5344CB8AC3E}">
        <p14:creationId xmlns:p14="http://schemas.microsoft.com/office/powerpoint/2010/main" val="2737899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1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wipe(left)">
                                      <p:cBhvr>
                                        <p:cTn id="22" dur="1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43625" y="811974"/>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000" b="0" dirty="0"/>
              <a:t>The driver is in complete control of the vehicle and is responsible for all vehicle controls and roadway monitoring.</a:t>
            </a: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0 Hands On Full Driver Control</a:t>
            </a:r>
          </a:p>
        </p:txBody>
      </p:sp>
      <p:grpSp>
        <p:nvGrpSpPr>
          <p:cNvPr id="10" name="Group 9">
            <a:extLst>
              <a:ext uri="{FF2B5EF4-FFF2-40B4-BE49-F238E27FC236}">
                <a16:creationId xmlns:a16="http://schemas.microsoft.com/office/drawing/2014/main" id="{6613DB41-447F-48BF-8C18-FFEEA903A52D}"/>
              </a:ext>
            </a:extLst>
          </p:cNvPr>
          <p:cNvGrpSpPr/>
          <p:nvPr/>
        </p:nvGrpSpPr>
        <p:grpSpPr>
          <a:xfrm>
            <a:off x="162000" y="4644275"/>
            <a:ext cx="8820000" cy="1260000"/>
            <a:chOff x="171744" y="4187809"/>
            <a:chExt cx="8820000" cy="1362440"/>
          </a:xfrm>
        </p:grpSpPr>
        <p:pic>
          <p:nvPicPr>
            <p:cNvPr id="4" name="Picture 3">
              <a:extLst>
                <a:ext uri="{FF2B5EF4-FFF2-40B4-BE49-F238E27FC236}">
                  <a16:creationId xmlns:a16="http://schemas.microsoft.com/office/drawing/2014/main" id="{4F56685D-C386-4C56-A52F-A8D7A786D57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744" y="4187809"/>
              <a:ext cx="8820000" cy="1362440"/>
            </a:xfrm>
            <a:prstGeom prst="rect">
              <a:avLst/>
            </a:prstGeom>
          </p:spPr>
        </p:pic>
        <p:sp>
          <p:nvSpPr>
            <p:cNvPr id="9" name="TextBox 8">
              <a:extLst>
                <a:ext uri="{FF2B5EF4-FFF2-40B4-BE49-F238E27FC236}">
                  <a16:creationId xmlns:a16="http://schemas.microsoft.com/office/drawing/2014/main" id="{07B6DEA7-36B1-443F-9520-C32A85F4D9CB}"/>
                </a:ext>
              </a:extLst>
            </p:cNvPr>
            <p:cNvSpPr txBox="1"/>
            <p:nvPr/>
          </p:nvSpPr>
          <p:spPr>
            <a:xfrm>
              <a:off x="3102017" y="4677409"/>
              <a:ext cx="5760000" cy="332800"/>
            </a:xfrm>
            <a:prstGeom prst="rect">
              <a:avLst/>
            </a:prstGeom>
            <a:noFill/>
          </p:spPr>
          <p:txBody>
            <a:bodyPr wrap="square" lIns="0" tIns="0" rIns="0" bIns="0" rtlCol="0" anchor="ctr">
              <a:spAutoFit/>
            </a:bodyPr>
            <a:lstStyle/>
            <a:p>
              <a:r>
                <a:rPr lang="en-GB" sz="2000" b="1" dirty="0">
                  <a:solidFill>
                    <a:schemeClr val="bg1"/>
                  </a:solidFill>
                </a:rPr>
                <a:t>Steering, Brakes &amp; Throttle</a:t>
              </a:r>
            </a:p>
          </p:txBody>
        </p:sp>
      </p:grpSp>
      <p:pic>
        <p:nvPicPr>
          <p:cNvPr id="16" name="Picture 15">
            <a:extLst>
              <a:ext uri="{FF2B5EF4-FFF2-40B4-BE49-F238E27FC236}">
                <a16:creationId xmlns:a16="http://schemas.microsoft.com/office/drawing/2014/main" id="{BF55E28C-2BC5-439C-B08A-F6D64709E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568" y="2002060"/>
            <a:ext cx="2648864" cy="2520000"/>
          </a:xfrm>
          <a:prstGeom prst="rect">
            <a:avLst/>
          </a:prstGeom>
        </p:spPr>
      </p:pic>
    </p:spTree>
    <p:extLst>
      <p:ext uri="{BB962C8B-B14F-4D97-AF65-F5344CB8AC3E}">
        <p14:creationId xmlns:p14="http://schemas.microsoft.com/office/powerpoint/2010/main" val="430409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500" fill="hold"/>
                                        <p:tgtEl>
                                          <p:spTgt spid="16"/>
                                        </p:tgtEl>
                                        <p:attrNameLst>
                                          <p:attrName>ppt_w</p:attrName>
                                        </p:attrNameLst>
                                      </p:cBhvr>
                                      <p:tavLst>
                                        <p:tav tm="0">
                                          <p:val>
                                            <p:fltVal val="0"/>
                                          </p:val>
                                        </p:tav>
                                        <p:tav tm="100000">
                                          <p:val>
                                            <p:strVal val="#ppt_w"/>
                                          </p:val>
                                        </p:tav>
                                      </p:tavLst>
                                    </p:anim>
                                    <p:anim calcmode="lin" valueType="num">
                                      <p:cBhvr>
                                        <p:cTn id="11" dur="1500" fill="hold"/>
                                        <p:tgtEl>
                                          <p:spTgt spid="16"/>
                                        </p:tgtEl>
                                        <p:attrNameLst>
                                          <p:attrName>ppt_h</p:attrName>
                                        </p:attrNameLst>
                                      </p:cBhvr>
                                      <p:tavLst>
                                        <p:tav tm="0">
                                          <p:val>
                                            <p:fltVal val="0"/>
                                          </p:val>
                                        </p:tav>
                                        <p:tav tm="100000">
                                          <p:val>
                                            <p:strVal val="#ppt_h"/>
                                          </p:val>
                                        </p:tav>
                                      </p:tavLst>
                                    </p:anim>
                                    <p:animEffect transition="in" filter="fade">
                                      <p:cBhvr>
                                        <p:cTn id="12" dur="1500"/>
                                        <p:tgtEl>
                                          <p:spTgt spid="16"/>
                                        </p:tgtEl>
                                      </p:cBhvr>
                                    </p:animEffect>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7"/>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US" sz="2000" b="0" dirty="0">
                <a:latin typeface="+mn-lt"/>
              </a:rPr>
              <a:t>The most basic type where one element of the driving process is taken over in isolation using sensors, control modules and cameras but the driver is still in control of the vehicle.</a:t>
            </a:r>
            <a:endParaRPr lang="en-GB" sz="2000" b="0" dirty="0">
              <a:latin typeface="+mn-lt"/>
            </a:endParaRPr>
          </a:p>
          <a:p>
            <a:r>
              <a:rPr lang="en-US" sz="2400" b="0" dirty="0">
                <a:latin typeface="+mn-lt"/>
              </a:rPr>
              <a:t> </a:t>
            </a:r>
          </a:p>
          <a:p>
            <a:endParaRPr lang="en-US" sz="2400" b="0" dirty="0">
              <a:latin typeface="+mn-lt"/>
            </a:endParaRPr>
          </a:p>
          <a:p>
            <a:endParaRPr lang="en-US" sz="2400" b="0" dirty="0">
              <a:latin typeface="+mn-lt"/>
            </a:endParaRPr>
          </a:p>
          <a:p>
            <a:endParaRPr lang="en-US" sz="2400" b="0" dirty="0">
              <a:latin typeface="+mn-lt"/>
            </a:endParaRPr>
          </a:p>
          <a:p>
            <a:endParaRPr lang="en-US" sz="2400" b="0" dirty="0">
              <a:latin typeface="+mn-lt"/>
            </a:endParaRPr>
          </a:p>
          <a:p>
            <a:endParaRPr lang="en-US" sz="2400" b="0" dirty="0">
              <a:latin typeface="+mn-lt"/>
            </a:endParaRPr>
          </a:p>
          <a:p>
            <a:endParaRPr lang="en-US" sz="2400" b="0" dirty="0">
              <a:latin typeface="+mn-lt"/>
            </a:endParaRPr>
          </a:p>
          <a:p>
            <a:endParaRPr lang="en-GB" sz="2400" b="0" dirty="0">
              <a:latin typeface="+mn-lt"/>
            </a:endParaRP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1 Hands On with Drive Assistance</a:t>
            </a:r>
          </a:p>
        </p:txBody>
      </p:sp>
      <p:grpSp>
        <p:nvGrpSpPr>
          <p:cNvPr id="8" name="Group 7">
            <a:extLst>
              <a:ext uri="{FF2B5EF4-FFF2-40B4-BE49-F238E27FC236}">
                <a16:creationId xmlns:a16="http://schemas.microsoft.com/office/drawing/2014/main" id="{777DBEC6-927B-4C4C-BF21-D19C33F18754}"/>
              </a:ext>
            </a:extLst>
          </p:cNvPr>
          <p:cNvGrpSpPr/>
          <p:nvPr/>
        </p:nvGrpSpPr>
        <p:grpSpPr>
          <a:xfrm>
            <a:off x="252000" y="4764589"/>
            <a:ext cx="8755582" cy="1188000"/>
            <a:chOff x="252000" y="3184727"/>
            <a:chExt cx="8755582" cy="1188000"/>
          </a:xfrm>
        </p:grpSpPr>
        <p:pic>
          <p:nvPicPr>
            <p:cNvPr id="9" name="Picture 8">
              <a:extLst>
                <a:ext uri="{FF2B5EF4-FFF2-40B4-BE49-F238E27FC236}">
                  <a16:creationId xmlns:a16="http://schemas.microsoft.com/office/drawing/2014/main" id="{A67C2186-CC70-49EC-B23B-0F38EA77EB08}"/>
                </a:ext>
              </a:extLst>
            </p:cNvPr>
            <p:cNvPicPr>
              <a:picLocks noChangeAspect="1"/>
            </p:cNvPicPr>
            <p:nvPr/>
          </p:nvPicPr>
          <p:blipFill>
            <a:blip r:embed="rId2">
              <a:clrChange>
                <a:clrFrom>
                  <a:srgbClr val="FFFDFE"/>
                </a:clrFrom>
                <a:clrTo>
                  <a:srgbClr val="FFFDFE">
                    <a:alpha val="0"/>
                  </a:srgbClr>
                </a:clrTo>
              </a:clrChange>
              <a:extLst>
                <a:ext uri="{28A0092B-C50C-407E-A947-70E740481C1C}">
                  <a14:useLocalDpi xmlns:a14="http://schemas.microsoft.com/office/drawing/2010/main" val="0"/>
                </a:ext>
              </a:extLst>
            </a:blip>
            <a:stretch>
              <a:fillRect/>
            </a:stretch>
          </p:blipFill>
          <p:spPr>
            <a:xfrm>
              <a:off x="252000" y="3184727"/>
              <a:ext cx="8755582" cy="1188000"/>
            </a:xfrm>
            <a:prstGeom prst="rect">
              <a:avLst/>
            </a:prstGeom>
          </p:spPr>
        </p:pic>
        <p:sp>
          <p:nvSpPr>
            <p:cNvPr id="10" name="TextBox 9">
              <a:extLst>
                <a:ext uri="{FF2B5EF4-FFF2-40B4-BE49-F238E27FC236}">
                  <a16:creationId xmlns:a16="http://schemas.microsoft.com/office/drawing/2014/main" id="{C1F5DA76-5940-448E-9299-C0B486DA35F1}"/>
                </a:ext>
              </a:extLst>
            </p:cNvPr>
            <p:cNvSpPr txBox="1"/>
            <p:nvPr/>
          </p:nvSpPr>
          <p:spPr>
            <a:xfrm>
              <a:off x="3140414" y="3457054"/>
              <a:ext cx="5760000" cy="615553"/>
            </a:xfrm>
            <a:prstGeom prst="rect">
              <a:avLst/>
            </a:prstGeom>
            <a:noFill/>
          </p:spPr>
          <p:txBody>
            <a:bodyPr wrap="square" lIns="0" tIns="0" rIns="0" bIns="0" rtlCol="0" anchor="ctr">
              <a:spAutoFit/>
            </a:bodyPr>
            <a:lstStyle/>
            <a:p>
              <a:r>
                <a:rPr lang="en-GB" sz="2000" b="1" dirty="0">
                  <a:solidFill>
                    <a:schemeClr val="bg1"/>
                  </a:solidFill>
                </a:rPr>
                <a:t>Active Cruise Control, Lane Departure Assistance &amp; Basic Collision Warnings</a:t>
              </a:r>
            </a:p>
          </p:txBody>
        </p:sp>
      </p:grpSp>
      <p:pic>
        <p:nvPicPr>
          <p:cNvPr id="12" name="Picture 11">
            <a:extLst>
              <a:ext uri="{FF2B5EF4-FFF2-40B4-BE49-F238E27FC236}">
                <a16:creationId xmlns:a16="http://schemas.microsoft.com/office/drawing/2014/main" id="{C3AA3093-D766-46B8-8AD2-AAA4E2807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568" y="2004500"/>
            <a:ext cx="2648864" cy="2520000"/>
          </a:xfrm>
          <a:prstGeom prst="rect">
            <a:avLst/>
          </a:prstGeom>
        </p:spPr>
      </p:pic>
    </p:spTree>
    <p:extLst>
      <p:ext uri="{BB962C8B-B14F-4D97-AF65-F5344CB8AC3E}">
        <p14:creationId xmlns:p14="http://schemas.microsoft.com/office/powerpoint/2010/main" val="2054488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500" fill="hold"/>
                                        <p:tgtEl>
                                          <p:spTgt spid="12"/>
                                        </p:tgtEl>
                                        <p:attrNameLst>
                                          <p:attrName>ppt_w</p:attrName>
                                        </p:attrNameLst>
                                      </p:cBhvr>
                                      <p:tavLst>
                                        <p:tav tm="0">
                                          <p:val>
                                            <p:fltVal val="0"/>
                                          </p:val>
                                        </p:tav>
                                        <p:tav tm="100000">
                                          <p:val>
                                            <p:strVal val="#ppt_w"/>
                                          </p:val>
                                        </p:tav>
                                      </p:tavLst>
                                    </p:anim>
                                    <p:anim calcmode="lin" valueType="num">
                                      <p:cBhvr>
                                        <p:cTn id="11" dur="1500" fill="hold"/>
                                        <p:tgtEl>
                                          <p:spTgt spid="12"/>
                                        </p:tgtEl>
                                        <p:attrNameLst>
                                          <p:attrName>ppt_h</p:attrName>
                                        </p:attrNameLst>
                                      </p:cBhvr>
                                      <p:tavLst>
                                        <p:tav tm="0">
                                          <p:val>
                                            <p:fltVal val="0"/>
                                          </p:val>
                                        </p:tav>
                                        <p:tav tm="100000">
                                          <p:val>
                                            <p:strVal val="#ppt_h"/>
                                          </p:val>
                                        </p:tav>
                                      </p:tavLst>
                                    </p:anim>
                                    <p:animEffect transition="in" filter="fade">
                                      <p:cBhvr>
                                        <p:cTn id="12" dur="1500"/>
                                        <p:tgtEl>
                                          <p:spTgt spid="12"/>
                                        </p:tgtEl>
                                      </p:cBhvr>
                                    </p:animEffect>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7"/>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000" b="0" dirty="0"/>
              <a:t>Vehicle computers take over two or more functions from the driver and are intelligent enough to integrate speed and steering systems together using multiple data sources.</a:t>
            </a:r>
          </a:p>
          <a:p>
            <a:endParaRPr lang="en-GB" sz="2000" b="0" dirty="0"/>
          </a:p>
          <a:p>
            <a:r>
              <a:rPr lang="en-GB" sz="2000" b="0" dirty="0">
                <a:latin typeface="Arial" panose="020B0604020202020204" pitchFamily="34" charset="0"/>
                <a:cs typeface="Arial" panose="020B0604020202020204" pitchFamily="34" charset="0"/>
              </a:rPr>
              <a:t>These systems can brake automatically, accelerate and,</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unlike level 1, take over the steering of the vehicle.</a:t>
            </a:r>
          </a:p>
          <a:p>
            <a:endParaRPr lang="en-GB" sz="2000" b="0" dirty="0">
              <a:latin typeface="Arial" panose="020B0604020202020204" pitchFamily="34" charset="0"/>
              <a:cs typeface="Arial" panose="020B0604020202020204" pitchFamily="34" charset="0"/>
            </a:endParaRPr>
          </a:p>
          <a:p>
            <a:r>
              <a:rPr lang="en-GB" sz="2000" b="0" dirty="0">
                <a:latin typeface="Arial" panose="020B0604020202020204" pitchFamily="34" charset="0"/>
                <a:cs typeface="Arial" panose="020B0604020202020204" pitchFamily="34" charset="0"/>
              </a:rPr>
              <a:t>The driver continues to remain in control of the car and must</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always pay attention to traffic.</a:t>
            </a: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2 Partly Automated Driving</a:t>
            </a:r>
          </a:p>
        </p:txBody>
      </p:sp>
      <p:pic>
        <p:nvPicPr>
          <p:cNvPr id="4" name="Picture 3">
            <a:extLst>
              <a:ext uri="{FF2B5EF4-FFF2-40B4-BE49-F238E27FC236}">
                <a16:creationId xmlns:a16="http://schemas.microsoft.com/office/drawing/2014/main" id="{506EDECA-6E70-4DE5-9C1B-D0166FC9184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574" y="2001876"/>
            <a:ext cx="1807906" cy="1800000"/>
          </a:xfrm>
          <a:prstGeom prst="rect">
            <a:avLst/>
          </a:prstGeom>
        </p:spPr>
      </p:pic>
      <p:grpSp>
        <p:nvGrpSpPr>
          <p:cNvPr id="6" name="Group 5">
            <a:extLst>
              <a:ext uri="{FF2B5EF4-FFF2-40B4-BE49-F238E27FC236}">
                <a16:creationId xmlns:a16="http://schemas.microsoft.com/office/drawing/2014/main" id="{A61DC800-D015-45B1-AFD6-53B3C23E360A}"/>
              </a:ext>
            </a:extLst>
          </p:cNvPr>
          <p:cNvGrpSpPr/>
          <p:nvPr/>
        </p:nvGrpSpPr>
        <p:grpSpPr>
          <a:xfrm>
            <a:off x="284207" y="4767559"/>
            <a:ext cx="8684281" cy="1188000"/>
            <a:chOff x="1" y="2803555"/>
            <a:chExt cx="8684281" cy="1188000"/>
          </a:xfrm>
        </p:grpSpPr>
        <p:pic>
          <p:nvPicPr>
            <p:cNvPr id="5" name="Picture 4">
              <a:extLst>
                <a:ext uri="{FF2B5EF4-FFF2-40B4-BE49-F238E27FC236}">
                  <a16:creationId xmlns:a16="http://schemas.microsoft.com/office/drawing/2014/main" id="{7DFEAE3C-11FD-420E-9286-9B05F9647A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803555"/>
              <a:ext cx="8684281" cy="1188000"/>
            </a:xfrm>
            <a:prstGeom prst="rect">
              <a:avLst/>
            </a:prstGeom>
          </p:spPr>
        </p:pic>
        <p:sp>
          <p:nvSpPr>
            <p:cNvPr id="7" name="TextBox 6">
              <a:extLst>
                <a:ext uri="{FF2B5EF4-FFF2-40B4-BE49-F238E27FC236}">
                  <a16:creationId xmlns:a16="http://schemas.microsoft.com/office/drawing/2014/main" id="{D54D695A-3C66-46B2-BADC-4151552EB3BE}"/>
                </a:ext>
              </a:extLst>
            </p:cNvPr>
            <p:cNvSpPr txBox="1"/>
            <p:nvPr/>
          </p:nvSpPr>
          <p:spPr>
            <a:xfrm>
              <a:off x="2862450" y="3089778"/>
              <a:ext cx="5760000" cy="615553"/>
            </a:xfrm>
            <a:prstGeom prst="rect">
              <a:avLst/>
            </a:prstGeom>
            <a:noFill/>
          </p:spPr>
          <p:txBody>
            <a:bodyPr wrap="square" lIns="0" tIns="0" rIns="0" bIns="0" rtlCol="0" anchor="ctr">
              <a:spAutoFit/>
            </a:bodyPr>
            <a:lstStyle/>
            <a:p>
              <a:r>
                <a:rPr lang="en-GB" sz="2000" b="1" dirty="0">
                  <a:solidFill>
                    <a:schemeClr val="bg1"/>
                  </a:solidFill>
                </a:rPr>
                <a:t>Radar Guided Cruise Control, Steering/Lane Departure Assistance &amp; Automated Parking</a:t>
              </a:r>
            </a:p>
          </p:txBody>
        </p:sp>
      </p:grpSp>
    </p:spTree>
    <p:extLst>
      <p:ext uri="{BB962C8B-B14F-4D97-AF65-F5344CB8AC3E}">
        <p14:creationId xmlns:p14="http://schemas.microsoft.com/office/powerpoint/2010/main" val="2235910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left)">
                                      <p:cBhvr>
                                        <p:cTn id="22" dur="1500"/>
                                        <p:tgtEl>
                                          <p:spTgt spid="11">
                                            <p:txEl>
                                              <p:pRg st="4" end="4"/>
                                            </p:txEl>
                                          </p:spTgt>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63572" y="831379"/>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000" b="0" dirty="0">
                <a:latin typeface="Arial" panose="020B0604020202020204" pitchFamily="34" charset="0"/>
                <a:cs typeface="Arial" panose="020B0604020202020204" pitchFamily="34" charset="0"/>
              </a:rPr>
              <a:t>Vehicle computers can take control of safety critical systems and the vehicle can drive itself</a:t>
            </a:r>
            <a:r>
              <a:rPr lang="en-GB" sz="2000" b="0" dirty="0">
                <a:latin typeface="+mn-lt"/>
                <a:cs typeface="Arial" panose="020B0604020202020204" pitchFamily="34" charset="0"/>
              </a:rPr>
              <a:t> </a:t>
            </a:r>
            <a:r>
              <a:rPr lang="en-GB" sz="2000" b="0" dirty="0">
                <a:latin typeface="+mn-lt"/>
              </a:rPr>
              <a:t>however the driver must be on-hand to intervene when requested.</a:t>
            </a:r>
          </a:p>
          <a:p>
            <a:endParaRPr lang="en-GB" sz="2000" b="0" dirty="0">
              <a:latin typeface="+mn-lt"/>
              <a:cs typeface="Arial" panose="020B0604020202020204" pitchFamily="34" charset="0"/>
            </a:endParaRPr>
          </a:p>
          <a:p>
            <a:r>
              <a:rPr lang="en-GB" sz="2000" b="0" dirty="0"/>
              <a:t>Driver has more freedom to completely turn their attention</a:t>
            </a:r>
            <a:br>
              <a:rPr lang="en-GB" sz="2000" b="0" dirty="0"/>
            </a:br>
            <a:r>
              <a:rPr lang="en-GB" sz="2000" b="0" dirty="0"/>
              <a:t>away from the road under certain conditions hand over</a:t>
            </a:r>
            <a:br>
              <a:rPr lang="en-GB" sz="2000" b="0" dirty="0"/>
            </a:br>
            <a:r>
              <a:rPr lang="en-GB" sz="2000" b="0" dirty="0"/>
              <a:t>complete control to the car.</a:t>
            </a:r>
            <a:endParaRPr lang="en-GB" sz="2000" b="0" dirty="0">
              <a:latin typeface="+mn-lt"/>
              <a:cs typeface="Arial" panose="020B0604020202020204" pitchFamily="34" charset="0"/>
            </a:endParaRPr>
          </a:p>
          <a:p>
            <a:endParaRPr lang="en-GB" sz="2000" b="0" dirty="0">
              <a:latin typeface="+mn-lt"/>
              <a:cs typeface="Arial" panose="020B0604020202020204" pitchFamily="34" charset="0"/>
            </a:endParaRPr>
          </a:p>
          <a:p>
            <a:r>
              <a:rPr lang="en-GB" sz="2000" b="0" dirty="0">
                <a:latin typeface="Arial" panose="020B0604020202020204" pitchFamily="34" charset="0"/>
                <a:cs typeface="Arial" panose="020B0604020202020204" pitchFamily="34" charset="0"/>
              </a:rPr>
              <a:t>With conditional automation systems, the car will be able to</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drive autonomously over long distances in certain traffic</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situations, such as on motorways.</a:t>
            </a:r>
            <a:br>
              <a:rPr lang="en-GB" sz="2000" b="0" dirty="0">
                <a:latin typeface="Arial" panose="020B0604020202020204" pitchFamily="34" charset="0"/>
                <a:cs typeface="Arial" panose="020B0604020202020204" pitchFamily="34" charset="0"/>
              </a:rPr>
            </a:br>
            <a:endParaRPr lang="en-GB" sz="2000" b="0" dirty="0">
              <a:latin typeface="Arial" panose="020B0604020202020204" pitchFamily="34" charset="0"/>
              <a:cs typeface="Arial" panose="020B0604020202020204" pitchFamily="34" charset="0"/>
            </a:endParaRPr>
          </a:p>
          <a:p>
            <a:r>
              <a:rPr lang="en-GB" sz="2000" b="0" dirty="0">
                <a:latin typeface="Arial" panose="020B0604020202020204" pitchFamily="34" charset="0"/>
                <a:cs typeface="Arial" panose="020B0604020202020204" pitchFamily="34" charset="0"/>
              </a:rPr>
              <a:t>The driver, however, must be able to take over control within a few seconds.</a:t>
            </a: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3 Highly Automated Driving</a:t>
            </a:r>
          </a:p>
        </p:txBody>
      </p:sp>
      <p:pic>
        <p:nvPicPr>
          <p:cNvPr id="4" name="Picture 3">
            <a:extLst>
              <a:ext uri="{FF2B5EF4-FFF2-40B4-BE49-F238E27FC236}">
                <a16:creationId xmlns:a16="http://schemas.microsoft.com/office/drawing/2014/main" id="{91A30A19-F1E5-476D-A6AA-560B35100EE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405" y="2001197"/>
            <a:ext cx="1827075" cy="1800000"/>
          </a:xfrm>
          <a:prstGeom prst="rect">
            <a:avLst/>
          </a:prstGeom>
        </p:spPr>
      </p:pic>
      <p:grpSp>
        <p:nvGrpSpPr>
          <p:cNvPr id="7" name="Group 6">
            <a:extLst>
              <a:ext uri="{FF2B5EF4-FFF2-40B4-BE49-F238E27FC236}">
                <a16:creationId xmlns:a16="http://schemas.microsoft.com/office/drawing/2014/main" id="{B9039115-CCFD-49CA-ACD1-F7C8B8364BBA}"/>
              </a:ext>
            </a:extLst>
          </p:cNvPr>
          <p:cNvGrpSpPr/>
          <p:nvPr/>
        </p:nvGrpSpPr>
        <p:grpSpPr>
          <a:xfrm>
            <a:off x="277147" y="4761283"/>
            <a:ext cx="8684281" cy="1188000"/>
            <a:chOff x="277147" y="4829366"/>
            <a:chExt cx="8684281" cy="1188000"/>
          </a:xfrm>
        </p:grpSpPr>
        <p:pic>
          <p:nvPicPr>
            <p:cNvPr id="6" name="Picture 5">
              <a:extLst>
                <a:ext uri="{FF2B5EF4-FFF2-40B4-BE49-F238E27FC236}">
                  <a16:creationId xmlns:a16="http://schemas.microsoft.com/office/drawing/2014/main" id="{F6D2E3AA-A949-4A6E-A742-2422C4D554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147" y="4829366"/>
              <a:ext cx="8684281" cy="1188000"/>
            </a:xfrm>
            <a:prstGeom prst="rect">
              <a:avLst/>
            </a:prstGeom>
          </p:spPr>
        </p:pic>
        <p:sp>
          <p:nvSpPr>
            <p:cNvPr id="8" name="TextBox 7">
              <a:extLst>
                <a:ext uri="{FF2B5EF4-FFF2-40B4-BE49-F238E27FC236}">
                  <a16:creationId xmlns:a16="http://schemas.microsoft.com/office/drawing/2014/main" id="{7D4F1AE1-DE72-4DDB-AFFD-4D8D156FEB82}"/>
                </a:ext>
              </a:extLst>
            </p:cNvPr>
            <p:cNvSpPr txBox="1"/>
            <p:nvPr/>
          </p:nvSpPr>
          <p:spPr>
            <a:xfrm>
              <a:off x="3134299" y="5272022"/>
              <a:ext cx="5760000" cy="307777"/>
            </a:xfrm>
            <a:prstGeom prst="rect">
              <a:avLst/>
            </a:prstGeom>
            <a:noFill/>
          </p:spPr>
          <p:txBody>
            <a:bodyPr wrap="square" lIns="0" tIns="0" rIns="0" bIns="0" rtlCol="0" anchor="ctr">
              <a:spAutoFit/>
            </a:bodyPr>
            <a:lstStyle/>
            <a:p>
              <a:r>
                <a:rPr lang="en-GB" sz="2000" b="1" dirty="0">
                  <a:solidFill>
                    <a:schemeClr val="bg1"/>
                  </a:solidFill>
                </a:rPr>
                <a:t>Steering, Acceleration &amp; Emergency Braking  </a:t>
              </a:r>
            </a:p>
          </p:txBody>
        </p:sp>
      </p:grpSp>
    </p:spTree>
    <p:extLst>
      <p:ext uri="{BB962C8B-B14F-4D97-AF65-F5344CB8AC3E}">
        <p14:creationId xmlns:p14="http://schemas.microsoft.com/office/powerpoint/2010/main" val="913480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left)">
                                      <p:cBhvr>
                                        <p:cTn id="22" dur="1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wipe(left)">
                                      <p:cBhvr>
                                        <p:cTn id="27" dur="1500"/>
                                        <p:tgtEl>
                                          <p:spTgt spid="11">
                                            <p:txEl>
                                              <p:pRg st="5" end="5"/>
                                            </p:txEl>
                                          </p:spTgt>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7"/>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000" b="0" dirty="0">
                <a:latin typeface="+mn-lt"/>
              </a:rPr>
              <a:t>Vehicle is fully autonomous in controlled areas, performs all safety-critical functions and monitors road conditions with the driver present.</a:t>
            </a:r>
          </a:p>
          <a:p>
            <a:endParaRPr lang="en-GB" sz="2000" b="0" dirty="0">
              <a:latin typeface="+mn-lt"/>
            </a:endParaRPr>
          </a:p>
          <a:p>
            <a:r>
              <a:rPr lang="en-GB" sz="2000" b="0" dirty="0">
                <a:latin typeface="Arial" panose="020B0604020202020204" pitchFamily="34" charset="0"/>
                <a:cs typeface="Arial" panose="020B0604020202020204" pitchFamily="34" charset="0"/>
              </a:rPr>
              <a:t>The driver, however, must remain fit to drive and capable of taking over control if needed, yet the driver would be able to sleep</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temporarily.</a:t>
            </a:r>
          </a:p>
          <a:p>
            <a:endParaRPr lang="en-GB" sz="2000" b="0" dirty="0">
              <a:latin typeface="Arial" panose="020B0604020202020204" pitchFamily="34" charset="0"/>
              <a:cs typeface="Arial" panose="020B0604020202020204" pitchFamily="34" charset="0"/>
            </a:endParaRPr>
          </a:p>
          <a:p>
            <a:endParaRPr lang="en-GB" sz="2000" b="0" dirty="0">
              <a:latin typeface="Arial" panose="020B0604020202020204" pitchFamily="34" charset="0"/>
              <a:cs typeface="Arial" panose="020B0604020202020204" pitchFamily="34" charset="0"/>
            </a:endParaRPr>
          </a:p>
          <a:p>
            <a:endParaRPr lang="en-GB" sz="2000" b="0" dirty="0">
              <a:latin typeface="Arial" panose="020B0604020202020204" pitchFamily="34" charset="0"/>
              <a:cs typeface="Arial" panose="020B0604020202020204" pitchFamily="34" charset="0"/>
            </a:endParaRPr>
          </a:p>
          <a:p>
            <a:endParaRPr lang="en-GB" sz="2000" b="0" dirty="0">
              <a:latin typeface="Arial" panose="020B0604020202020204" pitchFamily="34" charset="0"/>
              <a:cs typeface="Arial" panose="020B0604020202020204" pitchFamily="34" charset="0"/>
            </a:endParaRPr>
          </a:p>
          <a:p>
            <a:endParaRPr lang="en-GB" sz="2000" b="0" dirty="0">
              <a:latin typeface="Arial" panose="020B0604020202020204" pitchFamily="34" charset="0"/>
              <a:cs typeface="Arial" panose="020B0604020202020204" pitchFamily="34" charset="0"/>
            </a:endParaRPr>
          </a:p>
          <a:p>
            <a:r>
              <a:rPr lang="en-GB" sz="2000" b="0" dirty="0">
                <a:latin typeface="Arial" panose="020B0604020202020204" pitchFamily="34" charset="0"/>
                <a:cs typeface="Arial" panose="020B0604020202020204" pitchFamily="34" charset="0"/>
              </a:rPr>
              <a:t>If the driver ignores a warning alarm, the car has the authority to move into safe conditions, for example by pulling over.</a:t>
            </a: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4 Fully Automated Driving</a:t>
            </a:r>
          </a:p>
        </p:txBody>
      </p:sp>
      <p:pic>
        <p:nvPicPr>
          <p:cNvPr id="4" name="Picture 3">
            <a:extLst>
              <a:ext uri="{FF2B5EF4-FFF2-40B4-BE49-F238E27FC236}">
                <a16:creationId xmlns:a16="http://schemas.microsoft.com/office/drawing/2014/main" id="{CF0A3B92-0288-4AE9-956A-85406B6C6B5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2480" y="1997263"/>
            <a:ext cx="1800000" cy="1800000"/>
          </a:xfrm>
          <a:prstGeom prst="rect">
            <a:avLst/>
          </a:prstGeom>
        </p:spPr>
      </p:pic>
      <p:grpSp>
        <p:nvGrpSpPr>
          <p:cNvPr id="9" name="Group 8">
            <a:extLst>
              <a:ext uri="{FF2B5EF4-FFF2-40B4-BE49-F238E27FC236}">
                <a16:creationId xmlns:a16="http://schemas.microsoft.com/office/drawing/2014/main" id="{40D61FEC-1685-489C-979F-D3D74EADA6EF}"/>
              </a:ext>
            </a:extLst>
          </p:cNvPr>
          <p:cNvGrpSpPr/>
          <p:nvPr/>
        </p:nvGrpSpPr>
        <p:grpSpPr>
          <a:xfrm>
            <a:off x="276811" y="4762435"/>
            <a:ext cx="8684281" cy="1188000"/>
            <a:chOff x="276811" y="4589915"/>
            <a:chExt cx="8684281" cy="1188000"/>
          </a:xfrm>
        </p:grpSpPr>
        <p:pic>
          <p:nvPicPr>
            <p:cNvPr id="6" name="Picture 5">
              <a:extLst>
                <a:ext uri="{FF2B5EF4-FFF2-40B4-BE49-F238E27FC236}">
                  <a16:creationId xmlns:a16="http://schemas.microsoft.com/office/drawing/2014/main" id="{A2B543F2-D387-4781-B7E0-3583F65B3D5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811" y="4589915"/>
              <a:ext cx="8684281" cy="1188000"/>
            </a:xfrm>
            <a:prstGeom prst="rect">
              <a:avLst/>
            </a:prstGeom>
          </p:spPr>
        </p:pic>
        <p:sp>
          <p:nvSpPr>
            <p:cNvPr id="8" name="TextBox 7">
              <a:extLst>
                <a:ext uri="{FF2B5EF4-FFF2-40B4-BE49-F238E27FC236}">
                  <a16:creationId xmlns:a16="http://schemas.microsoft.com/office/drawing/2014/main" id="{87D8521C-E855-4174-8E1E-1A2D43E580C3}"/>
                </a:ext>
              </a:extLst>
            </p:cNvPr>
            <p:cNvSpPr txBox="1"/>
            <p:nvPr/>
          </p:nvSpPr>
          <p:spPr>
            <a:xfrm>
              <a:off x="3128644" y="4876138"/>
              <a:ext cx="5760000" cy="615553"/>
            </a:xfrm>
            <a:prstGeom prst="rect">
              <a:avLst/>
            </a:prstGeom>
            <a:noFill/>
          </p:spPr>
          <p:txBody>
            <a:bodyPr wrap="square" lIns="0" tIns="0" rIns="0" bIns="0" rtlCol="0" anchor="ctr">
              <a:spAutoFit/>
            </a:bodyPr>
            <a:lstStyle/>
            <a:p>
              <a:r>
                <a:rPr lang="en-GB" sz="2000" b="1" dirty="0">
                  <a:solidFill>
                    <a:schemeClr val="bg1"/>
                  </a:solidFill>
                </a:rPr>
                <a:t>Front &amp; Rear Collision Avoidance, High Precision GPS &amp; Pedestrian Detection   </a:t>
              </a:r>
            </a:p>
          </p:txBody>
        </p:sp>
      </p:grpSp>
    </p:spTree>
    <p:extLst>
      <p:ext uri="{BB962C8B-B14F-4D97-AF65-F5344CB8AC3E}">
        <p14:creationId xmlns:p14="http://schemas.microsoft.com/office/powerpoint/2010/main" val="3957637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wipe(left)">
                                      <p:cBhvr>
                                        <p:cTn id="22" dur="1500"/>
                                        <p:tgtEl>
                                          <p:spTgt spid="11">
                                            <p:txEl>
                                              <p:pRg st="8" end="8"/>
                                            </p:txEl>
                                          </p:spTgt>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Emission Reduction, Fuel Economy &amp; Taxes</a:t>
            </a:r>
          </a:p>
        </p:txBody>
      </p:sp>
      <p:sp>
        <p:nvSpPr>
          <p:cNvPr id="11" name="Rectangle 6"/>
          <p:cNvSpPr txBox="1">
            <a:spLocks noChangeArrowheads="1"/>
          </p:cNvSpPr>
          <p:nvPr/>
        </p:nvSpPr>
        <p:spPr bwMode="auto">
          <a:xfrm>
            <a:off x="252000" y="912658"/>
            <a:ext cx="8640000" cy="517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marL="457200" indent="-457200" eaLnBrk="1" hangingPunct="1">
              <a:buFont typeface="+mj-lt"/>
              <a:buAutoNum type="arabicPeriod"/>
            </a:pPr>
            <a:r>
              <a:rPr lang="en-GB" sz="2400" b="0" dirty="0">
                <a:solidFill>
                  <a:schemeClr val="tx1"/>
                </a:solidFill>
              </a:rPr>
              <a:t>Reducing CO</a:t>
            </a:r>
            <a:r>
              <a:rPr lang="en-GB" sz="1400" b="0" dirty="0">
                <a:solidFill>
                  <a:schemeClr val="tx1"/>
                </a:solidFill>
              </a:rPr>
              <a:t>2</a:t>
            </a:r>
            <a:r>
              <a:rPr lang="en-GB" sz="2400" b="0" dirty="0">
                <a:solidFill>
                  <a:schemeClr val="tx1"/>
                </a:solidFill>
              </a:rPr>
              <a:t> Production</a:t>
            </a: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r>
              <a:rPr lang="en-GB" sz="2400" b="0" dirty="0">
                <a:solidFill>
                  <a:schemeClr val="tx1"/>
                </a:solidFill>
              </a:rPr>
              <a:t>Improving Fuel Economy</a:t>
            </a: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r>
              <a:rPr lang="en-GB" sz="2400" b="0" dirty="0">
                <a:solidFill>
                  <a:schemeClr val="tx1"/>
                </a:solidFill>
              </a:rPr>
              <a:t>Vehicle Showroom Taxation</a:t>
            </a: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2400" b="0" dirty="0">
              <a:solidFill>
                <a:schemeClr val="tx1"/>
              </a:solidFill>
            </a:endParaRPr>
          </a:p>
          <a:p>
            <a:pPr marL="457200" indent="-457200" eaLnBrk="1" hangingPunct="1">
              <a:buFont typeface="+mj-lt"/>
              <a:buAutoNum type="arabicPeriod"/>
            </a:pPr>
            <a:endParaRPr lang="en-GB" sz="1000" b="0" dirty="0">
              <a:solidFill>
                <a:schemeClr val="tx1"/>
              </a:solidFill>
            </a:endParaRPr>
          </a:p>
          <a:p>
            <a:pPr algn="ctr" eaLnBrk="1" hangingPunct="1"/>
            <a:r>
              <a:rPr lang="en-GB" sz="2400" dirty="0">
                <a:solidFill>
                  <a:srgbClr val="FF0000"/>
                </a:solidFill>
              </a:rPr>
              <a:t>Showroom taxation is based on vehicle manufacturers average CO</a:t>
            </a:r>
            <a:r>
              <a:rPr lang="en-GB" sz="1400" dirty="0">
                <a:solidFill>
                  <a:srgbClr val="FF0000"/>
                </a:solidFill>
              </a:rPr>
              <a:t>2</a:t>
            </a:r>
            <a:r>
              <a:rPr lang="en-GB" sz="2400" dirty="0">
                <a:solidFill>
                  <a:srgbClr val="FF0000"/>
                </a:solidFill>
              </a:rPr>
              <a:t> emissions per g/km over limit</a:t>
            </a:r>
          </a:p>
          <a:p>
            <a:pPr marL="457200" indent="-457200" eaLnBrk="1" hangingPunct="1">
              <a:buFont typeface="+mj-lt"/>
              <a:buAutoNum type="arabicPeriod"/>
            </a:pPr>
            <a:endParaRPr lang="en-GB" sz="1400" b="0" dirty="0">
              <a:solidFill>
                <a:schemeClr val="tx1"/>
              </a:solidFill>
            </a:endParaRPr>
          </a:p>
          <a:p>
            <a:pPr marL="342900" indent="-342900" eaLnBrk="1" hangingPunct="1">
              <a:buFont typeface="Arial" pitchFamily="34" charset="0"/>
              <a:buChar char="•"/>
            </a:pPr>
            <a:endParaRPr lang="en-GB" sz="2400" b="0" dirty="0">
              <a:solidFill>
                <a:schemeClr val="tx1"/>
              </a:solidFill>
            </a:endParaRPr>
          </a:p>
        </p:txBody>
      </p:sp>
      <p:pic>
        <p:nvPicPr>
          <p:cNvPr id="12" name="Picture 11"/>
          <p:cNvPicPr>
            <a:picLocks noChangeAspect="1"/>
          </p:cNvPicPr>
          <p:nvPr/>
        </p:nvPicPr>
        <p:blipFill>
          <a:blip r:embed="rId2"/>
          <a:stretch>
            <a:fillRect/>
          </a:stretch>
        </p:blipFill>
        <p:spPr>
          <a:xfrm>
            <a:off x="5310553" y="908720"/>
            <a:ext cx="2874194" cy="1980000"/>
          </a:xfrm>
          <a:prstGeom prst="rect">
            <a:avLst/>
          </a:prstGeom>
        </p:spPr>
      </p:pic>
      <p:graphicFrame>
        <p:nvGraphicFramePr>
          <p:cNvPr id="7" name="Table 6"/>
          <p:cNvGraphicFramePr>
            <a:graphicFrameLocks noGrp="1"/>
          </p:cNvGraphicFramePr>
          <p:nvPr>
            <p:extLst/>
          </p:nvPr>
        </p:nvGraphicFramePr>
        <p:xfrm>
          <a:off x="162000" y="3006566"/>
          <a:ext cx="8820000" cy="2160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20000"/>
                    </a:ext>
                  </a:extLst>
                </a:gridCol>
                <a:gridCol w="1980000">
                  <a:extLst>
                    <a:ext uri="{9D8B030D-6E8A-4147-A177-3AD203B41FA5}">
                      <a16:colId xmlns:a16="http://schemas.microsoft.com/office/drawing/2014/main" val="20001"/>
                    </a:ext>
                  </a:extLst>
                </a:gridCol>
                <a:gridCol w="1980000">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tblGrid>
              <a:tr h="540000">
                <a:tc rowSpan="4">
                  <a:txBody>
                    <a:bodyPr/>
                    <a:lstStyle/>
                    <a:p>
                      <a:pPr algn="ctr"/>
                      <a:endParaRPr lang="en-GB" sz="3200" b="1" dirty="0"/>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UK</a:t>
                      </a:r>
                      <a:r>
                        <a:rPr lang="en-GB" sz="2800" b="1" baseline="0" dirty="0"/>
                        <a:t> </a:t>
                      </a:r>
                      <a:r>
                        <a:rPr lang="en-GB" sz="2800" b="1" dirty="0"/>
                        <a:t>CO</a:t>
                      </a:r>
                      <a:r>
                        <a:rPr lang="en-GB" sz="1800" b="1" dirty="0"/>
                        <a:t>2</a:t>
                      </a:r>
                      <a:r>
                        <a:rPr lang="en-GB" sz="2800" b="1" dirty="0"/>
                        <a:t> TARGETS</a:t>
                      </a:r>
                    </a:p>
                  </a:txBody>
                  <a:tcPr anchor="ctr"/>
                </a:tc>
                <a:tc hMerge="1">
                  <a:txBody>
                    <a:bodyPr/>
                    <a:lstStyle/>
                    <a:p>
                      <a:pPr algn="ctr"/>
                      <a:endParaRPr lang="en-GB" sz="3200" b="1" dirty="0"/>
                    </a:p>
                  </a:txBody>
                  <a:tcPr anchor="ctr"/>
                </a:tc>
                <a:tc hMerge="1">
                  <a:txBody>
                    <a:bodyPr/>
                    <a:lstStyle/>
                    <a:p>
                      <a:pPr algn="ctr"/>
                      <a:endParaRPr lang="en-GB" sz="3200" b="1" dirty="0"/>
                    </a:p>
                  </a:txBody>
                  <a:tcPr anchor="ctr"/>
                </a:tc>
                <a:extLst>
                  <a:ext uri="{0D108BD9-81ED-4DB2-BD59-A6C34878D82A}">
                    <a16:rowId xmlns:a16="http://schemas.microsoft.com/office/drawing/2014/main" val="10000"/>
                  </a:ext>
                </a:extLst>
              </a:tr>
              <a:tr h="540000">
                <a:tc vMerge="1">
                  <a:txBody>
                    <a:bodyPr/>
                    <a:lstStyle/>
                    <a:p>
                      <a:pPr algn="ctr"/>
                      <a:endParaRPr lang="en-GB" dirty="0"/>
                    </a:p>
                  </a:txBody>
                  <a:tcPr anchor="ctr"/>
                </a:tc>
                <a:tc>
                  <a:txBody>
                    <a:bodyPr/>
                    <a:lstStyle/>
                    <a:p>
                      <a:pPr algn="ctr"/>
                      <a:r>
                        <a:rPr lang="en-GB" sz="2800" b="1" dirty="0"/>
                        <a:t>2012</a:t>
                      </a:r>
                    </a:p>
                  </a:txBody>
                  <a:tcPr anchor="ctr"/>
                </a:tc>
                <a:tc>
                  <a:txBody>
                    <a:bodyPr/>
                    <a:lstStyle/>
                    <a:p>
                      <a:pPr algn="ctr"/>
                      <a:r>
                        <a:rPr lang="en-GB" sz="2800" b="1" dirty="0"/>
                        <a:t>2015</a:t>
                      </a:r>
                    </a:p>
                  </a:txBody>
                  <a:tcPr anchor="ctr"/>
                </a:tc>
                <a:tc>
                  <a:txBody>
                    <a:bodyPr/>
                    <a:lstStyle/>
                    <a:p>
                      <a:pPr algn="ctr"/>
                      <a:r>
                        <a:rPr lang="en-GB" sz="2800" b="1" dirty="0"/>
                        <a:t>2020</a:t>
                      </a:r>
                    </a:p>
                  </a:txBody>
                  <a:tcPr anchor="ctr"/>
                </a:tc>
                <a:extLst>
                  <a:ext uri="{0D108BD9-81ED-4DB2-BD59-A6C34878D82A}">
                    <a16:rowId xmlns:a16="http://schemas.microsoft.com/office/drawing/2014/main" val="10001"/>
                  </a:ext>
                </a:extLst>
              </a:tr>
              <a:tr h="540000">
                <a:tc vMerge="1">
                  <a:txBody>
                    <a:bodyPr/>
                    <a:lstStyle/>
                    <a:p>
                      <a:endParaRPr lang="en-GB" dirty="0"/>
                    </a:p>
                  </a:txBody>
                  <a:tcPr/>
                </a:tc>
                <a:tc>
                  <a:txBody>
                    <a:bodyPr/>
                    <a:lstStyle/>
                    <a:p>
                      <a:pPr algn="ctr"/>
                      <a:r>
                        <a:rPr lang="en-GB" sz="2800" b="1" dirty="0"/>
                        <a:t>154 g/km</a:t>
                      </a:r>
                    </a:p>
                  </a:txBody>
                  <a:tcPr anchor="ctr"/>
                </a:tc>
                <a:tc>
                  <a:txBody>
                    <a:bodyPr/>
                    <a:lstStyle/>
                    <a:p>
                      <a:pPr algn="ctr"/>
                      <a:r>
                        <a:rPr lang="en-GB" sz="2800" b="1" dirty="0"/>
                        <a:t>130 g/km</a:t>
                      </a:r>
                    </a:p>
                  </a:txBody>
                  <a:tcPr anchor="ctr"/>
                </a:tc>
                <a:tc>
                  <a:txBody>
                    <a:bodyPr/>
                    <a:lstStyle/>
                    <a:p>
                      <a:pPr algn="ctr"/>
                      <a:r>
                        <a:rPr lang="en-GB" sz="2800" b="1" dirty="0"/>
                        <a:t>95g/km</a:t>
                      </a:r>
                    </a:p>
                  </a:txBody>
                  <a:tcPr anchor="ctr"/>
                </a:tc>
                <a:extLst>
                  <a:ext uri="{0D108BD9-81ED-4DB2-BD59-A6C34878D82A}">
                    <a16:rowId xmlns:a16="http://schemas.microsoft.com/office/drawing/2014/main" val="10002"/>
                  </a:ext>
                </a:extLst>
              </a:tr>
              <a:tr h="540000">
                <a:tc vMerge="1">
                  <a:txBody>
                    <a:bodyPr/>
                    <a:lstStyle/>
                    <a:p>
                      <a:pPr algn="ctr"/>
                      <a:endParaRPr lang="en-GB" sz="3200" b="1" dirty="0"/>
                    </a:p>
                  </a:txBody>
                  <a:tcPr anchor="ctr"/>
                </a:tc>
                <a:tc>
                  <a:txBody>
                    <a:bodyPr/>
                    <a:lstStyle/>
                    <a:p>
                      <a:pPr algn="ctr"/>
                      <a:endParaRPr lang="en-GB" sz="2800" b="1" dirty="0"/>
                    </a:p>
                  </a:txBody>
                  <a:tcPr anchor="ctr"/>
                </a:tc>
                <a:tc>
                  <a:txBody>
                    <a:bodyPr/>
                    <a:lstStyle/>
                    <a:p>
                      <a:pPr algn="ctr"/>
                      <a:r>
                        <a:rPr lang="en-GB" sz="2800" b="1" dirty="0">
                          <a:solidFill>
                            <a:srgbClr val="FF0000"/>
                          </a:solidFill>
                        </a:rPr>
                        <a:t>-15%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F0000"/>
                          </a:solidFill>
                        </a:rPr>
                        <a:t>-25%</a:t>
                      </a:r>
                    </a:p>
                  </a:txBody>
                  <a:tcPr anchor="ct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9099FE34-8380-42AD-82A5-63ED49A30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00" y="3205849"/>
            <a:ext cx="2700000" cy="1800000"/>
          </a:xfrm>
          <a:prstGeom prst="rect">
            <a:avLst/>
          </a:prstGeom>
        </p:spPr>
      </p:pic>
    </p:spTree>
    <p:extLst>
      <p:ext uri="{BB962C8B-B14F-4D97-AF65-F5344CB8AC3E}">
        <p14:creationId xmlns:p14="http://schemas.microsoft.com/office/powerpoint/2010/main" val="36652274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500" fill="hold"/>
                                        <p:tgtEl>
                                          <p:spTgt spid="12"/>
                                        </p:tgtEl>
                                        <p:attrNameLst>
                                          <p:attrName>ppt_w</p:attrName>
                                        </p:attrNameLst>
                                      </p:cBhvr>
                                      <p:tavLst>
                                        <p:tav tm="0">
                                          <p:val>
                                            <p:fltVal val="0"/>
                                          </p:val>
                                        </p:tav>
                                        <p:tav tm="100000">
                                          <p:val>
                                            <p:strVal val="#ppt_w"/>
                                          </p:val>
                                        </p:tav>
                                      </p:tavLst>
                                    </p:anim>
                                    <p:anim calcmode="lin" valueType="num">
                                      <p:cBhvr>
                                        <p:cTn id="11" dur="1500" fill="hold"/>
                                        <p:tgtEl>
                                          <p:spTgt spid="12"/>
                                        </p:tgtEl>
                                        <p:attrNameLst>
                                          <p:attrName>ppt_h</p:attrName>
                                        </p:attrNameLst>
                                      </p:cBhvr>
                                      <p:tavLst>
                                        <p:tav tm="0">
                                          <p:val>
                                            <p:fltVal val="0"/>
                                          </p:val>
                                        </p:tav>
                                        <p:tav tm="100000">
                                          <p:val>
                                            <p:strVal val="#ppt_h"/>
                                          </p:val>
                                        </p:tav>
                                      </p:tavLst>
                                    </p:anim>
                                    <p:animEffect transition="in" filter="fade">
                                      <p:cBhvr>
                                        <p:cTn id="12" dur="1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500" fill="hold"/>
                                        <p:tgtEl>
                                          <p:spTgt spid="7"/>
                                        </p:tgtEl>
                                        <p:attrNameLst>
                                          <p:attrName>ppt_w</p:attrName>
                                        </p:attrNameLst>
                                      </p:cBhvr>
                                      <p:tavLst>
                                        <p:tav tm="0">
                                          <p:val>
                                            <p:fltVal val="0"/>
                                          </p:val>
                                        </p:tav>
                                        <p:tav tm="100000">
                                          <p:val>
                                            <p:strVal val="#ppt_w"/>
                                          </p:val>
                                        </p:tav>
                                      </p:tavLst>
                                    </p:anim>
                                    <p:anim calcmode="lin" valueType="num">
                                      <p:cBhvr>
                                        <p:cTn id="16" dur="1500" fill="hold"/>
                                        <p:tgtEl>
                                          <p:spTgt spid="7"/>
                                        </p:tgtEl>
                                        <p:attrNameLst>
                                          <p:attrName>ppt_h</p:attrName>
                                        </p:attrNameLst>
                                      </p:cBhvr>
                                      <p:tavLst>
                                        <p:tav tm="0">
                                          <p:val>
                                            <p:fltVal val="0"/>
                                          </p:val>
                                        </p:tav>
                                        <p:tav tm="100000">
                                          <p:val>
                                            <p:strVal val="#ppt_h"/>
                                          </p:val>
                                        </p:tav>
                                      </p:tavLst>
                                    </p:anim>
                                    <p:animEffect transition="in" filter="fade">
                                      <p:cBhvr>
                                        <p:cTn id="17" dur="1500"/>
                                        <p:tgtEl>
                                          <p:spTgt spid="7"/>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500" fill="hold"/>
                                        <p:tgtEl>
                                          <p:spTgt spid="4"/>
                                        </p:tgtEl>
                                        <p:attrNameLst>
                                          <p:attrName>ppt_w</p:attrName>
                                        </p:attrNameLst>
                                      </p:cBhvr>
                                      <p:tavLst>
                                        <p:tav tm="0">
                                          <p:val>
                                            <p:fltVal val="0"/>
                                          </p:val>
                                        </p:tav>
                                        <p:tav tm="100000">
                                          <p:val>
                                            <p:strVal val="#ppt_w"/>
                                          </p:val>
                                        </p:tav>
                                      </p:tavLst>
                                    </p:anim>
                                    <p:anim calcmode="lin" valueType="num">
                                      <p:cBhvr>
                                        <p:cTn id="21" dur="1500" fill="hold"/>
                                        <p:tgtEl>
                                          <p:spTgt spid="4"/>
                                        </p:tgtEl>
                                        <p:attrNameLst>
                                          <p:attrName>ppt_h</p:attrName>
                                        </p:attrNameLst>
                                      </p:cBhvr>
                                      <p:tavLst>
                                        <p:tav tm="0">
                                          <p:val>
                                            <p:fltVal val="0"/>
                                          </p:val>
                                        </p:tav>
                                        <p:tav tm="100000">
                                          <p:val>
                                            <p:strVal val="#ppt_h"/>
                                          </p:val>
                                        </p:tav>
                                      </p:tavLst>
                                    </p:anim>
                                    <p:animEffect transition="in" filter="fade">
                                      <p:cBhvr>
                                        <p:cTn id="22" dur="1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1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left)">
                                      <p:cBhvr>
                                        <p:cTn id="32" dur="1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14" end="14"/>
                                            </p:txEl>
                                          </p:spTgt>
                                        </p:tgtEl>
                                        <p:attrNameLst>
                                          <p:attrName>style.visibility</p:attrName>
                                        </p:attrNameLst>
                                      </p:cBhvr>
                                      <p:to>
                                        <p:strVal val="visible"/>
                                      </p:to>
                                    </p:set>
                                    <p:animEffect transition="in" filter="wipe(left)">
                                      <p:cBhvr>
                                        <p:cTn id="37" dur="1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6"/>
          <p:cNvSpPr txBox="1">
            <a:spLocks noChangeArrowheads="1"/>
          </p:cNvSpPr>
          <p:nvPr/>
        </p:nvSpPr>
        <p:spPr bwMode="auto">
          <a:xfrm>
            <a:off x="252000" y="912657"/>
            <a:ext cx="8640000" cy="57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r>
              <a:rPr lang="en-GB" sz="2000" b="0" dirty="0">
                <a:latin typeface="+mn-lt"/>
              </a:rPr>
              <a:t>Vehicle is fully autonomous anywhere with an optional driver. Capable of driving in every scenario including extreme environments and all terrains.</a:t>
            </a:r>
          </a:p>
          <a:p>
            <a:endParaRPr lang="en-GB" sz="2000" b="0" dirty="0">
              <a:latin typeface="+mn-lt"/>
            </a:endParaRPr>
          </a:p>
          <a:p>
            <a:r>
              <a:rPr lang="en-GB" sz="2000" b="0" dirty="0"/>
              <a:t>Drivers don’t need to be fit to drive and don’t even need to have a license.</a:t>
            </a:r>
          </a:p>
          <a:p>
            <a:endParaRPr lang="en-GB" sz="2000" b="0" dirty="0"/>
          </a:p>
          <a:p>
            <a:r>
              <a:rPr lang="en-GB" sz="2000" b="0" dirty="0"/>
              <a:t>The car performs any and all driving tasks.</a:t>
            </a:r>
          </a:p>
          <a:p>
            <a:endParaRPr lang="en-GB" sz="2000" b="0" dirty="0"/>
          </a:p>
          <a:p>
            <a:r>
              <a:rPr lang="en-GB" sz="2000" b="0" dirty="0"/>
              <a:t>Everyone in the car is a passenger.</a:t>
            </a:r>
          </a:p>
          <a:p>
            <a:endParaRPr lang="en-GB" sz="2000" b="0" dirty="0">
              <a:latin typeface="+mn-lt"/>
            </a:endParaRPr>
          </a:p>
          <a:p>
            <a:r>
              <a:rPr lang="en-GB" sz="2000" b="0" dirty="0"/>
              <a:t>They will only drive at relatively low speeds within populated</a:t>
            </a:r>
            <a:br>
              <a:rPr lang="en-GB" sz="2000" b="0" dirty="0"/>
            </a:br>
            <a:r>
              <a:rPr lang="en-GB" sz="2000" b="0" dirty="0"/>
              <a:t>areas.</a:t>
            </a:r>
          </a:p>
          <a:p>
            <a:endParaRPr lang="en-GB" sz="2000" b="0" dirty="0"/>
          </a:p>
          <a:p>
            <a:r>
              <a:rPr lang="en-GB" sz="2000" b="0" dirty="0"/>
              <a:t>Highway driving will be possible initially, but will only be used in defined areas of city centres.</a:t>
            </a:r>
            <a:endParaRPr lang="en-GB" sz="2000" b="0" dirty="0">
              <a:latin typeface="+mn-lt"/>
            </a:endParaRPr>
          </a:p>
        </p:txBody>
      </p:sp>
      <p:sp>
        <p:nvSpPr>
          <p:cNvPr id="3" name="Rectangle 6"/>
          <p:cNvSpPr>
            <a:spLocks noGrp="1" noChangeArrowheads="1"/>
          </p:cNvSpPr>
          <p:nvPr>
            <p:ph type="title"/>
          </p:nvPr>
        </p:nvSpPr>
        <p:spPr>
          <a:xfrm>
            <a:off x="252000" y="291438"/>
            <a:ext cx="8820000" cy="539941"/>
          </a:xfrm>
        </p:spPr>
        <p:txBody>
          <a:bodyPr anchor="ctr">
            <a:normAutofit/>
          </a:bodyPr>
          <a:lstStyle/>
          <a:p>
            <a:pPr eaLnBrk="1" hangingPunct="1"/>
            <a:r>
              <a:rPr lang="en-GB" sz="3200" dirty="0">
                <a:solidFill>
                  <a:schemeClr val="tx1"/>
                </a:solidFill>
              </a:rPr>
              <a:t>Level 5 Full Automation (No Driver)</a:t>
            </a:r>
          </a:p>
        </p:txBody>
      </p:sp>
      <p:pic>
        <p:nvPicPr>
          <p:cNvPr id="4" name="Picture 3">
            <a:extLst>
              <a:ext uri="{FF2B5EF4-FFF2-40B4-BE49-F238E27FC236}">
                <a16:creationId xmlns:a16="http://schemas.microsoft.com/office/drawing/2014/main" id="{983ABF8C-E5F5-4793-B861-B84189E1A0E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0574" y="2348880"/>
            <a:ext cx="1831906" cy="1800000"/>
          </a:xfrm>
          <a:prstGeom prst="rect">
            <a:avLst/>
          </a:prstGeom>
        </p:spPr>
      </p:pic>
      <p:grpSp>
        <p:nvGrpSpPr>
          <p:cNvPr id="7" name="Group 6">
            <a:extLst>
              <a:ext uri="{FF2B5EF4-FFF2-40B4-BE49-F238E27FC236}">
                <a16:creationId xmlns:a16="http://schemas.microsoft.com/office/drawing/2014/main" id="{A8C07EA3-15E4-4AA6-AECC-54996BFF5AD6}"/>
              </a:ext>
            </a:extLst>
          </p:cNvPr>
          <p:cNvGrpSpPr/>
          <p:nvPr/>
        </p:nvGrpSpPr>
        <p:grpSpPr>
          <a:xfrm>
            <a:off x="290275" y="4760023"/>
            <a:ext cx="8684281" cy="1188000"/>
            <a:chOff x="290275" y="4734145"/>
            <a:chExt cx="8684281" cy="1188000"/>
          </a:xfrm>
        </p:grpSpPr>
        <p:pic>
          <p:nvPicPr>
            <p:cNvPr id="6" name="Picture 5">
              <a:extLst>
                <a:ext uri="{FF2B5EF4-FFF2-40B4-BE49-F238E27FC236}">
                  <a16:creationId xmlns:a16="http://schemas.microsoft.com/office/drawing/2014/main" id="{5907C888-461E-4EFB-A8E2-C9B9B09849F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275" y="4734145"/>
              <a:ext cx="8684281" cy="1188000"/>
            </a:xfrm>
            <a:prstGeom prst="rect">
              <a:avLst/>
            </a:prstGeom>
          </p:spPr>
        </p:pic>
        <p:sp>
          <p:nvSpPr>
            <p:cNvPr id="8" name="TextBox 7">
              <a:extLst>
                <a:ext uri="{FF2B5EF4-FFF2-40B4-BE49-F238E27FC236}">
                  <a16:creationId xmlns:a16="http://schemas.microsoft.com/office/drawing/2014/main" id="{779A1351-30DC-42AB-9179-A62D0EF653CF}"/>
                </a:ext>
              </a:extLst>
            </p:cNvPr>
            <p:cNvSpPr txBox="1"/>
            <p:nvPr/>
          </p:nvSpPr>
          <p:spPr>
            <a:xfrm>
              <a:off x="3141001" y="5018692"/>
              <a:ext cx="5760000" cy="615553"/>
            </a:xfrm>
            <a:prstGeom prst="rect">
              <a:avLst/>
            </a:prstGeom>
            <a:noFill/>
          </p:spPr>
          <p:txBody>
            <a:bodyPr wrap="square" lIns="0" tIns="0" rIns="0" bIns="0" rtlCol="0" anchor="ctr">
              <a:spAutoFit/>
            </a:bodyPr>
            <a:lstStyle/>
            <a:p>
              <a:r>
                <a:rPr lang="en-GB" sz="2000" b="1" dirty="0">
                  <a:solidFill>
                    <a:schemeClr val="bg1"/>
                  </a:solidFill>
                </a:rPr>
                <a:t>System capable of all driving modes without human intervention</a:t>
              </a:r>
            </a:p>
          </p:txBody>
        </p:sp>
      </p:grpSp>
    </p:spTree>
    <p:extLst>
      <p:ext uri="{BB962C8B-B14F-4D97-AF65-F5344CB8AC3E}">
        <p14:creationId xmlns:p14="http://schemas.microsoft.com/office/powerpoint/2010/main" val="662256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left)">
                                      <p:cBhvr>
                                        <p:cTn id="22" dur="1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wipe(left)">
                                      <p:cBhvr>
                                        <p:cTn id="27" dur="1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8" end="8"/>
                                            </p:txEl>
                                          </p:spTgt>
                                        </p:tgtEl>
                                        <p:attrNameLst>
                                          <p:attrName>style.visibility</p:attrName>
                                        </p:attrNameLst>
                                      </p:cBhvr>
                                      <p:to>
                                        <p:strVal val="visible"/>
                                      </p:to>
                                    </p:set>
                                    <p:animEffect transition="in" filter="wipe(left)">
                                      <p:cBhvr>
                                        <p:cTn id="32" dur="1500"/>
                                        <p:tgtEl>
                                          <p:spTgt spid="1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animEffect transition="in" filter="wipe(left)">
                                      <p:cBhvr>
                                        <p:cTn id="37" dur="1500"/>
                                        <p:tgtEl>
                                          <p:spTgt spid="11">
                                            <p:txEl>
                                              <p:pRg st="10" end="10"/>
                                            </p:txEl>
                                          </p:spTgt>
                                        </p:tgtEl>
                                      </p:cBhvr>
                                    </p:animEffect>
                                  </p:childTnLst>
                                </p:cTn>
                              </p:par>
                            </p:childTnLst>
                          </p:cTn>
                        </p:par>
                        <p:par>
                          <p:cTn id="38" fill="hold">
                            <p:stCondLst>
                              <p:cond delay="1500"/>
                            </p:stCondLst>
                            <p:childTnLst>
                              <p:par>
                                <p:cTn id="39" presetID="22" presetClass="entr" presetSubtype="2"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1520" y="3152843"/>
            <a:ext cx="8636918" cy="539941"/>
          </a:xfrm>
        </p:spPr>
        <p:txBody>
          <a:bodyPr anchor="ctr"/>
          <a:lstStyle/>
          <a:p>
            <a:pPr algn="ctr" eaLnBrk="1" hangingPunct="1"/>
            <a:r>
              <a:rPr lang="en-GB" sz="4800" dirty="0">
                <a:solidFill>
                  <a:schemeClr val="tx1"/>
                </a:solidFill>
              </a:rPr>
              <a:t>Thank you for your attention</a:t>
            </a:r>
          </a:p>
        </p:txBody>
      </p:sp>
      <p:sp>
        <p:nvSpPr>
          <p:cNvPr id="24" name="Oval 23"/>
          <p:cNvSpPr/>
          <p:nvPr/>
        </p:nvSpPr>
        <p:spPr bwMode="auto">
          <a:xfrm>
            <a:off x="7226771" y="5138141"/>
            <a:ext cx="144015" cy="146591"/>
          </a:xfrm>
          <a:prstGeom prst="ellipse">
            <a:avLst/>
          </a:prstGeom>
          <a:no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spTree>
    <p:extLst>
      <p:ext uri="{BB962C8B-B14F-4D97-AF65-F5344CB8AC3E}">
        <p14:creationId xmlns:p14="http://schemas.microsoft.com/office/powerpoint/2010/main" val="1960431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 name="Oval 23"/>
          <p:cNvSpPr/>
          <p:nvPr/>
        </p:nvSpPr>
        <p:spPr bwMode="auto">
          <a:xfrm>
            <a:off x="7226771" y="5138141"/>
            <a:ext cx="144015" cy="146591"/>
          </a:xfrm>
          <a:prstGeom prst="ellipse">
            <a:avLst/>
          </a:prstGeom>
          <a:noFill/>
          <a:ln>
            <a:noFill/>
          </a:ln>
          <a:effectLst/>
          <a:extLst/>
        </p:spPr>
        <p:txBody>
          <a:bodyPr vert="horz" wrap="none" lIns="91440" tIns="45720" rIns="91440" bIns="45720" numCol="1" rtlCol="0" anchor="ctr" anchorCtr="0" compatLnSpc="1">
            <a:prstTxWarp prst="textNoShape">
              <a:avLst/>
            </a:prstTxWarp>
          </a:bodyPr>
          <a:lstStyle/>
          <a:p>
            <a:pPr marL="0" marR="0" indent="0" algn="ctr" defTabSz="642938" rtl="0" eaLnBrk="1" fontAlgn="base" latinLnBrk="0" hangingPunct="1">
              <a:lnSpc>
                <a:spcPct val="100000"/>
              </a:lnSpc>
              <a:spcBef>
                <a:spcPct val="0"/>
              </a:spcBef>
              <a:spcAft>
                <a:spcPct val="0"/>
              </a:spcAft>
              <a:buClrTx/>
              <a:buSzTx/>
              <a:buFontTx/>
              <a:buNone/>
              <a:tabLst/>
            </a:pPr>
            <a:endParaRPr kumimoji="0" lang="en-GB" sz="3000" b="0" i="0" u="none" strike="noStrike" cap="none" normalizeH="0" baseline="0" dirty="0">
              <a:ln>
                <a:noFill/>
              </a:ln>
              <a:solidFill>
                <a:srgbClr val="000000"/>
              </a:solidFill>
              <a:effectLst/>
              <a:latin typeface="Arial" charset="0"/>
              <a:sym typeface="Arial" charset="0"/>
            </a:endParaRPr>
          </a:p>
        </p:txBody>
      </p:sp>
      <p:pic>
        <p:nvPicPr>
          <p:cNvPr id="2" name="Yuasa_log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578"/>
            <a:ext cx="9144000" cy="6000750"/>
          </a:xfrm>
          <a:prstGeom prst="rect">
            <a:avLst/>
          </a:prstGeom>
        </p:spPr>
      </p:pic>
    </p:spTree>
    <p:extLst>
      <p:ext uri="{BB962C8B-B14F-4D97-AF65-F5344CB8AC3E}">
        <p14:creationId xmlns:p14="http://schemas.microsoft.com/office/powerpoint/2010/main" val="378441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Additional Influences </a:t>
            </a:r>
          </a:p>
        </p:txBody>
      </p:sp>
      <p:sp>
        <p:nvSpPr>
          <p:cNvPr id="11" name="Rectangle 6"/>
          <p:cNvSpPr txBox="1">
            <a:spLocks noChangeArrowheads="1"/>
          </p:cNvSpPr>
          <p:nvPr/>
        </p:nvSpPr>
        <p:spPr bwMode="auto">
          <a:xfrm>
            <a:off x="252000" y="912658"/>
            <a:ext cx="8640000" cy="5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latin typeface="+mn-lt"/>
              </a:rPr>
              <a:t>As well as the environmental influences on vehicle technology,  the following have also dramatically increased the demands placed on the battery:</a:t>
            </a:r>
          </a:p>
          <a:p>
            <a:pPr eaLnBrk="1" hangingPunct="1"/>
            <a:endParaRPr lang="en-GB" sz="1000" b="0" dirty="0">
              <a:solidFill>
                <a:schemeClr val="tx1"/>
              </a:solidFill>
              <a:latin typeface="+mn-lt"/>
            </a:endParaRPr>
          </a:p>
          <a:p>
            <a:pPr marL="342900" indent="-342900" eaLnBrk="1" hangingPunct="1">
              <a:buFont typeface="Arial" panose="020B0604020202020204" pitchFamily="34" charset="0"/>
              <a:buChar char="•"/>
            </a:pPr>
            <a:r>
              <a:rPr lang="en-GB" sz="2000" b="0" dirty="0">
                <a:solidFill>
                  <a:schemeClr val="tx1"/>
                </a:solidFill>
                <a:latin typeface="+mn-lt"/>
              </a:rPr>
              <a:t>Higher and higher levels of electrical consumption due to the addition of numerous state-of-art comfort, convenience and safety systems </a:t>
            </a:r>
          </a:p>
          <a:p>
            <a:pPr eaLnBrk="1" hangingPunct="1"/>
            <a:endParaRPr lang="en-GB" sz="2000" b="0" dirty="0">
              <a:solidFill>
                <a:schemeClr val="tx1"/>
              </a:solidFill>
            </a:endParaRPr>
          </a:p>
          <a:p>
            <a:pPr marL="342900" indent="-342900" eaLnBrk="1" hangingPunct="1">
              <a:buFont typeface="Arial" pitchFamily="34" charset="0"/>
              <a:buChar char="•"/>
            </a:pPr>
            <a:endParaRPr lang="en-GB" sz="2000" b="0" dirty="0">
              <a:solidFill>
                <a:schemeClr val="tx1"/>
              </a:solidFill>
            </a:endParaRPr>
          </a:p>
          <a:p>
            <a:pPr eaLnBrk="1" hangingPunct="1"/>
            <a:endParaRPr lang="en-GB" sz="2400" b="0" dirty="0">
              <a:solidFill>
                <a:schemeClr val="tx1"/>
              </a:solidFill>
              <a:latin typeface="+mn-lt"/>
            </a:endParaRPr>
          </a:p>
        </p:txBody>
      </p:sp>
      <p:pic>
        <p:nvPicPr>
          <p:cNvPr id="4" name="Audi_video">
            <a:hlinkClick r:id="" action="ppaction://media"/>
            <a:extLst>
              <a:ext uri="{FF2B5EF4-FFF2-40B4-BE49-F238E27FC236}">
                <a16:creationId xmlns:a16="http://schemas.microsoft.com/office/drawing/2014/main" id="{AD956F5C-9748-4797-9F97-CFCC69538CB2}"/>
              </a:ext>
            </a:extLst>
          </p:cNvPr>
          <p:cNvPicPr>
            <a:picLocks noChangeAspect="1"/>
          </p:cNvPicPr>
          <p:nvPr>
            <a:videoFile r:link="rId1"/>
            <p:extLst>
              <p:ext uri="{DAA4B4D4-6D71-4841-9C94-3DE7FCFB9230}">
                <p14:media xmlns:p14="http://schemas.microsoft.com/office/powerpoint/2010/main" r:embed="rId2">
                  <p14:trim st="11184" end="32377.2"/>
                  <p14:fade in="1500" out="1500"/>
                </p14:media>
              </p:ext>
            </p:extLst>
          </p:nvPr>
        </p:nvPicPr>
        <p:blipFill>
          <a:blip r:embed="rId4"/>
          <a:stretch>
            <a:fillRect/>
          </a:stretch>
        </p:blipFill>
        <p:spPr>
          <a:xfrm>
            <a:off x="1155202" y="2780940"/>
            <a:ext cx="6833596" cy="3168000"/>
          </a:xfrm>
          <a:prstGeom prst="rect">
            <a:avLst/>
          </a:prstGeom>
        </p:spPr>
      </p:pic>
    </p:spTree>
    <p:extLst>
      <p:ext uri="{BB962C8B-B14F-4D97-AF65-F5344CB8AC3E}">
        <p14:creationId xmlns:p14="http://schemas.microsoft.com/office/powerpoint/2010/main" val="1902837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childTnLst>
                          </p:cTn>
                        </p:par>
                        <p:par>
                          <p:cTn id="13" fill="hold">
                            <p:stCondLst>
                              <p:cond delay="1500"/>
                            </p:stCondLst>
                            <p:childTnLst>
                              <p:par>
                                <p:cTn id="14" presetID="1" presetClass="mediacall" presetSubtype="0" fill="hold" nodeType="afterEffect">
                                  <p:stCondLst>
                                    <p:cond delay="0"/>
                                  </p:stCondLst>
                                  <p:childTnLst>
                                    <p:cmd type="call" cmd="playFrom(0.0)">
                                      <p:cBhvr>
                                        <p:cTn id="15" dur="19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after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Rectangle 3"/>
          <p:cNvSpPr>
            <a:spLocks noGrp="1" noChangeArrowheads="1"/>
          </p:cNvSpPr>
          <p:nvPr>
            <p:ph type="ctrTitle"/>
          </p:nvPr>
        </p:nvSpPr>
        <p:spPr>
          <a:xfrm>
            <a:off x="251520" y="4599190"/>
            <a:ext cx="8640000" cy="540000"/>
          </a:xfrm>
        </p:spPr>
        <p:txBody>
          <a:bodyPr/>
          <a:lstStyle/>
          <a:p>
            <a:pPr eaLnBrk="1" hangingPunct="1"/>
            <a:r>
              <a:rPr lang="en-US" dirty="0">
                <a:solidFill>
                  <a:schemeClr val="bg1"/>
                </a:solidFill>
                <a:sym typeface="Arial" charset="0"/>
              </a:rPr>
              <a:t>Emission Reduction Technologies</a:t>
            </a:r>
          </a:p>
        </p:txBody>
      </p:sp>
      <p:pic>
        <p:nvPicPr>
          <p:cNvPr id="14342" name="Picture 6" descr="GS Logo w-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6178550"/>
            <a:ext cx="6508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86931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Regulation &amp; New Automotive Technologies</a:t>
            </a:r>
          </a:p>
        </p:txBody>
      </p:sp>
      <p:sp>
        <p:nvSpPr>
          <p:cNvPr id="11" name="Rectangle 6"/>
          <p:cNvSpPr txBox="1">
            <a:spLocks noChangeArrowheads="1"/>
          </p:cNvSpPr>
          <p:nvPr/>
        </p:nvSpPr>
        <p:spPr bwMode="auto">
          <a:xfrm>
            <a:off x="252000" y="910540"/>
            <a:ext cx="8640000" cy="553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solidFill>
                  <a:schemeClr val="tx1"/>
                </a:solidFill>
              </a:rPr>
              <a:t>Battery related eco-solutions and vehicle systems that have been designed to fulfil regulation implementation include:</a:t>
            </a:r>
          </a:p>
          <a:p>
            <a:pPr eaLnBrk="1" hangingPunct="1"/>
            <a:endParaRPr lang="en-GB" sz="1000" b="0" dirty="0">
              <a:solidFill>
                <a:schemeClr val="tx1"/>
              </a:solidFill>
            </a:endParaRPr>
          </a:p>
          <a:p>
            <a:pPr marL="342900" indent="-342900" eaLnBrk="1" hangingPunct="1">
              <a:buFont typeface="Arial" pitchFamily="34" charset="0"/>
              <a:buChar char="•"/>
            </a:pPr>
            <a:r>
              <a:rPr lang="en-GB" sz="2400" b="0" dirty="0">
                <a:solidFill>
                  <a:schemeClr val="tx1"/>
                </a:solidFill>
              </a:rPr>
              <a:t>Idle Stop/Start (ISS)</a:t>
            </a:r>
          </a:p>
          <a:p>
            <a:pPr marL="800100" lvl="1" indent="-342900" eaLnBrk="1" hangingPunct="1">
              <a:buFont typeface="Arial" pitchFamily="34" charset="0"/>
              <a:buChar char="•"/>
            </a:pPr>
            <a:r>
              <a:rPr lang="en-GB" sz="2000" b="0" dirty="0">
                <a:solidFill>
                  <a:srgbClr val="FF0000"/>
                </a:solidFill>
              </a:rPr>
              <a:t>Known as a Micro hybrid 1 vehicle</a:t>
            </a:r>
          </a:p>
          <a:p>
            <a:pPr marL="342900" indent="-342900" eaLnBrk="1" hangingPunct="1">
              <a:buFont typeface="Arial" pitchFamily="34" charset="0"/>
              <a:buChar char="•"/>
            </a:pPr>
            <a:endParaRPr lang="en-GB" sz="500" b="0" dirty="0">
              <a:solidFill>
                <a:schemeClr val="tx1"/>
              </a:solidFill>
            </a:endParaRPr>
          </a:p>
          <a:p>
            <a:pPr marL="342900" indent="-342900" eaLnBrk="1" hangingPunct="1">
              <a:buFont typeface="Arial" pitchFamily="34" charset="0"/>
              <a:buChar char="•"/>
            </a:pPr>
            <a:r>
              <a:rPr lang="en-GB" sz="2400" b="0" dirty="0">
                <a:solidFill>
                  <a:schemeClr val="tx1"/>
                </a:solidFill>
              </a:rPr>
              <a:t>ISS and kinetic energy recovery </a:t>
            </a:r>
          </a:p>
          <a:p>
            <a:pPr marL="800100" lvl="1" indent="-342900" eaLnBrk="1" hangingPunct="1">
              <a:buFont typeface="Arial" pitchFamily="34" charset="0"/>
              <a:buChar char="•"/>
            </a:pPr>
            <a:r>
              <a:rPr lang="en-GB" sz="2000" b="0" dirty="0">
                <a:solidFill>
                  <a:srgbClr val="FF0000"/>
                </a:solidFill>
              </a:rPr>
              <a:t>Known as a Micro hybrid 2 vehicle</a:t>
            </a:r>
          </a:p>
          <a:p>
            <a:pPr marL="800100" lvl="1" indent="-342900" eaLnBrk="1" hangingPunct="1">
              <a:buFont typeface="Arial" pitchFamily="34" charset="0"/>
              <a:buChar char="•"/>
            </a:pPr>
            <a:endParaRPr lang="en-GB" sz="500" b="0" dirty="0">
              <a:solidFill>
                <a:schemeClr val="tx1"/>
              </a:solidFill>
            </a:endParaRPr>
          </a:p>
          <a:p>
            <a:pPr marL="342900" indent="-342900" eaLnBrk="1" hangingPunct="1">
              <a:buFont typeface="Arial" pitchFamily="34" charset="0"/>
              <a:buChar char="•"/>
            </a:pPr>
            <a:r>
              <a:rPr lang="en-GB" sz="2400" b="0" dirty="0">
                <a:solidFill>
                  <a:schemeClr val="tx1"/>
                </a:solidFill>
              </a:rPr>
              <a:t>ISS, kinetic energy recovery with reversible restart</a:t>
            </a:r>
            <a:br>
              <a:rPr lang="en-GB" sz="2400" b="0" dirty="0">
                <a:solidFill>
                  <a:schemeClr val="tx1"/>
                </a:solidFill>
              </a:rPr>
            </a:br>
            <a:r>
              <a:rPr lang="en-GB" sz="2400" b="0" dirty="0">
                <a:solidFill>
                  <a:schemeClr val="tx1"/>
                </a:solidFill>
              </a:rPr>
              <a:t>alternator</a:t>
            </a:r>
          </a:p>
          <a:p>
            <a:pPr marL="800100" lvl="1" indent="-342900" eaLnBrk="1" hangingPunct="1">
              <a:buFont typeface="Arial" pitchFamily="34" charset="0"/>
              <a:buChar char="•"/>
            </a:pPr>
            <a:r>
              <a:rPr lang="en-GB" sz="2000" b="0" dirty="0">
                <a:solidFill>
                  <a:srgbClr val="FF0000"/>
                </a:solidFill>
              </a:rPr>
              <a:t>Known as a Micro hybrid 3 vehicle (VALEO iStARS) </a:t>
            </a:r>
          </a:p>
          <a:p>
            <a:pPr marL="800100" lvl="1" indent="-342900" eaLnBrk="1" hangingPunct="1">
              <a:buFont typeface="Arial" pitchFamily="34" charset="0"/>
              <a:buChar char="•"/>
            </a:pPr>
            <a:endParaRPr lang="en-GB" sz="500" b="0" dirty="0">
              <a:solidFill>
                <a:schemeClr val="tx1"/>
              </a:solidFill>
            </a:endParaRPr>
          </a:p>
          <a:p>
            <a:pPr marL="342900" indent="-342900" eaLnBrk="1" hangingPunct="1">
              <a:buFont typeface="Arial" pitchFamily="34" charset="0"/>
              <a:buChar char="•"/>
            </a:pPr>
            <a:r>
              <a:rPr lang="en-GB" sz="2400" b="0" dirty="0">
                <a:solidFill>
                  <a:schemeClr val="tx1"/>
                </a:solidFill>
              </a:rPr>
              <a:t>ISS, kinetic energy recovery and starter/generator engine assist using a high voltage mains chargeable battery </a:t>
            </a:r>
          </a:p>
          <a:p>
            <a:pPr marL="800100" lvl="1" indent="-342900" eaLnBrk="1" hangingPunct="1">
              <a:buFont typeface="Arial" pitchFamily="34" charset="0"/>
              <a:buChar char="•"/>
            </a:pPr>
            <a:r>
              <a:rPr lang="en-GB" sz="2000" b="0" dirty="0">
                <a:solidFill>
                  <a:srgbClr val="FF0000"/>
                </a:solidFill>
              </a:rPr>
              <a:t>Known as a Mild hybrid vehicle (BMW eDrive PHEV)</a:t>
            </a:r>
          </a:p>
          <a:p>
            <a:pPr marL="800100" lvl="1" indent="-342900" eaLnBrk="1" hangingPunct="1">
              <a:buFont typeface="Arial" pitchFamily="34" charset="0"/>
              <a:buChar char="•"/>
            </a:pPr>
            <a:endParaRPr lang="en-GB" sz="500" b="0" dirty="0">
              <a:solidFill>
                <a:schemeClr val="tx1"/>
              </a:solidFill>
            </a:endParaRPr>
          </a:p>
          <a:p>
            <a:pPr marL="342900" indent="-342900" eaLnBrk="1" hangingPunct="1">
              <a:buFont typeface="Arial" pitchFamily="34" charset="0"/>
              <a:buChar char="•"/>
            </a:pPr>
            <a:r>
              <a:rPr lang="en-GB" sz="2400" b="0" dirty="0">
                <a:solidFill>
                  <a:schemeClr val="tx1"/>
                </a:solidFill>
              </a:rPr>
              <a:t>ISS, kinetic energy recovery and starter/generator full electric drive  </a:t>
            </a:r>
          </a:p>
          <a:p>
            <a:pPr marL="800100" lvl="1" indent="-342900" eaLnBrk="1" hangingPunct="1">
              <a:buFont typeface="Arial" pitchFamily="34" charset="0"/>
              <a:buChar char="•"/>
            </a:pPr>
            <a:r>
              <a:rPr lang="en-GB" sz="2000" b="0" dirty="0">
                <a:solidFill>
                  <a:srgbClr val="FF0000"/>
                </a:solidFill>
              </a:rPr>
              <a:t>Known as a Full hybrid vehicle (Toyota Prius)</a:t>
            </a:r>
          </a:p>
          <a:p>
            <a:pPr eaLnBrk="1" hangingPunct="1"/>
            <a:endParaRPr lang="en-GB" sz="500" b="0" dirty="0">
              <a:solidFill>
                <a:srgbClr val="FF0000"/>
              </a:solidFill>
            </a:endParaRPr>
          </a:p>
          <a:p>
            <a:pPr eaLnBrk="1" hangingPunct="1"/>
            <a:endParaRPr lang="en-GB" sz="500" b="0" dirty="0">
              <a:solidFill>
                <a:schemeClr val="tx1"/>
              </a:solidFill>
            </a:endParaRPr>
          </a:p>
        </p:txBody>
      </p:sp>
      <p:pic>
        <p:nvPicPr>
          <p:cNvPr id="4" name="Picture 3">
            <a:extLst>
              <a:ext uri="{FF2B5EF4-FFF2-40B4-BE49-F238E27FC236}">
                <a16:creationId xmlns:a16="http://schemas.microsoft.com/office/drawing/2014/main" id="{9C2BA388-11C7-4A8D-A5E4-BD1D85C0A17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4248" y="1696113"/>
            <a:ext cx="1446357" cy="1440000"/>
          </a:xfrm>
          <a:prstGeom prst="rect">
            <a:avLst/>
          </a:prstGeom>
        </p:spPr>
      </p:pic>
    </p:spTree>
    <p:extLst>
      <p:ext uri="{BB962C8B-B14F-4D97-AF65-F5344CB8AC3E}">
        <p14:creationId xmlns:p14="http://schemas.microsoft.com/office/powerpoint/2010/main" val="530394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500" fill="hold"/>
                                        <p:tgtEl>
                                          <p:spTgt spid="4"/>
                                        </p:tgtEl>
                                        <p:attrNameLst>
                                          <p:attrName>ppt_w</p:attrName>
                                        </p:attrNameLst>
                                      </p:cBhvr>
                                      <p:tavLst>
                                        <p:tav tm="0">
                                          <p:val>
                                            <p:fltVal val="0"/>
                                          </p:val>
                                        </p:tav>
                                        <p:tav tm="100000">
                                          <p:val>
                                            <p:strVal val="#ppt_w"/>
                                          </p:val>
                                        </p:tav>
                                      </p:tavLst>
                                    </p:anim>
                                    <p:anim calcmode="lin" valueType="num">
                                      <p:cBhvr>
                                        <p:cTn id="16" dur="1500" fill="hold"/>
                                        <p:tgtEl>
                                          <p:spTgt spid="4"/>
                                        </p:tgtEl>
                                        <p:attrNameLst>
                                          <p:attrName>ppt_h</p:attrName>
                                        </p:attrNameLst>
                                      </p:cBhvr>
                                      <p:tavLst>
                                        <p:tav tm="0">
                                          <p:val>
                                            <p:fltVal val="0"/>
                                          </p:val>
                                        </p:tav>
                                        <p:tav tm="100000">
                                          <p:val>
                                            <p:strVal val="#ppt_h"/>
                                          </p:val>
                                        </p:tav>
                                      </p:tavLst>
                                    </p:anim>
                                    <p:animEffect transition="in" filter="fade">
                                      <p:cBhvr>
                                        <p:cTn id="17" dur="1500"/>
                                        <p:tgtEl>
                                          <p:spTgt spid="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wipe(left)">
                                      <p:cBhvr>
                                        <p:cTn id="21" dur="1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wipe(left)">
                                      <p:cBhvr>
                                        <p:cTn id="26" dur="1500"/>
                                        <p:tgtEl>
                                          <p:spTgt spid="11">
                                            <p:txEl>
                                              <p:pRg st="5" end="5"/>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wipe(left)">
                                      <p:cBhvr>
                                        <p:cTn id="30" dur="1500"/>
                                        <p:tgtEl>
                                          <p:spTgt spid="11">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wipe(left)">
                                      <p:cBhvr>
                                        <p:cTn id="35" dur="1500"/>
                                        <p:tgtEl>
                                          <p:spTgt spid="11">
                                            <p:txEl>
                                              <p:pRg st="8" end="8"/>
                                            </p:txEl>
                                          </p:spTgt>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animEffect transition="in" filter="wipe(left)">
                                      <p:cBhvr>
                                        <p:cTn id="39" dur="1500"/>
                                        <p:tgtEl>
                                          <p:spTgt spid="11">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xEl>
                                              <p:pRg st="11" end="11"/>
                                            </p:txEl>
                                          </p:spTgt>
                                        </p:tgtEl>
                                        <p:attrNameLst>
                                          <p:attrName>style.visibility</p:attrName>
                                        </p:attrNameLst>
                                      </p:cBhvr>
                                      <p:to>
                                        <p:strVal val="visible"/>
                                      </p:to>
                                    </p:set>
                                    <p:animEffect transition="in" filter="wipe(left)">
                                      <p:cBhvr>
                                        <p:cTn id="44" dur="1500"/>
                                        <p:tgtEl>
                                          <p:spTgt spid="11">
                                            <p:txEl>
                                              <p:pRg st="11" end="11"/>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1">
                                            <p:txEl>
                                              <p:pRg st="12" end="12"/>
                                            </p:txEl>
                                          </p:spTgt>
                                        </p:tgtEl>
                                        <p:attrNameLst>
                                          <p:attrName>style.visibility</p:attrName>
                                        </p:attrNameLst>
                                      </p:cBhvr>
                                      <p:to>
                                        <p:strVal val="visible"/>
                                      </p:to>
                                    </p:set>
                                    <p:animEffect transition="in" filter="wipe(left)">
                                      <p:cBhvr>
                                        <p:cTn id="48" dur="1500"/>
                                        <p:tgtEl>
                                          <p:spTgt spid="11">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xEl>
                                              <p:pRg st="14" end="14"/>
                                            </p:txEl>
                                          </p:spTgt>
                                        </p:tgtEl>
                                        <p:attrNameLst>
                                          <p:attrName>style.visibility</p:attrName>
                                        </p:attrNameLst>
                                      </p:cBhvr>
                                      <p:to>
                                        <p:strVal val="visible"/>
                                      </p:to>
                                    </p:set>
                                    <p:animEffect transition="in" filter="wipe(left)">
                                      <p:cBhvr>
                                        <p:cTn id="53" dur="1500"/>
                                        <p:tgtEl>
                                          <p:spTgt spid="11">
                                            <p:txEl>
                                              <p:pRg st="14" end="14"/>
                                            </p:txEl>
                                          </p:spTgt>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11">
                                            <p:txEl>
                                              <p:pRg st="15" end="15"/>
                                            </p:txEl>
                                          </p:spTgt>
                                        </p:tgtEl>
                                        <p:attrNameLst>
                                          <p:attrName>style.visibility</p:attrName>
                                        </p:attrNameLst>
                                      </p:cBhvr>
                                      <p:to>
                                        <p:strVal val="visible"/>
                                      </p:to>
                                    </p:set>
                                    <p:animEffect transition="in" filter="wipe(left)">
                                      <p:cBhvr>
                                        <p:cTn id="57" dur="1500"/>
                                        <p:tgtEl>
                                          <p:spTgt spid="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0600" y="291438"/>
            <a:ext cx="8636918" cy="539941"/>
          </a:xfrm>
        </p:spPr>
        <p:txBody>
          <a:bodyPr anchor="ctr"/>
          <a:lstStyle/>
          <a:p>
            <a:pPr eaLnBrk="1" hangingPunct="1"/>
            <a:r>
              <a:rPr lang="en-GB" sz="3200" dirty="0">
                <a:solidFill>
                  <a:schemeClr val="tx1"/>
                </a:solidFill>
              </a:rPr>
              <a:t>Idle Stop/Start (ISS) MicroHybrid 1</a:t>
            </a:r>
          </a:p>
        </p:txBody>
      </p:sp>
      <p:sp>
        <p:nvSpPr>
          <p:cNvPr id="11" name="Rectangle 6"/>
          <p:cNvSpPr txBox="1">
            <a:spLocks noChangeArrowheads="1"/>
          </p:cNvSpPr>
          <p:nvPr/>
        </p:nvSpPr>
        <p:spPr bwMode="auto">
          <a:xfrm>
            <a:off x="252000" y="917834"/>
            <a:ext cx="8640000" cy="80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400" b="0" dirty="0">
                <a:latin typeface="Arial" pitchFamily="34" charset="0"/>
                <a:cs typeface="Arial" pitchFamily="34" charset="0"/>
              </a:rPr>
              <a:t>The automatic Stop/Start function turns off the engine when it is not needed, either in a traffic jam or a stop/go traffic situation.</a:t>
            </a:r>
            <a:endParaRPr lang="en-GB" sz="2400" b="0" dirty="0">
              <a:solidFill>
                <a:schemeClr val="tx1"/>
              </a:solidFill>
              <a:latin typeface="Arial" pitchFamily="34" charset="0"/>
              <a:cs typeface="Arial" pitchFamily="34" charset="0"/>
            </a:endParaRPr>
          </a:p>
        </p:txBody>
      </p:sp>
      <p:pic>
        <p:nvPicPr>
          <p:cNvPr id="4" name="wmv_3er_AS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3585" y="0"/>
            <a:ext cx="596770" cy="341011"/>
          </a:xfrm>
          <a:prstGeom prst="rect">
            <a:avLst/>
          </a:prstGeom>
        </p:spPr>
      </p:pic>
      <p:pic>
        <p:nvPicPr>
          <p:cNvPr id="5" name="Picture 4">
            <a:extLst>
              <a:ext uri="{FF2B5EF4-FFF2-40B4-BE49-F238E27FC236}">
                <a16:creationId xmlns:a16="http://schemas.microsoft.com/office/drawing/2014/main" id="{7BA5CF4A-7036-4B4C-95B2-682B4FF946E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000" y="1482458"/>
            <a:ext cx="7290000" cy="4860000"/>
          </a:xfrm>
          <a:prstGeom prst="rect">
            <a:avLst/>
          </a:prstGeom>
        </p:spPr>
      </p:pic>
    </p:spTree>
    <p:extLst>
      <p:ext uri="{BB962C8B-B14F-4D97-AF65-F5344CB8AC3E}">
        <p14:creationId xmlns:p14="http://schemas.microsoft.com/office/powerpoint/2010/main" val="1310348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9"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252000" y="291438"/>
            <a:ext cx="8640000" cy="539941"/>
          </a:xfrm>
        </p:spPr>
        <p:txBody>
          <a:bodyPr anchor="ctr"/>
          <a:lstStyle/>
          <a:p>
            <a:pPr eaLnBrk="1" hangingPunct="1"/>
            <a:r>
              <a:rPr lang="en-GB" sz="3200" dirty="0">
                <a:solidFill>
                  <a:schemeClr val="tx1"/>
                </a:solidFill>
              </a:rPr>
              <a:t>Kinetic Energy Recovery MicroHybrid 2</a:t>
            </a:r>
          </a:p>
        </p:txBody>
      </p:sp>
      <p:sp>
        <p:nvSpPr>
          <p:cNvPr id="11" name="Rectangle 6"/>
          <p:cNvSpPr txBox="1">
            <a:spLocks noChangeArrowheads="1"/>
          </p:cNvSpPr>
          <p:nvPr/>
        </p:nvSpPr>
        <p:spPr bwMode="auto">
          <a:xfrm>
            <a:off x="252000" y="918307"/>
            <a:ext cx="8640000" cy="477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642938" rtl="0" eaLnBrk="0" fontAlgn="base" hangingPunct="0">
              <a:lnSpc>
                <a:spcPct val="90000"/>
              </a:lnSpc>
              <a:spcBef>
                <a:spcPct val="0"/>
              </a:spcBef>
              <a:spcAft>
                <a:spcPct val="0"/>
              </a:spcAft>
              <a:defRPr sz="3900" b="1">
                <a:solidFill>
                  <a:schemeClr val="tx2"/>
                </a:solidFill>
                <a:latin typeface="+mj-lt"/>
                <a:ea typeface="+mj-ea"/>
                <a:cs typeface="+mj-cs"/>
              </a:defRPr>
            </a:lvl1pPr>
            <a:lvl2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2pPr>
            <a:lvl3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3pPr>
            <a:lvl4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4pPr>
            <a:lvl5pPr algn="l" defTabSz="642938" rtl="0" eaLnBrk="0" fontAlgn="base" hangingPunct="0">
              <a:lnSpc>
                <a:spcPct val="90000"/>
              </a:lnSpc>
              <a:spcBef>
                <a:spcPct val="0"/>
              </a:spcBef>
              <a:spcAft>
                <a:spcPct val="0"/>
              </a:spcAft>
              <a:defRPr sz="3900" b="1">
                <a:solidFill>
                  <a:schemeClr val="tx2"/>
                </a:solidFill>
                <a:latin typeface="Arial" charset="0"/>
                <a:cs typeface="Arial" charset="0"/>
              </a:defRPr>
            </a:lvl5pPr>
            <a:lvl6pPr marL="457200" algn="l" defTabSz="642938" rtl="0" fontAlgn="base">
              <a:lnSpc>
                <a:spcPct val="90000"/>
              </a:lnSpc>
              <a:spcBef>
                <a:spcPct val="0"/>
              </a:spcBef>
              <a:spcAft>
                <a:spcPct val="0"/>
              </a:spcAft>
              <a:defRPr sz="3900" b="1">
                <a:solidFill>
                  <a:schemeClr val="tx2"/>
                </a:solidFill>
                <a:latin typeface="Arial" charset="0"/>
                <a:cs typeface="Arial" charset="0"/>
              </a:defRPr>
            </a:lvl6pPr>
            <a:lvl7pPr marL="914400" algn="l" defTabSz="642938" rtl="0" fontAlgn="base">
              <a:lnSpc>
                <a:spcPct val="90000"/>
              </a:lnSpc>
              <a:spcBef>
                <a:spcPct val="0"/>
              </a:spcBef>
              <a:spcAft>
                <a:spcPct val="0"/>
              </a:spcAft>
              <a:defRPr sz="3900" b="1">
                <a:solidFill>
                  <a:schemeClr val="tx2"/>
                </a:solidFill>
                <a:latin typeface="Arial" charset="0"/>
                <a:cs typeface="Arial" charset="0"/>
              </a:defRPr>
            </a:lvl7pPr>
            <a:lvl8pPr marL="1371600" algn="l" defTabSz="642938" rtl="0" fontAlgn="base">
              <a:lnSpc>
                <a:spcPct val="90000"/>
              </a:lnSpc>
              <a:spcBef>
                <a:spcPct val="0"/>
              </a:spcBef>
              <a:spcAft>
                <a:spcPct val="0"/>
              </a:spcAft>
              <a:defRPr sz="3900" b="1">
                <a:solidFill>
                  <a:schemeClr val="tx2"/>
                </a:solidFill>
                <a:latin typeface="Arial" charset="0"/>
                <a:cs typeface="Arial" charset="0"/>
              </a:defRPr>
            </a:lvl8pPr>
            <a:lvl9pPr marL="1828800" algn="l" defTabSz="642938" rtl="0" fontAlgn="base">
              <a:lnSpc>
                <a:spcPct val="90000"/>
              </a:lnSpc>
              <a:spcBef>
                <a:spcPct val="0"/>
              </a:spcBef>
              <a:spcAft>
                <a:spcPct val="0"/>
              </a:spcAft>
              <a:defRPr sz="3900" b="1">
                <a:solidFill>
                  <a:schemeClr val="tx2"/>
                </a:solidFill>
                <a:latin typeface="Arial" charset="0"/>
                <a:cs typeface="Arial" charset="0"/>
              </a:defRPr>
            </a:lvl9pPr>
          </a:lstStyle>
          <a:p>
            <a:pPr eaLnBrk="1" hangingPunct="1"/>
            <a:r>
              <a:rPr lang="en-GB" sz="2000" b="0" dirty="0">
                <a:latin typeface="Arial" pitchFamily="34" charset="0"/>
                <a:cs typeface="Arial" pitchFamily="34" charset="0"/>
              </a:rPr>
              <a:t>The alternator output is controlled by an ECU to reduce engine loads, fuel consumption and emissions, therefore increased demands are placed on the battery to support vehicle electrical loads.</a:t>
            </a:r>
          </a:p>
          <a:p>
            <a:pPr eaLnBrk="1" hangingPunct="1"/>
            <a:endParaRPr lang="en-GB" sz="2000" b="0" dirty="0">
              <a:latin typeface="Arial" pitchFamily="34" charset="0"/>
              <a:cs typeface="Arial" pitchFamily="34" charset="0"/>
            </a:endParaRPr>
          </a:p>
          <a:p>
            <a:pPr eaLnBrk="1" hangingPunct="1"/>
            <a:r>
              <a:rPr lang="en-GB" sz="2000" b="0" dirty="0">
                <a:latin typeface="Arial" pitchFamily="34" charset="0"/>
                <a:cs typeface="Arial" pitchFamily="34" charset="0"/>
              </a:rPr>
              <a:t>Charging is optimised when the accelerator is released or the brake applied (regenerative braking). </a:t>
            </a:r>
          </a:p>
          <a:p>
            <a:pPr eaLnBrk="1" hangingPunct="1"/>
            <a:endParaRPr lang="en-GB" sz="2000" b="0" dirty="0">
              <a:latin typeface="Arial" pitchFamily="34" charset="0"/>
              <a:cs typeface="Arial" pitchFamily="34" charset="0"/>
            </a:endParaRPr>
          </a:p>
          <a:p>
            <a:pPr eaLnBrk="1" hangingPunct="1"/>
            <a:r>
              <a:rPr lang="en-GB" sz="2000" b="0" dirty="0">
                <a:latin typeface="Arial" pitchFamily="34" charset="0"/>
                <a:cs typeface="Arial" pitchFamily="34" charset="0"/>
              </a:rPr>
              <a:t>Kinetic energy that would normally be lost is then converted into electricity by the alternator and stored in the battery.</a:t>
            </a:r>
          </a:p>
          <a:p>
            <a:pPr eaLnBrk="1" hangingPunct="1"/>
            <a:endParaRPr lang="en-GB" sz="2000" b="0" dirty="0">
              <a:latin typeface="Arial" pitchFamily="34" charset="0"/>
              <a:cs typeface="Arial" pitchFamily="34" charset="0"/>
            </a:endParaRPr>
          </a:p>
          <a:p>
            <a:pPr eaLnBrk="1" hangingPunct="1"/>
            <a:r>
              <a:rPr lang="en-GB" sz="2000" b="0" dirty="0">
                <a:latin typeface="Arial" pitchFamily="34" charset="0"/>
                <a:cs typeface="Arial" pitchFamily="34" charset="0"/>
              </a:rPr>
              <a:t>When the accelerator pedal is depressed, the alternator is deactivated which ensures the full power of the engine can be directed to the drive wheels. </a:t>
            </a:r>
          </a:p>
          <a:p>
            <a:pPr eaLnBrk="1" hangingPunct="1"/>
            <a:endParaRPr lang="en-GB" sz="2000" b="0" dirty="0">
              <a:latin typeface="Arial" pitchFamily="34" charset="0"/>
              <a:cs typeface="Arial" pitchFamily="34" charset="0"/>
            </a:endParaRPr>
          </a:p>
          <a:p>
            <a:pPr eaLnBrk="1" hangingPunct="1"/>
            <a:r>
              <a:rPr lang="en-GB" sz="2000" b="0" dirty="0">
                <a:latin typeface="Arial" pitchFamily="34" charset="0"/>
                <a:cs typeface="Arial" pitchFamily="34" charset="0"/>
              </a:rPr>
              <a:t>The system continually monitors the level of battery charge and if necessary maintains charging even during acceleration to prevent a complete discharging of the battery.</a:t>
            </a:r>
          </a:p>
        </p:txBody>
      </p:sp>
      <p:pic>
        <p:nvPicPr>
          <p:cNvPr id="2" name="wmv_1er_B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3595" y="0"/>
            <a:ext cx="619271" cy="353869"/>
          </a:xfrm>
          <a:prstGeom prst="rect">
            <a:avLst/>
          </a:prstGeom>
        </p:spPr>
      </p:pic>
    </p:spTree>
    <p:extLst>
      <p:ext uri="{BB962C8B-B14F-4D97-AF65-F5344CB8AC3E}">
        <p14:creationId xmlns:p14="http://schemas.microsoft.com/office/powerpoint/2010/main" val="15437586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1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1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wipe(left)">
                                      <p:cBhvr>
                                        <p:cTn id="22" dur="1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wipe(left)">
                                      <p:cBhvr>
                                        <p:cTn id="27" dur="1500"/>
                                        <p:tgtEl>
                                          <p:spTgt spid="1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32" fill="hold" display="0">
                  <p:stCondLst>
                    <p:cond delay="indefinite"/>
                  </p:stCondLst>
                </p:cTn>
                <p:tgtEl>
                  <p:spTgt spid="2"/>
                </p:tgtEl>
              </p:cMediaNode>
            </p:vide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642938"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642938"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642938"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000000"/>
            </a:solidFill>
            <a:effectLst/>
            <a:latin typeface="Arial" charset="0"/>
            <a:sym typeface="Arial"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642938"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000000"/>
            </a:solidFill>
            <a:effectLst/>
            <a:latin typeface="Arial" charset="0"/>
            <a:sym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18597</TotalTime>
  <Pages>0</Pages>
  <Words>1756</Words>
  <Characters>0</Characters>
  <Application>Microsoft Office PowerPoint</Application>
  <PresentationFormat>On-screen Show (4:3)</PresentationFormat>
  <Lines>0</Lines>
  <Paragraphs>336</Paragraphs>
  <Slides>42</Slides>
  <Notes>4</Notes>
  <HiddenSlides>0</HiddenSlides>
  <MMClips>5</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42</vt:i4>
      </vt:variant>
    </vt:vector>
  </HeadingPairs>
  <TitlesOfParts>
    <vt:vector size="46" baseType="lpstr">
      <vt:lpstr>Arial</vt:lpstr>
      <vt:lpstr>Wingdings</vt:lpstr>
      <vt:lpstr>Custom Design</vt:lpstr>
      <vt:lpstr>1_Custom Design</vt:lpstr>
      <vt:lpstr>PowerPoint Presentation</vt:lpstr>
      <vt:lpstr>Emission Reduction Legislation &amp; Influences Vehicle Emission Reduction Technologies Battery Technology, Terminologies &amp; Specification Absorbed Glass Mat (AGM) Battery Enhanced Flooded Battery (EFB) Battery Look-up (LIVE Demonstration) Battery Management &amp; Configuration Introduction to Vehicle Autonomy</vt:lpstr>
      <vt:lpstr>Emission Reduction Legislation &amp; Influences</vt:lpstr>
      <vt:lpstr>Emission Reduction, Fuel Economy &amp; Taxes</vt:lpstr>
      <vt:lpstr>Additional Influences </vt:lpstr>
      <vt:lpstr>Emission Reduction Technologies</vt:lpstr>
      <vt:lpstr>Regulation &amp; New Automotive Technologies</vt:lpstr>
      <vt:lpstr>Idle Stop/Start (ISS) MicroHybrid 1</vt:lpstr>
      <vt:lpstr>Kinetic Energy Recovery MicroHybrid 2</vt:lpstr>
      <vt:lpstr>Micro Hybrid 3 (Valeo iStARS) </vt:lpstr>
      <vt:lpstr>Mild Hybrid (PHEV) </vt:lpstr>
      <vt:lpstr>Mild Hybrid PHEV Operation (BMW) </vt:lpstr>
      <vt:lpstr>Full Hybrid (Toyota Prius) </vt:lpstr>
      <vt:lpstr>Technology, Terminology &amp; Specification</vt:lpstr>
      <vt:lpstr>Lead Acid Battery Starting Specifications</vt:lpstr>
      <vt:lpstr>Terminologies Explained</vt:lpstr>
      <vt:lpstr>AGM (Absorbed Glass Mat)</vt:lpstr>
      <vt:lpstr>AGM Battery</vt:lpstr>
      <vt:lpstr>EFB (Enhanced Flooded Battery)</vt:lpstr>
      <vt:lpstr>EFB Battery</vt:lpstr>
      <vt:lpstr>AGM &amp; EFB Sales &amp; Marketing Issues</vt:lpstr>
      <vt:lpstr>AGM/EFB Sales &amp; Marketing Issues</vt:lpstr>
      <vt:lpstr>Vehicle Application Dangers!</vt:lpstr>
      <vt:lpstr>DOD Recovery Comparisons</vt:lpstr>
      <vt:lpstr>Incorrect Application Outcomes</vt:lpstr>
      <vt:lpstr>Battery Management Systems (BMS) &amp; Battery Configuration</vt:lpstr>
      <vt:lpstr>BMS Overview</vt:lpstr>
      <vt:lpstr>BMS Sensor &amp; Control Module</vt:lpstr>
      <vt:lpstr>BMS Sensor &amp; Control Module Functions</vt:lpstr>
      <vt:lpstr>Control Module Functions</vt:lpstr>
      <vt:lpstr>New Battery Configuration</vt:lpstr>
      <vt:lpstr>Why is Battery Configuration Necessary?</vt:lpstr>
      <vt:lpstr>Autonomous Vehicles</vt:lpstr>
      <vt:lpstr>Autonomous Vehicle Overview</vt:lpstr>
      <vt:lpstr>Level 0 Hands On Full Driver Control</vt:lpstr>
      <vt:lpstr>Level 1 Hands On with Drive Assistance</vt:lpstr>
      <vt:lpstr>Level 2 Partly Automated Driving</vt:lpstr>
      <vt:lpstr>Level 3 Highly Automated Driving</vt:lpstr>
      <vt:lpstr>Level 4 Fully Automated Driving</vt:lpstr>
      <vt:lpstr>Level 5 Full Automation (No Driver)</vt:lpstr>
      <vt:lpstr>Thank you for your attention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Ian Newham</dc:creator>
  <cp:lastModifiedBy>Ray Lewington</cp:lastModifiedBy>
  <cp:revision>1650</cp:revision>
  <dcterms:modified xsi:type="dcterms:W3CDTF">2018-09-27T19:21:55Z</dcterms:modified>
</cp:coreProperties>
</file>