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6" r:id="rId25"/>
    <p:sldId id="276" r:id="rId26"/>
    <p:sldId id="277" r:id="rId27"/>
    <p:sldId id="283" r:id="rId28"/>
    <p:sldId id="295" r:id="rId29"/>
    <p:sldId id="287" r:id="rId30"/>
    <p:sldId id="288" r:id="rId31"/>
    <p:sldId id="289" r:id="rId32"/>
    <p:sldId id="293" r:id="rId33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42975" y="746125"/>
            <a:ext cx="4972049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7213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7580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399" cy="447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9447213"/>
            <a:ext cx="2971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0" y="301752"/>
            <a:ext cx="9144000" cy="9052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66" y="435427"/>
            <a:ext cx="571338" cy="57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0" y="301752"/>
            <a:ext cx="9144000" cy="9052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66" y="435427"/>
            <a:ext cx="571338" cy="57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301752"/>
            <a:ext cx="9144000" cy="9052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66" y="435427"/>
            <a:ext cx="571338" cy="57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301752"/>
            <a:ext cx="9144000" cy="9052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66" y="435427"/>
            <a:ext cx="571338" cy="57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8B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8B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7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1.png"/><Relationship Id="rId5" Type="http://schemas.openxmlformats.org/officeDocument/2006/relationships/image" Target="../media/image11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29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1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658760"/>
            <a:ext cx="9144000" cy="10913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75014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GB" sz="4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4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275856" y="3902278"/>
            <a:ext cx="26964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GB" sz="2400" b="0" i="0" u="none" strike="noStrike" cap="none" baseline="30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February 2016</a:t>
            </a:r>
            <a:endParaRPr lang="en-GB" sz="2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6598" y="764704"/>
            <a:ext cx="3030266" cy="85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1707" y="4441905"/>
            <a:ext cx="3698700" cy="22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ET-logo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276872"/>
            <a:ext cx="4608512" cy="14401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Collaborative Partners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631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37" y="1746587"/>
            <a:ext cx="18954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050" y="2669400"/>
            <a:ext cx="2468424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2892" y="2657290"/>
            <a:ext cx="2367299" cy="5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796" y="1594200"/>
            <a:ext cx="1350599" cy="12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1087" y="3869550"/>
            <a:ext cx="286702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4257" y="3532837"/>
            <a:ext cx="1756175" cy="13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0975" y="5289986"/>
            <a:ext cx="2448274" cy="66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8400" y="1669906"/>
            <a:ext cx="2705100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9312" y="2808962"/>
            <a:ext cx="14954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49700" y="1652675"/>
            <a:ext cx="1371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51087" y="5069687"/>
            <a:ext cx="27527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8024" y="3501008"/>
            <a:ext cx="1790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78587" y="2021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endParaRPr lang="en-GB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1080653" y="2041226"/>
            <a:ext cx="2844800" cy="1052946"/>
          </a:xfrm>
          <a:prstGeom prst="rect">
            <a:avLst/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Huge goodwill generated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community</a:t>
            </a:r>
          </a:p>
        </p:txBody>
      </p:sp>
      <p:sp>
        <p:nvSpPr>
          <p:cNvPr id="287" name="Shape 287"/>
          <p:cNvSpPr/>
          <p:nvPr/>
        </p:nvSpPr>
        <p:spPr>
          <a:xfrm>
            <a:off x="5112323" y="2041226"/>
            <a:ext cx="2844800" cy="1052946"/>
          </a:xfrm>
          <a:prstGeom prst="rect">
            <a:avLst/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Rewarding for </a:t>
            </a:r>
            <a:r>
              <a:rPr lang="en-GB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volunteers</a:t>
            </a:r>
            <a:endParaRPr lang="en-GB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080653" y="3514437"/>
            <a:ext cx="2844800" cy="1052946"/>
          </a:xfrm>
          <a:prstGeom prst="rect">
            <a:avLst/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Popular with </a:t>
            </a:r>
            <a:r>
              <a:rPr lang="en-GB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adults</a:t>
            </a:r>
            <a:r>
              <a:rPr lang="en-GB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children joining in</a:t>
            </a:r>
          </a:p>
        </p:txBody>
      </p:sp>
      <p:sp>
        <p:nvSpPr>
          <p:cNvPr id="289" name="Shape 289"/>
          <p:cNvSpPr/>
          <p:nvPr/>
        </p:nvSpPr>
        <p:spPr>
          <a:xfrm>
            <a:off x="5112323" y="3514437"/>
            <a:ext cx="2844800" cy="1052946"/>
          </a:xfrm>
          <a:prstGeom prst="rect">
            <a:avLst/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Visibility</a:t>
            </a:r>
            <a:endParaRPr lang="en-GB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080651" y="5056907"/>
            <a:ext cx="2844800" cy="1052946"/>
          </a:xfrm>
          <a:prstGeom prst="rect">
            <a:avLst/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Excellent CSR opportunity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007081" y="1293090"/>
            <a:ext cx="170110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#EUCodeWeek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852228" y="6299137"/>
            <a:ext cx="156324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#GirlGeeks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71753" y="6299137"/>
            <a:ext cx="1838965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#STEMcareers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3570983" y="6299137"/>
            <a:ext cx="225254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#RaspberryPiJam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71753" y="1293090"/>
            <a:ext cx="156324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#DojoDates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124908" y="1293090"/>
            <a:ext cx="2390398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#CoolestProjects</a:t>
            </a:r>
          </a:p>
        </p:txBody>
      </p:sp>
      <p:sp>
        <p:nvSpPr>
          <p:cNvPr id="297" name="Shape 297"/>
          <p:cNvSpPr/>
          <p:nvPr/>
        </p:nvSpPr>
        <p:spPr>
          <a:xfrm>
            <a:off x="5155994" y="5056907"/>
            <a:ext cx="2844800" cy="1052946"/>
          </a:xfrm>
          <a:prstGeom prst="rect">
            <a:avLst/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endParaRPr lang="en-GB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05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it work?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240890" y="1629696"/>
            <a:ext cx="4783392" cy="503657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Corporate host or other venue provides suitable space free of charge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Organiser (‘champion’) may be on corporate staff or emerge from local community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 volunteers (‘mentors’) give their time and expertise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bring a parent or carer and a laptop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learn coding, digital making and valuable ‘soft’ skills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Dojos range from 15 kids up to 100+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materials available free from CoderDojo knowledge base (‘Kata’) and other open sources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Typically held monthly on weekend afternoon, but timing is at discretion of the host, champion and mentors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132" y="1602655"/>
            <a:ext cx="3571080" cy="22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805" y="3854246"/>
            <a:ext cx="2225408" cy="296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2585883" y="1506800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CoderDojo important?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008671" y="1501878"/>
            <a:ext cx="5874774" cy="497758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There’s a lost generation of young people who can use technology, but don’t know how to create it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cience and programming only entered the National Curriculum for schools in England &amp; Wales in September 2014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Industries are struggling to find enough technology skilled staff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Inspires young coders to aspire to be the next generation of professional coders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 is </a:t>
            </a: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language of the future </a:t>
            </a:r>
          </a:p>
          <a:p>
            <a:pPr marL="0" marR="0" lvl="0" indent="0" algn="l" rtl="0">
              <a:spcBef>
                <a:spcPts val="1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314" name="Shape 314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15" name="Shape 315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316" name="Shape 316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317" name="Shape 317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318" name="Shape 318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The skills gap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000">
                <a:solidFill>
                  <a:schemeClr val="lt1"/>
                </a:solidFill>
              </a:rPr>
              <a:t>The UK is facing a chronic skills shortage in STEM subjects.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>
                <a:solidFill>
                  <a:schemeClr val="lt1"/>
                </a:solidFill>
              </a:rPr>
              <a:t>Computing and digital skills is no exception!</a:t>
            </a:r>
          </a:p>
          <a:p>
            <a:pPr rtl="0">
              <a:spcBef>
                <a:spcPts val="0"/>
              </a:spcBef>
              <a:buNone/>
            </a:pPr>
            <a:r>
              <a:rPr lang="en-GB" sz="2000">
                <a:solidFill>
                  <a:schemeClr val="lt1"/>
                </a:solidFill>
              </a:rPr>
              <a:t>Almost half (45%) of UK businesses are experiencing an “extensive” shortage of IT talent, which is hampering productivity, according to research by IT skills and training body CompTIA.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lt1"/>
                </a:solidFill>
              </a:rPr>
              <a:t>Eric Schmidt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lt1"/>
                </a:solidFill>
              </a:rPr>
              <a:t>Executive Chairman and Former CEO of Google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lt1"/>
                </a:solidFill>
              </a:rPr>
              <a:t>"The country that invented the computer is throwing away its great computer heritage by failing to teach programming in schools. I was flabbergasted to learn that today computer science isn't even taught as standard in UK schools.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lt1"/>
                </a:solidFill>
              </a:rPr>
              <a:t>"Your IT curriculum focuses on teaching how to use software, but gives no insight into how it's made."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2585883" y="2416316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3008671" y="1501878"/>
            <a:ext cx="5874774" cy="497758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child has an equal opportunity to learn</a:t>
            </a:r>
          </a:p>
          <a:p>
            <a:pPr marL="0" marR="0" lvl="0" indent="0" algn="l" rtl="0"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movement is inclusive of everyone regardless of background, race or culture</a:t>
            </a:r>
          </a:p>
          <a:p>
            <a:pPr marL="0" marR="0" lvl="0" indent="0" algn="l" rtl="0"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a difference - freedom of expression to deal with life’s challenges and help others by sharing</a:t>
            </a:r>
          </a:p>
          <a:p>
            <a:pPr marL="0" marR="0" lvl="0" indent="0" algn="l" rtl="0">
              <a:spcBef>
                <a:spcPts val="1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146" y="4205351"/>
            <a:ext cx="4053962" cy="215775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335" name="Shape 335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36" name="Shape 336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337" name="Shape 337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338" name="Shape 338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339" name="Shape 339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Making a difference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195175" y="1483500"/>
            <a:ext cx="8672699" cy="52053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Dyslexic Alphabet Game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Game Developed by two dyslexic brothers to help them with learning the Alphabet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Maths Game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Developed by 11 year old boy to help his sister and himself learn their number bonds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 Bullying Quiz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Built by 12 year old girl, A quiz designed to teach children what to do if they are dealing with bullies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Fix my Pothole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Built by John - Helps communities to notify their councils about the locations of potholes in the area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Exclusion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Louis 11 was excluded from class with his grades were slipping – found Coder Dojo gateway to finding his focus - http://www.bbc.co.uk/news/technology-31841902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2585883" y="3344096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girls in STEM careers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008671" y="1501878"/>
            <a:ext cx="5874774" cy="497758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Currently 30% of Dojo attendees are girls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Dojos struggle to attract girls aged 12-16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Stereotyping and unconscious biases discourage girls from choosing STEM subjects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Girls only sessions aim to build up young girls’ confidence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the learning relevant to girls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Showcase positive female role models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Appeal to their creative sides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460955" y="5387244"/>
            <a:ext cx="4994784" cy="931606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2013 women made up 14% of all computer science graduates – down from 36% in 1984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Times, 31 May 2014</a:t>
            </a:r>
          </a:p>
        </p:txBody>
      </p:sp>
      <p:sp>
        <p:nvSpPr>
          <p:cNvPr id="355" name="Shape 355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356" name="Shape 356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57" name="Shape 357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358" name="Shape 358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359" name="Shape 359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360" name="Shape 360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2585883" y="3344096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67031" y="2564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girls in STEM careers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3008671" y="1501878"/>
            <a:ext cx="5874774" cy="497758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aim is for Dojo attendees to reflect an equal split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Eventually we hope that girl-specific interventions will become unnecessary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428" y="3141778"/>
            <a:ext cx="4453514" cy="33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370" name="Shape 370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71" name="Shape 371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372" name="Shape 372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373" name="Shape 373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374" name="Shape 374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2566218" y="4324160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2980092" y="1422398"/>
            <a:ext cx="5874774" cy="54356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Enable young people to become a generation of technology-savvy digital creators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Raising awareness of potential technology career pathways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and industry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and technology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Media, game design and creative industries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3548" y="4405078"/>
            <a:ext cx="3224980" cy="241873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384" name="Shape 384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85" name="Shape 385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386" name="Shape 386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387" name="Shape 387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388" name="Shape 388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37535" y="264806"/>
            <a:ext cx="8229600" cy="926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Coderdojo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23575" y="1565125"/>
            <a:ext cx="4984199" cy="50457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CoderDojo</a:t>
            </a: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an open source, volunteer led, global movement of coding clubs (</a:t>
            </a:r>
            <a:r>
              <a:rPr lang="en-GB" sz="240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Dojos</a:t>
            </a: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for young people between 7 and 17.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CoderDojo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a wholly not-for-profit community and all 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Dojos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free of any charges to all participants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Dojo is a local, independent club that follows the </a:t>
            </a:r>
            <a:r>
              <a:rPr lang="en-GB" sz="240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CoderDojo</a:t>
            </a: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Charter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Founded in 2011 in Ireland, there are now 750+ </a:t>
            </a:r>
            <a:r>
              <a:rPr lang="en-GB" sz="240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Dojos</a:t>
            </a: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2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 </a:t>
            </a: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countries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103 </a:t>
            </a:r>
            <a:r>
              <a:rPr lang="en-GB" sz="240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Dojos</a:t>
            </a:r>
            <a:r>
              <a:rPr lang="en-GB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UK </a:t>
            </a:r>
          </a:p>
          <a:p>
            <a:pPr marL="0" marR="0" lvl="0" indent="0" algn="l" rtl="0">
              <a:spcBef>
                <a:spcPts val="1640"/>
              </a:spcBef>
              <a:buClr>
                <a:schemeClr val="lt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773" y="1573162"/>
            <a:ext cx="3483300" cy="32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2567447" y="5259892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008671" y="1501878"/>
            <a:ext cx="5874774" cy="497758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well as coding, the youngsters learn valuable ‘soft’ skills that enhance their life chances and future employability 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Collaboration and teamwork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Confidence building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problem solving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Logical thinking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skills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Communication skills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Mentoring skills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397" name="Shape 397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398" name="Shape 398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399" name="Shape 399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400" name="Shape 400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401" name="Shape 401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310" y="4099232"/>
            <a:ext cx="1773787" cy="23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2587110" y="6252923"/>
            <a:ext cx="526378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learning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008671" y="1501878"/>
            <a:ext cx="5874774" cy="497758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studies stress the importance of informal learning to supplement school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Young people have the opportunity to explore technology in an enjoyable and low pressure environment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 models and leadership by volunteers from the technology industry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344128" y="1314246"/>
            <a:ext cx="2231922" cy="750530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b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gap</a:t>
            </a:r>
          </a:p>
        </p:txBody>
      </p:sp>
      <p:sp>
        <p:nvSpPr>
          <p:cNvPr id="411" name="Shape 411"/>
          <p:cNvSpPr/>
          <p:nvPr/>
        </p:nvSpPr>
        <p:spPr>
          <a:xfrm>
            <a:off x="344128" y="2222841"/>
            <a:ext cx="2231922" cy="66784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Equal opportunity</a:t>
            </a:r>
          </a:p>
        </p:txBody>
      </p:sp>
      <p:sp>
        <p:nvSpPr>
          <p:cNvPr id="412" name="Shape 412"/>
          <p:cNvSpPr/>
          <p:nvPr/>
        </p:nvSpPr>
        <p:spPr>
          <a:xfrm>
            <a:off x="344128" y="3077505"/>
            <a:ext cx="2231922" cy="825901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More girls in</a:t>
            </a:r>
            <a:b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STEM careers</a:t>
            </a:r>
          </a:p>
        </p:txBody>
      </p:sp>
      <p:sp>
        <p:nvSpPr>
          <p:cNvPr id="413" name="Shape 413"/>
          <p:cNvSpPr/>
          <p:nvPr/>
        </p:nvSpPr>
        <p:spPr>
          <a:xfrm>
            <a:off x="344128" y="4099232"/>
            <a:ext cx="2231922" cy="728407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Inspiring digital creativity</a:t>
            </a:r>
          </a:p>
        </p:txBody>
      </p:sp>
      <p:sp>
        <p:nvSpPr>
          <p:cNvPr id="414" name="Shape 414"/>
          <p:cNvSpPr/>
          <p:nvPr/>
        </p:nvSpPr>
        <p:spPr>
          <a:xfrm>
            <a:off x="334294" y="5018548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Problem solving and other skills</a:t>
            </a:r>
          </a:p>
        </p:txBody>
      </p:sp>
      <p:sp>
        <p:nvSpPr>
          <p:cNvPr id="415" name="Shape 415"/>
          <p:cNvSpPr/>
          <p:nvPr/>
        </p:nvSpPr>
        <p:spPr>
          <a:xfrm>
            <a:off x="358876" y="5949742"/>
            <a:ext cx="2231922" cy="773878"/>
          </a:xfrm>
          <a:prstGeom prst="roundRect">
            <a:avLst>
              <a:gd name="adj" fmla="val 16667"/>
            </a:avLst>
          </a:prstGeom>
          <a:solidFill>
            <a:srgbClr val="0E58B2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Importance of informal learning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348" y="4301528"/>
            <a:ext cx="2906660" cy="217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Mentors</a:t>
            </a:r>
            <a:endParaRPr lang="en-GB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7011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Mentors are tech savvy individuals who love to code</a:t>
            </a:r>
            <a:r>
              <a:rPr lang="en-GB" sz="27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dirty="0" smtClean="0"/>
              <a:t>Mentors do not have to be programmers</a:t>
            </a:r>
            <a:endParaRPr lang="en-GB" sz="27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Mentors plan and facilitate the Dojo </a:t>
            </a:r>
            <a:r>
              <a:rPr lang="en-GB" sz="27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dirty="0" smtClean="0"/>
              <a:t>Mentors encourage teamwork and collaboration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7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Non-Technical Volunteers &amp; Parents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 with registration, social media, emails or </a:t>
            </a:r>
            <a:r>
              <a:rPr lang="en-GB" sz="27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lang="en-GB" sz="27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575183" y="1664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Skills Kids Learn !</a:t>
            </a:r>
            <a:endParaRPr lang="en-GB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3400" cy="481199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Children participating in </a:t>
            </a:r>
            <a:r>
              <a:rPr lang="en-GB" sz="3200" dirty="0" err="1" smtClean="0">
                <a:solidFill>
                  <a:schemeClr val="bg1"/>
                </a:solidFill>
                <a:latin typeface="Calibri" pitchFamily="34" charset="0"/>
              </a:rPr>
              <a:t>CoderDojo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 learn a mixture of hard and soft skills including: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	Coding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	Collaboration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	Teamwork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	Presentation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	Communication</a:t>
            </a:r>
          </a:p>
          <a:p>
            <a:r>
              <a:rPr lang="en-GB" sz="3200" b="0" i="0" u="none" strike="noStrike" cap="none" baseline="0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	Mentoring</a:t>
            </a:r>
            <a:endParaRPr lang="en-GB" sz="3200" b="0" i="0" u="none" strike="noStrike" cap="none" baseline="0" dirty="0">
              <a:solidFill>
                <a:schemeClr val="bg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108149" y="1548400"/>
            <a:ext cx="8928600" cy="490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501277" y="1959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kids can learn!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75" y="1687900"/>
            <a:ext cx="8731074" cy="46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 and activities</a:t>
            </a:r>
          </a:p>
        </p:txBody>
      </p:sp>
      <p:sp>
        <p:nvSpPr>
          <p:cNvPr id="429" name="Shape 429"/>
          <p:cNvSpPr/>
          <p:nvPr/>
        </p:nvSpPr>
        <p:spPr>
          <a:xfrm>
            <a:off x="4825237" y="2986491"/>
            <a:ext cx="1568800" cy="6268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Quizzes and word games</a:t>
            </a:r>
          </a:p>
        </p:txBody>
      </p:sp>
      <p:sp>
        <p:nvSpPr>
          <p:cNvPr id="430" name="Shape 430"/>
          <p:cNvSpPr/>
          <p:nvPr/>
        </p:nvSpPr>
        <p:spPr>
          <a:xfrm>
            <a:off x="2988759" y="3422416"/>
            <a:ext cx="1017900" cy="68579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apps</a:t>
            </a:r>
          </a:p>
        </p:txBody>
      </p:sp>
      <p:sp>
        <p:nvSpPr>
          <p:cNvPr id="431" name="Shape 431"/>
          <p:cNvSpPr/>
          <p:nvPr/>
        </p:nvSpPr>
        <p:spPr>
          <a:xfrm>
            <a:off x="4867635" y="5663714"/>
            <a:ext cx="1595579" cy="54818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 of things</a:t>
            </a:r>
          </a:p>
        </p:txBody>
      </p:sp>
      <p:sp>
        <p:nvSpPr>
          <p:cNvPr id="432" name="Shape 432"/>
          <p:cNvSpPr/>
          <p:nvPr/>
        </p:nvSpPr>
        <p:spPr>
          <a:xfrm>
            <a:off x="644562" y="6112994"/>
            <a:ext cx="1122299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Robotics</a:t>
            </a:r>
          </a:p>
        </p:txBody>
      </p:sp>
      <p:sp>
        <p:nvSpPr>
          <p:cNvPr id="433" name="Shape 433"/>
          <p:cNvSpPr/>
          <p:nvPr/>
        </p:nvSpPr>
        <p:spPr>
          <a:xfrm>
            <a:off x="748470" y="3105460"/>
            <a:ext cx="914400" cy="647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games</a:t>
            </a:r>
          </a:p>
        </p:txBody>
      </p:sp>
      <p:sp>
        <p:nvSpPr>
          <p:cNvPr id="434" name="Shape 434"/>
          <p:cNvSpPr/>
          <p:nvPr/>
        </p:nvSpPr>
        <p:spPr>
          <a:xfrm>
            <a:off x="2988742" y="6113001"/>
            <a:ext cx="1173299" cy="563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 page design</a:t>
            </a:r>
          </a:p>
        </p:txBody>
      </p:sp>
      <p:sp>
        <p:nvSpPr>
          <p:cNvPr id="435" name="Shape 435"/>
          <p:cNvSpPr/>
          <p:nvPr/>
        </p:nvSpPr>
        <p:spPr>
          <a:xfrm>
            <a:off x="7120495" y="3360923"/>
            <a:ext cx="12150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Electronics</a:t>
            </a:r>
          </a:p>
        </p:txBody>
      </p:sp>
      <p:sp>
        <p:nvSpPr>
          <p:cNvPr id="436" name="Shape 436"/>
          <p:cNvSpPr/>
          <p:nvPr/>
        </p:nvSpPr>
        <p:spPr>
          <a:xfrm>
            <a:off x="6917452" y="6272880"/>
            <a:ext cx="1769400" cy="383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music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843" y="3988953"/>
            <a:ext cx="1682172" cy="168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057" y="1403554"/>
            <a:ext cx="1214897" cy="161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657" y="1552020"/>
            <a:ext cx="1761380" cy="133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1058" y="5081333"/>
            <a:ext cx="1957200" cy="70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0512" y="4108223"/>
            <a:ext cx="1568825" cy="11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9925" y="1552025"/>
            <a:ext cx="1595600" cy="150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936" y="1496725"/>
            <a:ext cx="2370763" cy="13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5808" y="3928083"/>
            <a:ext cx="2168170" cy="200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444500" y="1384300"/>
            <a:ext cx="5486399" cy="51689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3140074" y="185420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3155948" y="251460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3140074" y="313055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3140074" y="372745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3187700" y="427355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155948" y="487045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3162296" y="5537200"/>
            <a:ext cx="482599" cy="444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Example s</a:t>
            </a: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ession programme</a:t>
            </a:r>
          </a:p>
        </p:txBody>
      </p:sp>
      <p:sp>
        <p:nvSpPr>
          <p:cNvPr id="490" name="Shape 490"/>
          <p:cNvSpPr/>
          <p:nvPr/>
        </p:nvSpPr>
        <p:spPr>
          <a:xfrm>
            <a:off x="2584450" y="1473200"/>
            <a:ext cx="1593849" cy="4825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</a:p>
        </p:txBody>
      </p:sp>
      <p:sp>
        <p:nvSpPr>
          <p:cNvPr id="491" name="Shape 491"/>
          <p:cNvSpPr/>
          <p:nvPr/>
        </p:nvSpPr>
        <p:spPr>
          <a:xfrm>
            <a:off x="2606674" y="2260600"/>
            <a:ext cx="1489075" cy="4317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</a:p>
        </p:txBody>
      </p:sp>
      <p:sp>
        <p:nvSpPr>
          <p:cNvPr id="492" name="Shape 492"/>
          <p:cNvSpPr/>
          <p:nvPr/>
        </p:nvSpPr>
        <p:spPr>
          <a:xfrm>
            <a:off x="2471735" y="2959100"/>
            <a:ext cx="1758949" cy="393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groups</a:t>
            </a:r>
          </a:p>
        </p:txBody>
      </p:sp>
      <p:sp>
        <p:nvSpPr>
          <p:cNvPr id="493" name="Shape 493"/>
          <p:cNvSpPr/>
          <p:nvPr/>
        </p:nvSpPr>
        <p:spPr>
          <a:xfrm>
            <a:off x="2584449" y="3505200"/>
            <a:ext cx="1489075" cy="444500"/>
          </a:xfrm>
          <a:prstGeom prst="ellipse">
            <a:avLst/>
          </a:prstGeom>
          <a:gradFill>
            <a:gsLst>
              <a:gs pos="0">
                <a:srgbClr val="5D437D"/>
              </a:gs>
              <a:gs pos="80000">
                <a:srgbClr val="7B58A6"/>
              </a:gs>
              <a:gs pos="100000">
                <a:srgbClr val="7C56A8"/>
              </a:gs>
            </a:gsLst>
            <a:lin ang="16200000" scaled="0"/>
          </a:gradFill>
          <a:ln w="9525" cap="flat" cmpd="sng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</a:t>
            </a:r>
          </a:p>
        </p:txBody>
      </p:sp>
      <p:sp>
        <p:nvSpPr>
          <p:cNvPr id="494" name="Shape 494"/>
          <p:cNvSpPr/>
          <p:nvPr/>
        </p:nvSpPr>
        <p:spPr>
          <a:xfrm>
            <a:off x="2584450" y="4127500"/>
            <a:ext cx="1504949" cy="292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Break</a:t>
            </a:r>
          </a:p>
        </p:txBody>
      </p:sp>
      <p:sp>
        <p:nvSpPr>
          <p:cNvPr id="495" name="Shape 495"/>
          <p:cNvSpPr/>
          <p:nvPr/>
        </p:nvSpPr>
        <p:spPr>
          <a:xfrm>
            <a:off x="2533650" y="5302250"/>
            <a:ext cx="1695450" cy="3428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 &amp; Tell</a:t>
            </a:r>
          </a:p>
        </p:txBody>
      </p:sp>
      <p:sp>
        <p:nvSpPr>
          <p:cNvPr id="496" name="Shape 496"/>
          <p:cNvSpPr/>
          <p:nvPr/>
        </p:nvSpPr>
        <p:spPr>
          <a:xfrm>
            <a:off x="2546350" y="5981700"/>
            <a:ext cx="1670050" cy="3047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Wrap up</a:t>
            </a:r>
          </a:p>
        </p:txBody>
      </p:sp>
      <p:sp>
        <p:nvSpPr>
          <p:cNvPr id="497" name="Shape 497"/>
          <p:cNvSpPr/>
          <p:nvPr/>
        </p:nvSpPr>
        <p:spPr>
          <a:xfrm>
            <a:off x="2636836" y="4641850"/>
            <a:ext cx="1489075" cy="444500"/>
          </a:xfrm>
          <a:prstGeom prst="ellipse">
            <a:avLst/>
          </a:prstGeom>
          <a:gradFill>
            <a:gsLst>
              <a:gs pos="0">
                <a:srgbClr val="5D437D"/>
              </a:gs>
              <a:gs pos="80000">
                <a:srgbClr val="7B58A6"/>
              </a:gs>
              <a:gs pos="100000">
                <a:srgbClr val="7C56A8"/>
              </a:gs>
            </a:gsLst>
            <a:lin ang="16200000" scaled="0"/>
          </a:gradFill>
          <a:ln w="9525" cap="flat" cmpd="sng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</a:t>
            </a:r>
          </a:p>
        </p:txBody>
      </p:sp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426636"/>
            <a:ext cx="2101849" cy="28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9017" y="4546994"/>
            <a:ext cx="2611436" cy="173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Delivery And Content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-GB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 Cards - Creative Commons licensed </a:t>
            </a:r>
          </a:p>
          <a:p>
            <a:pPr marL="457200" lvl="0" indent="-4318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-GB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Take a collaborative community approach to content. Consume and contribute!</a:t>
            </a:r>
          </a:p>
          <a:p>
            <a:pPr marL="457200" lvl="0" indent="-4318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-GB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MOU - other resources</a:t>
            </a:r>
          </a:p>
        </p:txBody>
      </p:sp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550" y="4983300"/>
            <a:ext cx="30670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914400" y="1984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Case Study - John Lewis Partnership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31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Duke of York hosted a Dojo at Buckingham Palace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Victoria Business Improvement District (BID) introduced CoderDojo to John Lewis Partnership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Started as Bi-Monthly but now monthly from Nov 2015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First Dojo’s were run in conjunction with CoderDojo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JLP staff have now run the Dojo’s with support from CoderDojo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JLP Mentors participate in other CoderDojo London Events 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Expanded to Waitrose in Bracknell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2F2F2"/>
                </a:solidFill>
              </a:rPr>
              <a:t>Discussing role out to regional offices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rgbClr val="F2F2F2"/>
                </a:solidFill>
              </a:rPr>
              <a:t>Business Improvement District working in partnership with CoderDojo London to establish Dojo’s in other areas of city.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Case Study - Dragon Hall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Community based Dojo in Covent Garden.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Dragon Hall provides place of learning in a disadvantaged area of London.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Dragon Hall runs wide range of activities for 4 to 17 years.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Dragon Hall hosted first Dojo in Oct 2015.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Dragon Hall has helped CoderDojo establish relationships with other organisations providing free Digital Skills for young people.</a:t>
            </a:r>
          </a:p>
          <a:p>
            <a:pPr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Average attendance is 50 / 60.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850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CoderDojo aims and mission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01561" y="1531374"/>
            <a:ext cx="5365225" cy="494808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1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1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vision is a world where every child has the opportunity to learn about technology for free and be creative in a safe and social environment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1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1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mission is to grow our network of affiliated clubs to reach as many children as possible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1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1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encourage and facilitate our community to share their learning experiences, resources and knowledge and give participants, mentors and parents a sense of community for life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Font typeface="Arial"/>
              <a:buNone/>
            </a:pPr>
            <a:endParaRPr sz="225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7837" y="2059911"/>
            <a:ext cx="3396528" cy="3279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Case Study - Thomson Reuters 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EEF5FF"/>
                </a:solidFill>
              </a:rPr>
              <a:t>Thomson Reuters supporting </a:t>
            </a:r>
            <a:r>
              <a:rPr lang="en-GB" sz="1800" dirty="0" err="1">
                <a:solidFill>
                  <a:srgbClr val="EEF5FF"/>
                </a:solidFill>
              </a:rPr>
              <a:t>CoderDojo</a:t>
            </a:r>
            <a:endParaRPr lang="en-GB" sz="1800" dirty="0">
              <a:solidFill>
                <a:srgbClr val="EEF5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EEF5FF"/>
                </a:solidFill>
              </a:rPr>
              <a:t>Thomson Reuters keen to support initiative to support kids coding but also to encourage girls into STEM </a:t>
            </a:r>
            <a:r>
              <a:rPr lang="en-GB" sz="1800" dirty="0" err="1">
                <a:solidFill>
                  <a:srgbClr val="EEF5FF"/>
                </a:solidFill>
              </a:rPr>
              <a:t>careeers</a:t>
            </a:r>
            <a:endParaRPr lang="en-GB" sz="1800" dirty="0">
              <a:solidFill>
                <a:srgbClr val="EEF5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EEF5FF"/>
                </a:solidFill>
              </a:rPr>
              <a:t>Hosted </a:t>
            </a:r>
            <a:r>
              <a:rPr lang="en-GB" sz="1800" dirty="0" err="1">
                <a:solidFill>
                  <a:srgbClr val="EEF5FF"/>
                </a:solidFill>
              </a:rPr>
              <a:t>CoderDojo</a:t>
            </a:r>
            <a:r>
              <a:rPr lang="en-GB" sz="1800" dirty="0">
                <a:solidFill>
                  <a:srgbClr val="EEF5FF"/>
                </a:solidFill>
              </a:rPr>
              <a:t> London Girls Only Dojo to introduce </a:t>
            </a:r>
            <a:r>
              <a:rPr lang="en-GB" sz="1800" dirty="0" err="1">
                <a:solidFill>
                  <a:srgbClr val="EEF5FF"/>
                </a:solidFill>
              </a:rPr>
              <a:t>CoderDojo</a:t>
            </a:r>
            <a:r>
              <a:rPr lang="en-GB" sz="1800" dirty="0">
                <a:solidFill>
                  <a:srgbClr val="EEF5FF"/>
                </a:solidFill>
              </a:rPr>
              <a:t> to Thomson Reuters</a:t>
            </a:r>
          </a:p>
          <a:p>
            <a:pPr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EEF5FF"/>
                </a:solidFill>
              </a:rPr>
              <a:t>Successful event and are supporting an Initiative to host </a:t>
            </a:r>
            <a:r>
              <a:rPr lang="en-GB" sz="1800" dirty="0" err="1">
                <a:solidFill>
                  <a:srgbClr val="EEF5FF"/>
                </a:solidFill>
              </a:rPr>
              <a:t>CoderDojo</a:t>
            </a:r>
            <a:r>
              <a:rPr lang="en-GB" sz="1800" dirty="0">
                <a:solidFill>
                  <a:srgbClr val="EEF5FF"/>
                </a:solidFill>
              </a:rPr>
              <a:t> globally </a:t>
            </a:r>
          </a:p>
          <a:p>
            <a:pPr marL="457200" lvl="0" indent="-342900" rtl="0">
              <a:spcBef>
                <a:spcPts val="0"/>
              </a:spcBef>
              <a:buClr>
                <a:srgbClr val="EEF5FF"/>
              </a:buClr>
              <a:buSzPct val="100000"/>
              <a:buChar char="●"/>
            </a:pPr>
            <a:r>
              <a:rPr lang="en-GB" sz="1800" dirty="0">
                <a:solidFill>
                  <a:srgbClr val="EEF5FF"/>
                </a:solidFill>
              </a:rPr>
              <a:t>New York</a:t>
            </a:r>
          </a:p>
          <a:p>
            <a:pPr marL="457200" lvl="0" indent="-342900" rtl="0">
              <a:spcBef>
                <a:spcPts val="0"/>
              </a:spcBef>
              <a:buClr>
                <a:srgbClr val="EEF5FF"/>
              </a:buClr>
              <a:buSzPct val="100000"/>
              <a:buChar char="●"/>
            </a:pPr>
            <a:r>
              <a:rPr lang="en-GB" sz="1800" dirty="0">
                <a:solidFill>
                  <a:srgbClr val="EEF5FF"/>
                </a:solidFill>
              </a:rPr>
              <a:t>Zurich</a:t>
            </a:r>
          </a:p>
          <a:p>
            <a:pPr marL="457200" lvl="0" indent="-342900" rtl="0">
              <a:spcBef>
                <a:spcPts val="0"/>
              </a:spcBef>
              <a:buClr>
                <a:srgbClr val="EEF5FF"/>
              </a:buClr>
              <a:buSzPct val="100000"/>
              <a:buChar char="●"/>
            </a:pPr>
            <a:r>
              <a:rPr lang="en-GB" sz="1800" dirty="0">
                <a:solidFill>
                  <a:srgbClr val="EEF5FF"/>
                </a:solidFill>
              </a:rPr>
              <a:t>Bangalore</a:t>
            </a:r>
          </a:p>
          <a:p>
            <a:pPr marL="457200" lvl="0" indent="-342900" rtl="0">
              <a:spcBef>
                <a:spcPts val="0"/>
              </a:spcBef>
              <a:buClr>
                <a:srgbClr val="EEF5FF"/>
              </a:buClr>
              <a:buSzPct val="100000"/>
              <a:buChar char="●"/>
            </a:pPr>
            <a:r>
              <a:rPr lang="en-GB" sz="1800" dirty="0">
                <a:solidFill>
                  <a:srgbClr val="EEF5FF"/>
                </a:solidFill>
              </a:rPr>
              <a:t>Singapore</a:t>
            </a:r>
          </a:p>
          <a:p>
            <a:pPr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EEF5FF"/>
                </a:solidFill>
              </a:rPr>
              <a:t>Operating model to Partner with local </a:t>
            </a:r>
            <a:r>
              <a:rPr lang="en-GB" sz="1800" dirty="0" err="1">
                <a:solidFill>
                  <a:srgbClr val="EEF5FF"/>
                </a:solidFill>
              </a:rPr>
              <a:t>CoderDojo</a:t>
            </a:r>
            <a:r>
              <a:rPr lang="en-GB" sz="1800" dirty="0">
                <a:solidFill>
                  <a:srgbClr val="EEF5FF"/>
                </a:solidFill>
              </a:rPr>
              <a:t> Groups and Tech Partners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 dirty="0">
                <a:solidFill>
                  <a:srgbClr val="EEF5FF"/>
                </a:solidFill>
              </a:rPr>
              <a:t>Encouraging Staff to be involved and participate under CSR and DI policies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-GB" dirty="0"/>
              <a:t>https://storify.com/ocroberts1/girlsonlycoderdojo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CoderDojo</a:t>
            </a:r>
            <a:endParaRPr lang="en-GB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2286000" y="2967334"/>
            <a:ext cx="4572000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GB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GB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GB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Above All: Be Cool!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CoderDojo England and Wales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83575" y="1417650"/>
            <a:ext cx="6041100" cy="521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Promote the formation of Dojos in England and Wales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 Dojos with guidance, help and central services for developing their activities and membership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Promote the adoption of best practices and ethics of the global CoderDojo movement in the region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Organise national activities and events to increase public awareness of the CoderDojo movement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Represent English and Welsh Dojos in the global CoderDojo community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125" y="3907100"/>
            <a:ext cx="2626424" cy="26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1625" y="1513375"/>
            <a:ext cx="1098225" cy="109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575183" y="1664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 support new </a:t>
            </a:r>
            <a:r>
              <a:rPr lang="en-GB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Dojo’s</a:t>
            </a:r>
            <a:endParaRPr lang="en-GB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605669" cy="470227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 with planning, logistics, promotion and ticketing</a:t>
            </a:r>
          </a:p>
          <a:p>
            <a:pPr marL="0" marR="0" lvl="0" indent="0" algn="l" rtl="0">
              <a:spcBef>
                <a:spcPts val="59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Advice on room set-up and choice of activities</a:t>
            </a:r>
          </a:p>
          <a:p>
            <a:pPr marL="0" marR="0" lvl="0" indent="0" algn="l" rtl="0">
              <a:spcBef>
                <a:spcPts val="59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Supply of coding project materials for different levels of ability</a:t>
            </a:r>
          </a:p>
          <a:p>
            <a:pPr marL="0" marR="0" lvl="0" indent="0" algn="l" rtl="0">
              <a:spcBef>
                <a:spcPts val="59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Provision of experienced mentors to help lead initial sessions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043" y="2031999"/>
            <a:ext cx="2218855" cy="295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108149" y="2290925"/>
            <a:ext cx="8897699" cy="4315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98395" y="284143"/>
            <a:ext cx="8229600" cy="96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CoderDojo Foundation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6445" y="5104921"/>
            <a:ext cx="1806899" cy="11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1642" y="2787765"/>
            <a:ext cx="2367299" cy="5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181" y="3774065"/>
            <a:ext cx="2642099" cy="80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6696" y="2539425"/>
            <a:ext cx="1350599" cy="12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7276" y="4104093"/>
            <a:ext cx="2172900" cy="14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779395" y="1313769"/>
            <a:ext cx="1800299" cy="863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</a:p>
        </p:txBody>
      </p:sp>
      <p:sp>
        <p:nvSpPr>
          <p:cNvPr id="216" name="Shape 216"/>
          <p:cNvSpPr/>
          <p:nvPr/>
        </p:nvSpPr>
        <p:spPr>
          <a:xfrm>
            <a:off x="3647268" y="1313769"/>
            <a:ext cx="1800299" cy="863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Bono Sponsors</a:t>
            </a:r>
          </a:p>
        </p:txBody>
      </p:sp>
      <p:sp>
        <p:nvSpPr>
          <p:cNvPr id="217" name="Shape 217"/>
          <p:cNvSpPr/>
          <p:nvPr/>
        </p:nvSpPr>
        <p:spPr>
          <a:xfrm>
            <a:off x="6515153" y="1335881"/>
            <a:ext cx="1800299" cy="863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9123" y="4104087"/>
            <a:ext cx="1478100" cy="6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9408" y="2829930"/>
            <a:ext cx="1945200" cy="4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8562" y="5339437"/>
            <a:ext cx="27527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45141"/>
            <a:ext cx="8229600" cy="1039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CoderDojo England and Wales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717032"/>
            <a:ext cx="1947812" cy="33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2564904"/>
            <a:ext cx="1017054" cy="74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1800725" y="1313772"/>
            <a:ext cx="1800299" cy="55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Venue Sponsors</a:t>
            </a:r>
          </a:p>
        </p:txBody>
      </p:sp>
      <p:sp>
        <p:nvSpPr>
          <p:cNvPr id="230" name="Shape 230"/>
          <p:cNvSpPr/>
          <p:nvPr/>
        </p:nvSpPr>
        <p:spPr>
          <a:xfrm>
            <a:off x="5445050" y="1313772"/>
            <a:ext cx="1800299" cy="55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Partners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 l="2626" t="15918" r="2891" b="16546"/>
          <a:stretch/>
        </p:blipFill>
        <p:spPr>
          <a:xfrm>
            <a:off x="2915816" y="4581128"/>
            <a:ext cx="1383331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6">
            <a:alphaModFix/>
          </a:blip>
          <a:srcRect l="7740"/>
          <a:stretch/>
        </p:blipFill>
        <p:spPr>
          <a:xfrm>
            <a:off x="6660232" y="3861048"/>
            <a:ext cx="194421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536" y="2564904"/>
            <a:ext cx="1512546" cy="72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7824" y="3501008"/>
            <a:ext cx="1105800" cy="9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35896" y="5949280"/>
            <a:ext cx="1778853" cy="42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06122" y="2895128"/>
            <a:ext cx="1785000" cy="6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95736" y="2564904"/>
            <a:ext cx="1477313" cy="48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87824" y="5301208"/>
            <a:ext cx="2242585" cy="4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5536" y="4221088"/>
            <a:ext cx="2072311" cy="3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5536" y="5805264"/>
            <a:ext cx="2005240" cy="4194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46124" y="4949749"/>
            <a:ext cx="1800199" cy="5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7544" y="5013176"/>
            <a:ext cx="1977176" cy="3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83968" y="3573016"/>
            <a:ext cx="1424959" cy="46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38" name="Picture 2" descr="https://sp.cege.ucl.ac.uk/Shared%20Documents/CEGE%20and%20Engineering%20logos-templates/UCL_Engineering_Logo_invert.png?Mobile=1&amp;Source=%2F_layouts%2Fmobile%2Fview.aspx%3FList%3De6714b90-6881-47cb-b755-ab1aae47e294%26View%3D1477552f-61ff-40b3-a571-6779775ef9f5%26RootFolder%3D%252FShared%2520Documents%252FCEGE%2520and%2520Engineering%2520logos-templates%26CurrentPage%3D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68144" y="4869160"/>
            <a:ext cx="3178324" cy="2459643"/>
          </a:xfrm>
          <a:prstGeom prst="rect">
            <a:avLst/>
          </a:prstGeom>
          <a:noFill/>
        </p:spPr>
      </p:pic>
      <p:pic>
        <p:nvPicPr>
          <p:cNvPr id="65542" name="Picture 6" descr="ovo energ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24128" y="2924944"/>
            <a:ext cx="648072" cy="576064"/>
          </a:xfrm>
          <a:prstGeom prst="rect">
            <a:avLst/>
          </a:prstGeom>
          <a:noFill/>
        </p:spPr>
      </p:pic>
      <p:pic>
        <p:nvPicPr>
          <p:cNvPr id="25" name="Shape 21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220072" y="4293096"/>
            <a:ext cx="924724" cy="75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135824" y="1346550"/>
            <a:ext cx="1149300" cy="5367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320174"/>
            <a:ext cx="8229600" cy="87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 dirty="0"/>
              <a:t>Special Events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39" y="1412776"/>
            <a:ext cx="382174" cy="45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52" y="1988840"/>
            <a:ext cx="496549" cy="49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51" y="2644419"/>
            <a:ext cx="496549" cy="49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148" y="3212976"/>
            <a:ext cx="644774" cy="35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856" y="4149080"/>
            <a:ext cx="752200" cy="7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165" y="5013176"/>
            <a:ext cx="822950" cy="24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548" y="5445224"/>
            <a:ext cx="752200" cy="48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471" y="6021288"/>
            <a:ext cx="733787" cy="45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243126" y="1340768"/>
            <a:ext cx="7759499" cy="5367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Houses of Parliament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Buckingham Palace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Mozfest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London - 2014 / 2015</a:t>
            </a:r>
          </a:p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European Parliament - 2014 / 2015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Googlers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Give Day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BBC - Make It Digital </a:t>
            </a: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– 2015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Southbank Centre - Web We Want Festival - May 2015</a:t>
            </a:r>
          </a:p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Salesforce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- Developer Conference - May 2015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BAFTA - Young Game Developers 2015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172" y="3789040"/>
            <a:ext cx="822949" cy="28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Special Events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49"/>
          <p:cNvSpPr txBox="1"/>
          <p:nvPr/>
        </p:nvSpPr>
        <p:spPr>
          <a:xfrm>
            <a:off x="135824" y="1346550"/>
            <a:ext cx="1149300" cy="5367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259"/>
          <p:cNvSpPr txBox="1"/>
          <p:nvPr/>
        </p:nvSpPr>
        <p:spPr>
          <a:xfrm>
            <a:off x="1259632" y="1340768"/>
            <a:ext cx="7759499" cy="5367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Over The Air Festival 2015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5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520" y="1340768"/>
            <a:ext cx="777549" cy="68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5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58" y="2099003"/>
            <a:ext cx="777550" cy="6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259"/>
          <p:cNvSpPr txBox="1"/>
          <p:nvPr/>
        </p:nvSpPr>
        <p:spPr>
          <a:xfrm>
            <a:off x="1259632" y="2132857"/>
            <a:ext cx="7759499" cy="720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Girls Only Dojo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232398"/>
            <a:ext cx="1080120" cy="8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hape 259"/>
          <p:cNvSpPr txBox="1"/>
          <p:nvPr/>
        </p:nvSpPr>
        <p:spPr>
          <a:xfrm>
            <a:off x="1259632" y="2708921"/>
            <a:ext cx="7759499" cy="720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Girls Only Dojo - Thomson Reuters – Jun 2015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924944"/>
            <a:ext cx="981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hape 259"/>
          <p:cNvSpPr txBox="1"/>
          <p:nvPr/>
        </p:nvSpPr>
        <p:spPr>
          <a:xfrm>
            <a:off x="1276997" y="3284984"/>
            <a:ext cx="7759499" cy="720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Girls Only Dojo – UCL – Jan 2016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528" y="3861048"/>
            <a:ext cx="864096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59"/>
          <p:cNvSpPr txBox="1"/>
          <p:nvPr/>
        </p:nvSpPr>
        <p:spPr>
          <a:xfrm>
            <a:off x="1259632" y="3861049"/>
            <a:ext cx="7759499" cy="720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World Economic Forum – </a:t>
            </a:r>
            <a:r>
              <a:rPr lang="en-GB" sz="2400" dirty="0" err="1" smtClean="0">
                <a:latin typeface="Calibri"/>
                <a:ea typeface="Calibri"/>
                <a:cs typeface="Calibri"/>
                <a:sym typeface="Calibri"/>
              </a:rPr>
              <a:t>Davos</a:t>
            </a: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 – Jan 2016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1607</Words>
  <Application>Microsoft Office PowerPoint</Application>
  <PresentationFormat>On-screen Show (4:3)</PresentationFormat>
  <Paragraphs>266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Times New Roman</vt:lpstr>
      <vt:lpstr>Calibri</vt:lpstr>
      <vt:lpstr>Courier New</vt:lpstr>
      <vt:lpstr>Office Theme</vt:lpstr>
      <vt:lpstr>Office Theme</vt:lpstr>
      <vt:lpstr> </vt:lpstr>
      <vt:lpstr>Overview of Coderdojo</vt:lpstr>
      <vt:lpstr>CoderDojo aims and mission</vt:lpstr>
      <vt:lpstr>CoderDojo England and Wales</vt:lpstr>
      <vt:lpstr>How we support new Dojo’s</vt:lpstr>
      <vt:lpstr>CoderDojo Foundation </vt:lpstr>
      <vt:lpstr>CoderDojo England and Wales</vt:lpstr>
      <vt:lpstr>Special Events</vt:lpstr>
      <vt:lpstr>Special Events</vt:lpstr>
      <vt:lpstr>Collaborative Partners</vt:lpstr>
      <vt:lpstr>Benefits</vt:lpstr>
      <vt:lpstr>How does it work?</vt:lpstr>
      <vt:lpstr>Why is CoderDojo important?</vt:lpstr>
      <vt:lpstr>The skills gap</vt:lpstr>
      <vt:lpstr>Equal opportunity</vt:lpstr>
      <vt:lpstr>Making a difference</vt:lpstr>
      <vt:lpstr>More girls in STEM careers</vt:lpstr>
      <vt:lpstr>More girls in STEM careers</vt:lpstr>
      <vt:lpstr>Inspiring digital creativity</vt:lpstr>
      <vt:lpstr>Problem solving and other skills</vt:lpstr>
      <vt:lpstr>Informal learning</vt:lpstr>
      <vt:lpstr>Mentors</vt:lpstr>
      <vt:lpstr>What Skills Kids Learn !</vt:lpstr>
      <vt:lpstr>What kids can learn!</vt:lpstr>
      <vt:lpstr>Projects and activities</vt:lpstr>
      <vt:lpstr>Example session programme</vt:lpstr>
      <vt:lpstr>Delivery And Content</vt:lpstr>
      <vt:lpstr>Case Study - John Lewis Partnership</vt:lpstr>
      <vt:lpstr>Case Study - Dragon Hall</vt:lpstr>
      <vt:lpstr>Case Study - Thomson Reuters </vt:lpstr>
      <vt:lpstr>CoderDojo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Claffey, John (TR Technology &amp; Ops)</dc:creator>
  <cp:lastModifiedBy>Foster,Jo</cp:lastModifiedBy>
  <cp:revision>7</cp:revision>
  <dcterms:modified xsi:type="dcterms:W3CDTF">2016-02-11T09:27:45Z</dcterms:modified>
</cp:coreProperties>
</file>