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handoutMasterIdLst>
    <p:handoutMasterId r:id="rId15"/>
  </p:handoutMasterIdLst>
  <p:sldIdLst>
    <p:sldId id="258" r:id="rId2"/>
    <p:sldId id="259" r:id="rId3"/>
    <p:sldId id="263" r:id="rId4"/>
    <p:sldId id="264" r:id="rId5"/>
    <p:sldId id="262" r:id="rId6"/>
    <p:sldId id="269" r:id="rId7"/>
    <p:sldId id="268" r:id="rId8"/>
    <p:sldId id="270" r:id="rId9"/>
    <p:sldId id="267" r:id="rId10"/>
    <p:sldId id="265" r:id="rId11"/>
    <p:sldId id="266" r:id="rId12"/>
    <p:sldId id="271" r:id="rId13"/>
  </p:sldIdLst>
  <p:sldSz cx="9144000" cy="6858000" type="screen4x3"/>
  <p:notesSz cx="6735763" cy="9866313"/>
  <p:custDataLst>
    <p:tags r:id="rId16"/>
  </p:custDataLst>
  <p:defaultTextStyle>
    <a:defPPr>
      <a:defRPr lang="en-GB"/>
    </a:defPPr>
    <a:lvl1pPr algn="l" rtl="0" fontAlgn="base">
      <a:spcBef>
        <a:spcPct val="0"/>
      </a:spcBef>
      <a:spcAft>
        <a:spcPct val="0"/>
      </a:spcAft>
      <a:defRPr sz="2600" kern="1200">
        <a:solidFill>
          <a:schemeClr val="tx1"/>
        </a:solidFill>
        <a:latin typeface="Arial" charset="0"/>
        <a:ea typeface="ＭＳ Ｐゴシック" pitchFamily="-112" charset="-128"/>
        <a:cs typeface="+mn-cs"/>
      </a:defRPr>
    </a:lvl1pPr>
    <a:lvl2pPr marL="457200" algn="l" rtl="0" fontAlgn="base">
      <a:spcBef>
        <a:spcPct val="0"/>
      </a:spcBef>
      <a:spcAft>
        <a:spcPct val="0"/>
      </a:spcAft>
      <a:defRPr sz="2600" kern="1200">
        <a:solidFill>
          <a:schemeClr val="tx1"/>
        </a:solidFill>
        <a:latin typeface="Arial" charset="0"/>
        <a:ea typeface="ＭＳ Ｐゴシック" pitchFamily="-112" charset="-128"/>
        <a:cs typeface="+mn-cs"/>
      </a:defRPr>
    </a:lvl2pPr>
    <a:lvl3pPr marL="914400" algn="l" rtl="0" fontAlgn="base">
      <a:spcBef>
        <a:spcPct val="0"/>
      </a:spcBef>
      <a:spcAft>
        <a:spcPct val="0"/>
      </a:spcAft>
      <a:defRPr sz="2600" kern="1200">
        <a:solidFill>
          <a:schemeClr val="tx1"/>
        </a:solidFill>
        <a:latin typeface="Arial" charset="0"/>
        <a:ea typeface="ＭＳ Ｐゴシック" pitchFamily="-112" charset="-128"/>
        <a:cs typeface="+mn-cs"/>
      </a:defRPr>
    </a:lvl3pPr>
    <a:lvl4pPr marL="1371600" algn="l" rtl="0" fontAlgn="base">
      <a:spcBef>
        <a:spcPct val="0"/>
      </a:spcBef>
      <a:spcAft>
        <a:spcPct val="0"/>
      </a:spcAft>
      <a:defRPr sz="2600" kern="1200">
        <a:solidFill>
          <a:schemeClr val="tx1"/>
        </a:solidFill>
        <a:latin typeface="Arial" charset="0"/>
        <a:ea typeface="ＭＳ Ｐゴシック" pitchFamily="-112" charset="-128"/>
        <a:cs typeface="+mn-cs"/>
      </a:defRPr>
    </a:lvl4pPr>
    <a:lvl5pPr marL="1828800" algn="l" rtl="0" fontAlgn="base">
      <a:spcBef>
        <a:spcPct val="0"/>
      </a:spcBef>
      <a:spcAft>
        <a:spcPct val="0"/>
      </a:spcAft>
      <a:defRPr sz="2600" kern="1200">
        <a:solidFill>
          <a:schemeClr val="tx1"/>
        </a:solidFill>
        <a:latin typeface="Arial" charset="0"/>
        <a:ea typeface="ＭＳ Ｐゴシック" pitchFamily="-112" charset="-128"/>
        <a:cs typeface="+mn-cs"/>
      </a:defRPr>
    </a:lvl5pPr>
    <a:lvl6pPr marL="2286000" algn="l" defTabSz="914400" rtl="0" eaLnBrk="1" latinLnBrk="0" hangingPunct="1">
      <a:defRPr sz="2600" kern="1200">
        <a:solidFill>
          <a:schemeClr val="tx1"/>
        </a:solidFill>
        <a:latin typeface="Arial" charset="0"/>
        <a:ea typeface="ＭＳ Ｐゴシック" pitchFamily="-112" charset="-128"/>
        <a:cs typeface="+mn-cs"/>
      </a:defRPr>
    </a:lvl6pPr>
    <a:lvl7pPr marL="2743200" algn="l" defTabSz="914400" rtl="0" eaLnBrk="1" latinLnBrk="0" hangingPunct="1">
      <a:defRPr sz="2600" kern="1200">
        <a:solidFill>
          <a:schemeClr val="tx1"/>
        </a:solidFill>
        <a:latin typeface="Arial" charset="0"/>
        <a:ea typeface="ＭＳ Ｐゴシック" pitchFamily="-112" charset="-128"/>
        <a:cs typeface="+mn-cs"/>
      </a:defRPr>
    </a:lvl7pPr>
    <a:lvl8pPr marL="3200400" algn="l" defTabSz="914400" rtl="0" eaLnBrk="1" latinLnBrk="0" hangingPunct="1">
      <a:defRPr sz="2600" kern="1200">
        <a:solidFill>
          <a:schemeClr val="tx1"/>
        </a:solidFill>
        <a:latin typeface="Arial" charset="0"/>
        <a:ea typeface="ＭＳ Ｐゴシック" pitchFamily="-112" charset="-128"/>
        <a:cs typeface="+mn-cs"/>
      </a:defRPr>
    </a:lvl8pPr>
    <a:lvl9pPr marL="3657600" algn="l" defTabSz="914400" rtl="0" eaLnBrk="1" latinLnBrk="0" hangingPunct="1">
      <a:defRPr sz="26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CF"/>
    <a:srgbClr val="99C745"/>
    <a:srgbClr val="59B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07" autoAdjust="0"/>
    <p:restoredTop sz="81315" autoAdjust="0"/>
  </p:normalViewPr>
  <p:slideViewPr>
    <p:cSldViewPr>
      <p:cViewPr varScale="1">
        <p:scale>
          <a:sx n="94" d="100"/>
          <a:sy n="94" d="100"/>
        </p:scale>
        <p:origin x="-235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864" y="-9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4914"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ea typeface="+mn-ea"/>
              </a:defRPr>
            </a:lvl1pPr>
          </a:lstStyle>
          <a:p>
            <a:pPr>
              <a:defRPr/>
            </a:pPr>
            <a:endParaRPr lang="en-GB" dirty="0"/>
          </a:p>
        </p:txBody>
      </p:sp>
      <p:sp>
        <p:nvSpPr>
          <p:cNvPr id="294915" name="Rectangle 3"/>
          <p:cNvSpPr>
            <a:spLocks noGrp="1" noChangeArrowheads="1"/>
          </p:cNvSpPr>
          <p:nvPr>
            <p:ph type="dt" sz="quarter"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ea typeface="+mn-ea"/>
              </a:defRPr>
            </a:lvl1pPr>
          </a:lstStyle>
          <a:p>
            <a:pPr>
              <a:defRPr/>
            </a:pPr>
            <a:endParaRPr lang="en-GB" dirty="0"/>
          </a:p>
        </p:txBody>
      </p:sp>
      <p:sp>
        <p:nvSpPr>
          <p:cNvPr id="294916" name="Rectangle 4"/>
          <p:cNvSpPr>
            <a:spLocks noGrp="1" noChangeArrowheads="1"/>
          </p:cNvSpPr>
          <p:nvPr>
            <p:ph type="ftr" sz="quarter" idx="2"/>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ea typeface="+mn-ea"/>
              </a:defRPr>
            </a:lvl1pPr>
          </a:lstStyle>
          <a:p>
            <a:pPr>
              <a:defRPr/>
            </a:pPr>
            <a:endParaRPr lang="en-GB" dirty="0"/>
          </a:p>
        </p:txBody>
      </p:sp>
      <p:sp>
        <p:nvSpPr>
          <p:cNvPr id="294917" name="Rectangle 5"/>
          <p:cNvSpPr>
            <a:spLocks noGrp="1" noChangeArrowheads="1"/>
          </p:cNvSpPr>
          <p:nvPr>
            <p:ph type="sldNum" sz="quarter" idx="3"/>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ea typeface="+mn-ea"/>
              </a:defRPr>
            </a:lvl1pPr>
          </a:lstStyle>
          <a:p>
            <a:pPr>
              <a:defRPr/>
            </a:pPr>
            <a:fld id="{001E3B30-AE01-49B0-BB5C-D88830320242}" type="slidenum">
              <a:rPr lang="en-GB"/>
              <a:pPr>
                <a:defRPr/>
              </a:pPr>
              <a:t>0</a:t>
            </a:fld>
            <a:endParaRPr lang="en-GB" dirty="0"/>
          </a:p>
        </p:txBody>
      </p:sp>
    </p:spTree>
    <p:extLst>
      <p:ext uri="{BB962C8B-B14F-4D97-AF65-F5344CB8AC3E}">
        <p14:creationId xmlns:p14="http://schemas.microsoft.com/office/powerpoint/2010/main" val="3527444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ea typeface="+mn-ea"/>
              </a:defRPr>
            </a:lvl1pPr>
          </a:lstStyle>
          <a:p>
            <a:pPr>
              <a:defRPr/>
            </a:pPr>
            <a:endParaRPr lang="en-GB" dirty="0"/>
          </a:p>
        </p:txBody>
      </p:sp>
      <p:sp>
        <p:nvSpPr>
          <p:cNvPr id="5123"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ea typeface="+mn-ea"/>
              </a:defRPr>
            </a:lvl1pPr>
          </a:lstStyle>
          <a:p>
            <a:pPr>
              <a:defRPr/>
            </a:pPr>
            <a:endParaRPr lang="en-GB" dirty="0"/>
          </a:p>
        </p:txBody>
      </p:sp>
      <p:sp>
        <p:nvSpPr>
          <p:cNvPr id="74756"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73100"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ea typeface="+mn-ea"/>
              </a:defRPr>
            </a:lvl1pPr>
          </a:lstStyle>
          <a:p>
            <a:pPr>
              <a:defRPr/>
            </a:pPr>
            <a:endParaRPr lang="en-GB" dirty="0"/>
          </a:p>
        </p:txBody>
      </p:sp>
      <p:sp>
        <p:nvSpPr>
          <p:cNvPr id="5127" name="Rectangle 7"/>
          <p:cNvSpPr>
            <a:spLocks noGrp="1" noChangeArrowheads="1"/>
          </p:cNvSpPr>
          <p:nvPr>
            <p:ph type="sldNum" sz="quarter" idx="5"/>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ea typeface="+mn-ea"/>
              </a:defRPr>
            </a:lvl1pPr>
          </a:lstStyle>
          <a:p>
            <a:pPr>
              <a:defRPr/>
            </a:pPr>
            <a:fld id="{E260358D-6386-4027-91D7-7FA473BA2848}" type="slidenum">
              <a:rPr lang="en-GB"/>
              <a:pPr>
                <a:defRPr/>
              </a:pPr>
              <a:t>‹#›</a:t>
            </a:fld>
            <a:endParaRPr lang="en-GB" dirty="0"/>
          </a:p>
        </p:txBody>
      </p:sp>
    </p:spTree>
    <p:extLst>
      <p:ext uri="{BB962C8B-B14F-4D97-AF65-F5344CB8AC3E}">
        <p14:creationId xmlns:p14="http://schemas.microsoft.com/office/powerpoint/2010/main" val="3557642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wow we are doing</a:t>
            </a:r>
            <a:r>
              <a:rPr lang="en-GB" baseline="0" dirty="0"/>
              <a:t> a great job!</a:t>
            </a:r>
            <a:endParaRPr lang="en-GB" dirty="0"/>
          </a:p>
        </p:txBody>
      </p:sp>
      <p:sp>
        <p:nvSpPr>
          <p:cNvPr id="4" name="Slide Number Placeholder 3"/>
          <p:cNvSpPr>
            <a:spLocks noGrp="1"/>
          </p:cNvSpPr>
          <p:nvPr>
            <p:ph type="sldNum" sz="quarter" idx="10"/>
          </p:nvPr>
        </p:nvSpPr>
        <p:spPr/>
        <p:txBody>
          <a:bodyPr/>
          <a:lstStyle/>
          <a:p>
            <a:pPr>
              <a:defRPr/>
            </a:pPr>
            <a:fld id="{E260358D-6386-4027-91D7-7FA473BA2848}" type="slidenum">
              <a:rPr lang="en-GB" smtClean="0"/>
              <a:pPr>
                <a:defRPr/>
              </a:pPr>
              <a:t>3</a:t>
            </a:fld>
            <a:endParaRPr lang="en-GB" dirty="0"/>
          </a:p>
        </p:txBody>
      </p:sp>
    </p:spTree>
    <p:extLst>
      <p:ext uri="{BB962C8B-B14F-4D97-AF65-F5344CB8AC3E}">
        <p14:creationId xmlns:p14="http://schemas.microsoft.com/office/powerpoint/2010/main" val="43938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Governance diagram</a:t>
            </a:r>
          </a:p>
        </p:txBody>
      </p:sp>
      <p:sp>
        <p:nvSpPr>
          <p:cNvPr id="4" name="Slide Number Placeholder 3"/>
          <p:cNvSpPr>
            <a:spLocks noGrp="1"/>
          </p:cNvSpPr>
          <p:nvPr>
            <p:ph type="sldNum" sz="quarter" idx="10"/>
          </p:nvPr>
        </p:nvSpPr>
        <p:spPr/>
        <p:txBody>
          <a:bodyPr/>
          <a:lstStyle/>
          <a:p>
            <a:pPr>
              <a:defRPr/>
            </a:pPr>
            <a:fld id="{E260358D-6386-4027-91D7-7FA473BA2848}" type="slidenum">
              <a:rPr lang="en-GB" smtClean="0"/>
              <a:pPr>
                <a:defRPr/>
              </a:pPr>
              <a:t>4</a:t>
            </a:fld>
            <a:endParaRPr lang="en-GB" dirty="0"/>
          </a:p>
        </p:txBody>
      </p:sp>
    </p:spTree>
    <p:extLst>
      <p:ext uri="{BB962C8B-B14F-4D97-AF65-F5344CB8AC3E}">
        <p14:creationId xmlns:p14="http://schemas.microsoft.com/office/powerpoint/2010/main" val="393713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a:t>
            </a:r>
            <a:r>
              <a:rPr lang="en-GB" baseline="0" dirty="0"/>
              <a:t> does your Local Network fit in? You are part of a growing global community!</a:t>
            </a:r>
            <a:endParaRPr lang="en-GB" dirty="0"/>
          </a:p>
        </p:txBody>
      </p:sp>
      <p:sp>
        <p:nvSpPr>
          <p:cNvPr id="4" name="Slide Number Placeholder 3"/>
          <p:cNvSpPr>
            <a:spLocks noGrp="1"/>
          </p:cNvSpPr>
          <p:nvPr>
            <p:ph type="sldNum" sz="quarter" idx="10"/>
          </p:nvPr>
        </p:nvSpPr>
        <p:spPr/>
        <p:txBody>
          <a:bodyPr/>
          <a:lstStyle/>
          <a:p>
            <a:pPr>
              <a:defRPr/>
            </a:pPr>
            <a:fld id="{E260358D-6386-4027-91D7-7FA473BA2848}" type="slidenum">
              <a:rPr lang="en-GB" smtClean="0"/>
              <a:pPr>
                <a:defRPr/>
              </a:pPr>
              <a:t>5</a:t>
            </a:fld>
            <a:endParaRPr lang="en-GB" dirty="0"/>
          </a:p>
        </p:txBody>
      </p:sp>
    </p:spTree>
    <p:extLst>
      <p:ext uri="{BB962C8B-B14F-4D97-AF65-F5344CB8AC3E}">
        <p14:creationId xmlns:p14="http://schemas.microsoft.com/office/powerpoint/2010/main" val="3483261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What is the Communities Resourcing Committee? This is the slide with the new film</a:t>
            </a:r>
            <a:r>
              <a:rPr lang="en-GB" baseline="0" dirty="0"/>
              <a:t> explaining CRC, CCs, LNs embedded into the slide.</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E260358D-6386-4027-91D7-7FA473BA2848}" type="slidenum">
              <a:rPr lang="en-GB" smtClean="0"/>
              <a:pPr>
                <a:defRPr/>
              </a:pPr>
              <a:t>6</a:t>
            </a:fld>
            <a:endParaRPr lang="en-GB" dirty="0"/>
          </a:p>
        </p:txBody>
      </p:sp>
    </p:spTree>
    <p:extLst>
      <p:ext uri="{BB962C8B-B14F-4D97-AF65-F5344CB8AC3E}">
        <p14:creationId xmlns:p14="http://schemas.microsoft.com/office/powerpoint/2010/main" val="547888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Strengthen the technical</a:t>
            </a:r>
          </a:p>
          <a:p>
            <a:r>
              <a:rPr lang="en-GB" dirty="0"/>
              <a:t>Expert communities, delivering excellent output to help underpin the knowledge portfolio</a:t>
            </a:r>
          </a:p>
          <a:p>
            <a:r>
              <a:rPr lang="en-GB" dirty="0"/>
              <a:t>Delivered, in the main, by Technical Networks but also some Local Networks, IET Communities organise highly technical and specialised conferences and seminars that provide the most up to date insights into engineering and technology. Many of these events are filmed so that the insights can be viewed by engineers around the world, largely free of charge, on IET.tv. These events also result in a number of technical papers being published by the IET Digital Library (609 during 14/15).</a:t>
            </a:r>
          </a:p>
          <a:p>
            <a:endParaRPr lang="en-GB" dirty="0"/>
          </a:p>
          <a:p>
            <a:r>
              <a:rPr lang="en-GB" b="1" dirty="0"/>
              <a:t>Leadership and volunteer engagement:</a:t>
            </a:r>
          </a:p>
          <a:p>
            <a:r>
              <a:rPr lang="en-GB" dirty="0"/>
              <a:t>Forge strong relationships between governance and communities</a:t>
            </a:r>
          </a:p>
          <a:p>
            <a:r>
              <a:rPr lang="en-GB" dirty="0"/>
              <a:t>IET Communities are built on people and it’s important we are all communicating with each other. The CCs communicate regularly with the communities they oversee so that everyone is pulling in the same direction and they will also organise Community Volunteer Conferences to help facilitate this contact.</a:t>
            </a:r>
          </a:p>
          <a:p>
            <a:endParaRPr lang="en-GB" dirty="0"/>
          </a:p>
          <a:p>
            <a:r>
              <a:rPr lang="en-GB" dirty="0"/>
              <a:t>Ensure we work to anticipate the role of communities to meet engineers’ future needs</a:t>
            </a:r>
          </a:p>
          <a:p>
            <a:r>
              <a:rPr lang="en-GB" dirty="0"/>
              <a:t>The IET has not been around for 140 years by standing still. It is crucial that the engineering community is informing how the IET tackles the big engineering challenges in society. Our communities help us to anticipate these challenges and ultimately how the engineering profession evolves.</a:t>
            </a:r>
          </a:p>
          <a:p>
            <a:endParaRPr lang="en-GB" dirty="0"/>
          </a:p>
          <a:p>
            <a:r>
              <a:rPr lang="en-GB" dirty="0"/>
              <a:t>Raise awareness and prestige – attract more volunteers</a:t>
            </a:r>
          </a:p>
          <a:p>
            <a:r>
              <a:rPr lang="en-GB" dirty="0"/>
              <a:t>We have over 1600 volunteers around the world and we appreciate every one of you! But committees always need fresh blood and we are aware that some volunteers can be overstretched. We want to raise the prestige of our communities so that more people want to get involved.</a:t>
            </a:r>
          </a:p>
          <a:p>
            <a:endParaRPr lang="en-GB" dirty="0"/>
          </a:p>
          <a:p>
            <a:r>
              <a:rPr lang="en-GB" dirty="0"/>
              <a:t>Reward and recognise volunteer contributions</a:t>
            </a:r>
          </a:p>
          <a:p>
            <a:r>
              <a:rPr lang="en-GB" dirty="0"/>
              <a:t>You are amazing! The IET could not achieve many of things it does without the dedication of Communities volunteers. In many countries there would literally be no IET presence without</a:t>
            </a:r>
          </a:p>
          <a:p>
            <a:r>
              <a:rPr lang="en-GB" dirty="0"/>
              <a:t>our Local Networks. It's important that you receive recognition for your work both from staff and from the governance committees.</a:t>
            </a:r>
          </a:p>
          <a:p>
            <a:endParaRPr lang="en-GB" dirty="0"/>
          </a:p>
          <a:p>
            <a:r>
              <a:rPr lang="en-GB" dirty="0"/>
              <a:t>Support, equip, and empower volunteers to be IET ambassadors</a:t>
            </a:r>
          </a:p>
          <a:p>
            <a:r>
              <a:rPr lang="en-GB" dirty="0"/>
              <a:t>To be ambassadors of the IET we appreciate that you need the support and information to carry out this task. We aim to provide you with regular updates about products and services at the IET, best practice briefings on the Volunteer Gateway and self-support tools to help with events management and marketing.</a:t>
            </a:r>
          </a:p>
          <a:p>
            <a:endParaRPr lang="en-GB" dirty="0"/>
          </a:p>
          <a:p>
            <a:r>
              <a:rPr lang="en-GB" b="1" dirty="0"/>
              <a:t>Engagement with Young Professionals:</a:t>
            </a:r>
          </a:p>
          <a:p>
            <a:r>
              <a:rPr lang="en-GB" dirty="0"/>
              <a:t>Communities a key driver for YP initiatives: </a:t>
            </a:r>
            <a:r>
              <a:rPr lang="en-GB" dirty="0" err="1"/>
              <a:t>OnCampus</a:t>
            </a:r>
            <a:r>
              <a:rPr lang="en-GB" dirty="0"/>
              <a:t>, PATW, Global Challenge and </a:t>
            </a:r>
            <a:r>
              <a:rPr lang="en-GB" dirty="0" err="1"/>
              <a:t>Lifeskills</a:t>
            </a:r>
            <a:endParaRPr lang="en-GB" dirty="0"/>
          </a:p>
          <a:p>
            <a:r>
              <a:rPr lang="en-GB" dirty="0"/>
              <a:t>Communities help to futureproof the IET and the engineering profession. Through these various activities our communities help to inspire future generations of engineers.</a:t>
            </a:r>
          </a:p>
          <a:p>
            <a:endParaRPr lang="en-GB" dirty="0"/>
          </a:p>
          <a:p>
            <a:r>
              <a:rPr lang="en-GB" dirty="0"/>
              <a:t>Lower the demographic of volunteers and audiences</a:t>
            </a:r>
          </a:p>
          <a:p>
            <a:r>
              <a:rPr lang="en-GB" dirty="0"/>
              <a:t>A key target for Communities is around how many young professionals attend your events. It’s important that communities are doing all they can to engage with new audiences.</a:t>
            </a:r>
          </a:p>
          <a:p>
            <a:endParaRPr lang="en-GB" dirty="0"/>
          </a:p>
          <a:p>
            <a:r>
              <a:rPr lang="en-GB" b="1" dirty="0"/>
              <a:t>Underpinned by….. Operational Excellence - Ensuring that communities - from the top down and the bottom up - are making effective and efficient use of resources</a:t>
            </a:r>
          </a:p>
          <a:p>
            <a:r>
              <a:rPr lang="en-GB" dirty="0"/>
              <a:t>We have staff, tools, training, and funding to help support your activities, but none of these exists in an unlimited supply. Our strong communities’ governance structure works hard to guide communities to plan and work effectively so that resources can be targeted to the areas that need them most. If we all use the tools provided it also means we can gather valuable data that can help us promote events more effectively, improve the delegate experience, and make a strong business case for future reinvestment!</a:t>
            </a:r>
          </a:p>
          <a:p>
            <a:endParaRPr lang="en-GB" dirty="0"/>
          </a:p>
        </p:txBody>
      </p:sp>
      <p:sp>
        <p:nvSpPr>
          <p:cNvPr id="4" name="Slide Number Placeholder 3"/>
          <p:cNvSpPr>
            <a:spLocks noGrp="1"/>
          </p:cNvSpPr>
          <p:nvPr>
            <p:ph type="sldNum" sz="quarter" idx="10"/>
          </p:nvPr>
        </p:nvSpPr>
        <p:spPr/>
        <p:txBody>
          <a:bodyPr/>
          <a:lstStyle/>
          <a:p>
            <a:pPr>
              <a:defRPr/>
            </a:pPr>
            <a:fld id="{E260358D-6386-4027-91D7-7FA473BA2848}" type="slidenum">
              <a:rPr lang="en-GB" smtClean="0"/>
              <a:pPr>
                <a:defRPr/>
              </a:pPr>
              <a:t>7</a:t>
            </a:fld>
            <a:endParaRPr lang="en-GB" dirty="0"/>
          </a:p>
        </p:txBody>
      </p:sp>
    </p:spTree>
    <p:extLst>
      <p:ext uri="{BB962C8B-B14F-4D97-AF65-F5344CB8AC3E}">
        <p14:creationId xmlns:p14="http://schemas.microsoft.com/office/powerpoint/2010/main" val="1972882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slide</a:t>
            </a:r>
            <a:r>
              <a:rPr lang="en-GB" baseline="0" dirty="0"/>
              <a:t> to talk about your key messages</a:t>
            </a:r>
            <a:endParaRPr lang="en-GB" dirty="0"/>
          </a:p>
        </p:txBody>
      </p:sp>
      <p:sp>
        <p:nvSpPr>
          <p:cNvPr id="4" name="Slide Number Placeholder 3"/>
          <p:cNvSpPr>
            <a:spLocks noGrp="1"/>
          </p:cNvSpPr>
          <p:nvPr>
            <p:ph type="sldNum" sz="quarter" idx="10"/>
          </p:nvPr>
        </p:nvSpPr>
        <p:spPr/>
        <p:txBody>
          <a:bodyPr/>
          <a:lstStyle/>
          <a:p>
            <a:pPr>
              <a:defRPr/>
            </a:pPr>
            <a:fld id="{E260358D-6386-4027-91D7-7FA473BA2848}" type="slidenum">
              <a:rPr lang="en-GB" smtClean="0"/>
              <a:pPr>
                <a:defRPr/>
              </a:pPr>
              <a:t>9</a:t>
            </a:fld>
            <a:endParaRPr lang="en-GB" dirty="0"/>
          </a:p>
        </p:txBody>
      </p:sp>
    </p:spTree>
    <p:extLst>
      <p:ext uri="{BB962C8B-B14F-4D97-AF65-F5344CB8AC3E}">
        <p14:creationId xmlns:p14="http://schemas.microsoft.com/office/powerpoint/2010/main" val="2675870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remember there is</a:t>
            </a:r>
            <a:r>
              <a:rPr lang="en-GB" baseline="0" dirty="0"/>
              <a:t> lots of information for communities volunteers</a:t>
            </a:r>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E260358D-6386-4027-91D7-7FA473BA2848}" type="slidenum">
              <a:rPr lang="en-GB" smtClean="0"/>
              <a:pPr>
                <a:defRPr/>
              </a:pPr>
              <a:t>10</a:t>
            </a:fld>
            <a:endParaRPr lang="en-GB" dirty="0"/>
          </a:p>
        </p:txBody>
      </p:sp>
    </p:spTree>
    <p:extLst>
      <p:ext uri="{BB962C8B-B14F-4D97-AF65-F5344CB8AC3E}">
        <p14:creationId xmlns:p14="http://schemas.microsoft.com/office/powerpoint/2010/main" val="1409960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You can also talk to other IET Volunteers on the Volunteer Community.  There are over 600 members of this Community.</a:t>
            </a:r>
            <a:endParaRPr lang="en-GB" dirty="0"/>
          </a:p>
        </p:txBody>
      </p:sp>
      <p:sp>
        <p:nvSpPr>
          <p:cNvPr id="4" name="Slide Number Placeholder 3"/>
          <p:cNvSpPr>
            <a:spLocks noGrp="1"/>
          </p:cNvSpPr>
          <p:nvPr>
            <p:ph type="sldNum" sz="quarter" idx="10"/>
          </p:nvPr>
        </p:nvSpPr>
        <p:spPr/>
        <p:txBody>
          <a:bodyPr/>
          <a:lstStyle/>
          <a:p>
            <a:pPr>
              <a:defRPr/>
            </a:pPr>
            <a:fld id="{E260358D-6386-4027-91D7-7FA473BA2848}" type="slidenum">
              <a:rPr lang="en-GB" smtClean="0"/>
              <a:pPr>
                <a:defRPr/>
              </a:pPr>
              <a:t>11</a:t>
            </a:fld>
            <a:endParaRPr lang="en-GB" dirty="0"/>
          </a:p>
        </p:txBody>
      </p:sp>
    </p:spTree>
    <p:extLst>
      <p:ext uri="{BB962C8B-B14F-4D97-AF65-F5344CB8AC3E}">
        <p14:creationId xmlns:p14="http://schemas.microsoft.com/office/powerpoint/2010/main" val="1821143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Enter your contact details in this slide</a:t>
            </a:r>
          </a:p>
          <a:p>
            <a:endParaRPr lang="en-GB" dirty="0"/>
          </a:p>
        </p:txBody>
      </p:sp>
      <p:sp>
        <p:nvSpPr>
          <p:cNvPr id="4" name="Slide Number Placeholder 3"/>
          <p:cNvSpPr>
            <a:spLocks noGrp="1"/>
          </p:cNvSpPr>
          <p:nvPr>
            <p:ph type="sldNum" sz="quarter" idx="10"/>
          </p:nvPr>
        </p:nvSpPr>
        <p:spPr/>
        <p:txBody>
          <a:bodyPr/>
          <a:lstStyle/>
          <a:p>
            <a:pPr>
              <a:defRPr/>
            </a:pPr>
            <a:fld id="{E260358D-6386-4027-91D7-7FA473BA2848}" type="slidenum">
              <a:rPr lang="en-GB" smtClean="0"/>
              <a:pPr>
                <a:defRPr/>
              </a:pPr>
              <a:t>12</a:t>
            </a:fld>
            <a:endParaRPr lang="en-GB" dirty="0"/>
          </a:p>
        </p:txBody>
      </p:sp>
    </p:spTree>
    <p:extLst>
      <p:ext uri="{BB962C8B-B14F-4D97-AF65-F5344CB8AC3E}">
        <p14:creationId xmlns:p14="http://schemas.microsoft.com/office/powerpoint/2010/main" val="2044478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4" name="Slide Number Placeholder 2"/>
          <p:cNvSpPr>
            <a:spLocks noGrp="1"/>
          </p:cNvSpPr>
          <p:nvPr>
            <p:ph type="sldNum" sz="quarter" idx="4"/>
          </p:nvPr>
        </p:nvSpPr>
        <p:spPr>
          <a:xfrm>
            <a:off x="8604448" y="6361113"/>
            <a:ext cx="477640" cy="365125"/>
          </a:xfrm>
          <a:prstGeom prst="rect">
            <a:avLst/>
          </a:prstGeom>
        </p:spPr>
        <p:txBody>
          <a:bodyPr vert="horz" lIns="91440" tIns="45720" rIns="91440" bIns="45720" rtlCol="0" anchor="ctr"/>
          <a:lstStyle>
            <a:lvl1pPr algn="r">
              <a:defRPr sz="1200" smtClean="0">
                <a:solidFill>
                  <a:schemeClr val="tx1"/>
                </a:solidFill>
                <a:ea typeface="+mn-ea"/>
              </a:defRPr>
            </a:lvl1pPr>
          </a:lstStyle>
          <a:p>
            <a:pPr>
              <a:defRPr/>
            </a:pPr>
            <a:fld id="{92185B65-240A-465E-998D-9B43C073AEB9}" type="slidenum">
              <a:rPr lang="en-GB" smtClean="0"/>
              <a:pPr>
                <a:defRPr/>
              </a:pPr>
              <a:t>‹#›</a:t>
            </a:fld>
            <a:endParaRPr lang="en-GB" dirty="0"/>
          </a:p>
        </p:txBody>
      </p:sp>
    </p:spTree>
    <p:extLst>
      <p:ext uri="{BB962C8B-B14F-4D97-AF65-F5344CB8AC3E}">
        <p14:creationId xmlns:p14="http://schemas.microsoft.com/office/powerpoint/2010/main" val="1558992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2"/>
          <p:cNvSpPr>
            <a:spLocks noGrp="1"/>
          </p:cNvSpPr>
          <p:nvPr>
            <p:ph type="sldNum" sz="quarter" idx="4"/>
          </p:nvPr>
        </p:nvSpPr>
        <p:spPr>
          <a:xfrm>
            <a:off x="8604448" y="6361113"/>
            <a:ext cx="477640" cy="365125"/>
          </a:xfrm>
          <a:prstGeom prst="rect">
            <a:avLst/>
          </a:prstGeom>
        </p:spPr>
        <p:txBody>
          <a:bodyPr vert="horz" lIns="91440" tIns="45720" rIns="91440" bIns="45720" rtlCol="0" anchor="ctr"/>
          <a:lstStyle>
            <a:lvl1pPr algn="r">
              <a:defRPr sz="1200" smtClean="0">
                <a:solidFill>
                  <a:schemeClr val="tx1"/>
                </a:solidFill>
                <a:ea typeface="+mn-ea"/>
              </a:defRPr>
            </a:lvl1pPr>
          </a:lstStyle>
          <a:p>
            <a:pPr>
              <a:defRPr/>
            </a:pPr>
            <a:fld id="{92185B65-240A-465E-998D-9B43C073AEB9}" type="slidenum">
              <a:rPr lang="en-GB" smtClean="0"/>
              <a:pPr>
                <a:defRPr/>
              </a:pPr>
              <a:t>‹#›</a:t>
            </a:fld>
            <a:endParaRPr lang="en-GB" dirty="0"/>
          </a:p>
        </p:txBody>
      </p:sp>
    </p:spTree>
    <p:extLst>
      <p:ext uri="{BB962C8B-B14F-4D97-AF65-F5344CB8AC3E}">
        <p14:creationId xmlns:p14="http://schemas.microsoft.com/office/powerpoint/2010/main" val="441048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135562"/>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457200" y="274638"/>
            <a:ext cx="6019800" cy="5135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2"/>
          <p:cNvSpPr>
            <a:spLocks noGrp="1"/>
          </p:cNvSpPr>
          <p:nvPr>
            <p:ph type="sldNum" sz="quarter" idx="4"/>
          </p:nvPr>
        </p:nvSpPr>
        <p:spPr>
          <a:xfrm>
            <a:off x="8604448" y="6361113"/>
            <a:ext cx="477640" cy="365125"/>
          </a:xfrm>
          <a:prstGeom prst="rect">
            <a:avLst/>
          </a:prstGeom>
        </p:spPr>
        <p:txBody>
          <a:bodyPr vert="horz" lIns="91440" tIns="45720" rIns="91440" bIns="45720" rtlCol="0" anchor="ctr"/>
          <a:lstStyle>
            <a:lvl1pPr algn="r">
              <a:defRPr sz="1200" smtClean="0">
                <a:solidFill>
                  <a:schemeClr val="tx1"/>
                </a:solidFill>
                <a:ea typeface="+mn-ea"/>
              </a:defRPr>
            </a:lvl1pPr>
          </a:lstStyle>
          <a:p>
            <a:pPr>
              <a:defRPr/>
            </a:pPr>
            <a:fld id="{92185B65-240A-465E-998D-9B43C073AEB9}" type="slidenum">
              <a:rPr lang="en-GB" smtClean="0"/>
              <a:pPr>
                <a:defRPr/>
              </a:pPr>
              <a:t>‹#›</a:t>
            </a:fld>
            <a:endParaRPr lang="en-GB" dirty="0"/>
          </a:p>
        </p:txBody>
      </p:sp>
    </p:spTree>
    <p:extLst>
      <p:ext uri="{BB962C8B-B14F-4D97-AF65-F5344CB8AC3E}">
        <p14:creationId xmlns:p14="http://schemas.microsoft.com/office/powerpoint/2010/main" val="1315532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quarter" idx="2"/>
          </p:nvPr>
        </p:nvSpPr>
        <p:spPr>
          <a:xfrm>
            <a:off x="4648200" y="1600200"/>
            <a:ext cx="40386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581400"/>
            <a:ext cx="40386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581400"/>
            <a:ext cx="40386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2"/>
          <p:cNvSpPr>
            <a:spLocks noGrp="1"/>
          </p:cNvSpPr>
          <p:nvPr>
            <p:ph type="sldNum" sz="quarter" idx="10"/>
          </p:nvPr>
        </p:nvSpPr>
        <p:spPr>
          <a:xfrm>
            <a:off x="8604448" y="6361113"/>
            <a:ext cx="477640" cy="365125"/>
          </a:xfrm>
          <a:prstGeom prst="rect">
            <a:avLst/>
          </a:prstGeom>
        </p:spPr>
        <p:txBody>
          <a:bodyPr vert="horz" lIns="91440" tIns="45720" rIns="91440" bIns="45720" rtlCol="0" anchor="ctr"/>
          <a:lstStyle>
            <a:lvl1pPr algn="r">
              <a:defRPr sz="1200" smtClean="0">
                <a:solidFill>
                  <a:schemeClr val="tx1"/>
                </a:solidFill>
                <a:ea typeface="+mn-ea"/>
              </a:defRPr>
            </a:lvl1pPr>
          </a:lstStyle>
          <a:p>
            <a:pPr>
              <a:defRPr/>
            </a:pPr>
            <a:fld id="{92185B65-240A-465E-998D-9B43C073AEB9}" type="slidenum">
              <a:rPr lang="en-GB" smtClean="0"/>
              <a:pPr>
                <a:defRPr/>
              </a:pPr>
              <a:t>‹#›</a:t>
            </a:fld>
            <a:endParaRPr lang="en-GB" dirty="0"/>
          </a:p>
        </p:txBody>
      </p:sp>
    </p:spTree>
    <p:extLst>
      <p:ext uri="{BB962C8B-B14F-4D97-AF65-F5344CB8AC3E}">
        <p14:creationId xmlns:p14="http://schemas.microsoft.com/office/powerpoint/2010/main" val="4118237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2185B65-240A-465E-998D-9B43C073AEB9}" type="slidenum">
              <a:rPr lang="en-GB" smtClean="0"/>
              <a:pPr>
                <a:defRPr/>
              </a:pPr>
              <a:t>‹#›</a:t>
            </a:fld>
            <a:endParaRPr lang="en-GB" dirty="0"/>
          </a:p>
        </p:txBody>
      </p:sp>
      <p:sp>
        <p:nvSpPr>
          <p:cNvPr id="7" name="Picture Placeholder 6"/>
          <p:cNvSpPr>
            <a:spLocks noGrp="1"/>
          </p:cNvSpPr>
          <p:nvPr>
            <p:ph type="pic" sz="quarter" idx="11"/>
          </p:nvPr>
        </p:nvSpPr>
        <p:spPr>
          <a:xfrm>
            <a:off x="107950" y="260648"/>
            <a:ext cx="8974138" cy="5616277"/>
          </a:xfrm>
        </p:spPr>
        <p:txBody>
          <a:bodyPr/>
          <a:lstStyle/>
          <a:p>
            <a:r>
              <a:rPr lang="en-US" dirty="0"/>
              <a:t>Click icon to add picture</a:t>
            </a:r>
            <a:endParaRPr lang="en-GB" dirty="0"/>
          </a:p>
        </p:txBody>
      </p:sp>
    </p:spTree>
    <p:extLst>
      <p:ext uri="{BB962C8B-B14F-4D97-AF65-F5344CB8AC3E}">
        <p14:creationId xmlns:p14="http://schemas.microsoft.com/office/powerpoint/2010/main" val="82749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2"/>
          <p:cNvSpPr>
            <a:spLocks noGrp="1"/>
          </p:cNvSpPr>
          <p:nvPr>
            <p:ph type="sldNum" sz="quarter" idx="4"/>
          </p:nvPr>
        </p:nvSpPr>
        <p:spPr>
          <a:xfrm>
            <a:off x="8604448" y="6361113"/>
            <a:ext cx="477640" cy="365125"/>
          </a:xfrm>
          <a:prstGeom prst="rect">
            <a:avLst/>
          </a:prstGeom>
        </p:spPr>
        <p:txBody>
          <a:bodyPr vert="horz" lIns="91440" tIns="45720" rIns="91440" bIns="45720" rtlCol="0" anchor="ctr"/>
          <a:lstStyle>
            <a:lvl1pPr algn="r">
              <a:defRPr sz="1200" smtClean="0">
                <a:solidFill>
                  <a:schemeClr val="tx1"/>
                </a:solidFill>
                <a:ea typeface="+mn-ea"/>
              </a:defRPr>
            </a:lvl1pPr>
          </a:lstStyle>
          <a:p>
            <a:pPr>
              <a:defRPr/>
            </a:pPr>
            <a:fld id="{92185B65-240A-465E-998D-9B43C073AEB9}" type="slidenum">
              <a:rPr lang="en-GB" smtClean="0"/>
              <a:pPr>
                <a:defRPr/>
              </a:pPr>
              <a:t>‹#›</a:t>
            </a:fld>
            <a:endParaRPr lang="en-GB" dirty="0"/>
          </a:p>
        </p:txBody>
      </p:sp>
    </p:spTree>
    <p:extLst>
      <p:ext uri="{BB962C8B-B14F-4D97-AF65-F5344CB8AC3E}">
        <p14:creationId xmlns:p14="http://schemas.microsoft.com/office/powerpoint/2010/main" val="254345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49408"/>
            <a:ext cx="7772400" cy="1362075"/>
          </a:xfrm>
        </p:spPr>
        <p:txBody>
          <a:bodyPr anchor="b"/>
          <a:lstStyle>
            <a:lvl1pPr algn="l">
              <a:defRPr sz="4000" b="1" cap="none" baseline="0"/>
            </a:lvl1pPr>
          </a:lstStyle>
          <a:p>
            <a:r>
              <a:rPr lang="en-US"/>
              <a:t>Click to edit Master title style</a:t>
            </a:r>
            <a:endParaRPr lang="en-GB" dirty="0"/>
          </a:p>
        </p:txBody>
      </p:sp>
      <p:sp>
        <p:nvSpPr>
          <p:cNvPr id="3" name="Text Placeholder 2"/>
          <p:cNvSpPr>
            <a:spLocks noGrp="1"/>
          </p:cNvSpPr>
          <p:nvPr>
            <p:ph type="body" idx="1"/>
          </p:nvPr>
        </p:nvSpPr>
        <p:spPr>
          <a:xfrm>
            <a:off x="722313" y="4377085"/>
            <a:ext cx="7772400" cy="1500187"/>
          </a:xfrm>
        </p:spPr>
        <p:txBody>
          <a:bodyPr anchor="t"/>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2"/>
          <p:cNvSpPr>
            <a:spLocks noGrp="1"/>
          </p:cNvSpPr>
          <p:nvPr>
            <p:ph type="sldNum" sz="quarter" idx="4"/>
          </p:nvPr>
        </p:nvSpPr>
        <p:spPr>
          <a:xfrm>
            <a:off x="8604448" y="6361113"/>
            <a:ext cx="477640" cy="365125"/>
          </a:xfrm>
          <a:prstGeom prst="rect">
            <a:avLst/>
          </a:prstGeom>
        </p:spPr>
        <p:txBody>
          <a:bodyPr vert="horz" lIns="91440" tIns="45720" rIns="91440" bIns="45720" rtlCol="0" anchor="ctr"/>
          <a:lstStyle>
            <a:lvl1pPr algn="r">
              <a:defRPr sz="1200" smtClean="0">
                <a:solidFill>
                  <a:schemeClr val="tx1"/>
                </a:solidFill>
                <a:ea typeface="+mn-ea"/>
              </a:defRPr>
            </a:lvl1pPr>
          </a:lstStyle>
          <a:p>
            <a:pPr>
              <a:defRPr/>
            </a:pPr>
            <a:fld id="{92185B65-240A-465E-998D-9B43C073AEB9}" type="slidenum">
              <a:rPr lang="en-GB" smtClean="0"/>
              <a:pPr>
                <a:defRPr/>
              </a:pPr>
              <a:t>‹#›</a:t>
            </a:fld>
            <a:endParaRPr lang="en-GB" dirty="0"/>
          </a:p>
        </p:txBody>
      </p:sp>
    </p:spTree>
    <p:extLst>
      <p:ext uri="{BB962C8B-B14F-4D97-AF65-F5344CB8AC3E}">
        <p14:creationId xmlns:p14="http://schemas.microsoft.com/office/powerpoint/2010/main" val="231353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2"/>
          <p:cNvSpPr>
            <a:spLocks noGrp="1"/>
          </p:cNvSpPr>
          <p:nvPr>
            <p:ph type="sldNum" sz="quarter" idx="4"/>
          </p:nvPr>
        </p:nvSpPr>
        <p:spPr>
          <a:xfrm>
            <a:off x="8604448" y="6361113"/>
            <a:ext cx="477640" cy="365125"/>
          </a:xfrm>
          <a:prstGeom prst="rect">
            <a:avLst/>
          </a:prstGeom>
        </p:spPr>
        <p:txBody>
          <a:bodyPr vert="horz" lIns="91440" tIns="45720" rIns="91440" bIns="45720" rtlCol="0" anchor="ctr"/>
          <a:lstStyle>
            <a:lvl1pPr algn="r">
              <a:defRPr sz="1200" smtClean="0">
                <a:solidFill>
                  <a:schemeClr val="tx1"/>
                </a:solidFill>
                <a:ea typeface="+mn-ea"/>
              </a:defRPr>
            </a:lvl1pPr>
          </a:lstStyle>
          <a:p>
            <a:pPr>
              <a:defRPr/>
            </a:pPr>
            <a:fld id="{92185B65-240A-465E-998D-9B43C073AEB9}" type="slidenum">
              <a:rPr lang="en-GB" smtClean="0"/>
              <a:pPr>
                <a:defRPr/>
              </a:pPr>
              <a:t>‹#›</a:t>
            </a:fld>
            <a:endParaRPr lang="en-GB" dirty="0"/>
          </a:p>
        </p:txBody>
      </p:sp>
    </p:spTree>
    <p:extLst>
      <p:ext uri="{BB962C8B-B14F-4D97-AF65-F5344CB8AC3E}">
        <p14:creationId xmlns:p14="http://schemas.microsoft.com/office/powerpoint/2010/main" val="270232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2"/>
          <p:cNvSpPr>
            <a:spLocks noGrp="1"/>
          </p:cNvSpPr>
          <p:nvPr>
            <p:ph type="sldNum" sz="quarter" idx="10"/>
          </p:nvPr>
        </p:nvSpPr>
        <p:spPr>
          <a:xfrm>
            <a:off x="8604448" y="6361113"/>
            <a:ext cx="477640" cy="365125"/>
          </a:xfrm>
          <a:prstGeom prst="rect">
            <a:avLst/>
          </a:prstGeom>
        </p:spPr>
        <p:txBody>
          <a:bodyPr vert="horz" lIns="91440" tIns="45720" rIns="91440" bIns="45720" rtlCol="0" anchor="ctr"/>
          <a:lstStyle>
            <a:lvl1pPr algn="r">
              <a:defRPr sz="1200" smtClean="0">
                <a:solidFill>
                  <a:schemeClr val="tx1"/>
                </a:solidFill>
                <a:ea typeface="+mn-ea"/>
              </a:defRPr>
            </a:lvl1pPr>
          </a:lstStyle>
          <a:p>
            <a:pPr>
              <a:defRPr/>
            </a:pPr>
            <a:fld id="{92185B65-240A-465E-998D-9B43C073AEB9}" type="slidenum">
              <a:rPr lang="en-GB" smtClean="0"/>
              <a:pPr>
                <a:defRPr/>
              </a:pPr>
              <a:t>‹#›</a:t>
            </a:fld>
            <a:endParaRPr lang="en-GB" dirty="0"/>
          </a:p>
        </p:txBody>
      </p:sp>
    </p:spTree>
    <p:extLst>
      <p:ext uri="{BB962C8B-B14F-4D97-AF65-F5344CB8AC3E}">
        <p14:creationId xmlns:p14="http://schemas.microsoft.com/office/powerpoint/2010/main" val="296158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4"/>
          </p:nvPr>
        </p:nvSpPr>
        <p:spPr>
          <a:xfrm>
            <a:off x="8604448" y="6361113"/>
            <a:ext cx="477640" cy="365125"/>
          </a:xfrm>
          <a:prstGeom prst="rect">
            <a:avLst/>
          </a:prstGeom>
        </p:spPr>
        <p:txBody>
          <a:bodyPr vert="horz" lIns="91440" tIns="45720" rIns="91440" bIns="45720" rtlCol="0" anchor="ctr"/>
          <a:lstStyle>
            <a:lvl1pPr algn="r">
              <a:defRPr sz="1200" smtClean="0">
                <a:solidFill>
                  <a:schemeClr val="tx1"/>
                </a:solidFill>
                <a:ea typeface="+mn-ea"/>
              </a:defRPr>
            </a:lvl1pPr>
          </a:lstStyle>
          <a:p>
            <a:pPr>
              <a:defRPr/>
            </a:pPr>
            <a:fld id="{92185B65-240A-465E-998D-9B43C073AEB9}" type="slidenum">
              <a:rPr lang="en-GB" smtClean="0"/>
              <a:pPr>
                <a:defRPr/>
              </a:pPr>
              <a:t>‹#›</a:t>
            </a:fld>
            <a:endParaRPr lang="en-GB" dirty="0"/>
          </a:p>
        </p:txBody>
      </p:sp>
    </p:spTree>
    <p:extLst>
      <p:ext uri="{BB962C8B-B14F-4D97-AF65-F5344CB8AC3E}">
        <p14:creationId xmlns:p14="http://schemas.microsoft.com/office/powerpoint/2010/main" val="340713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8604448" y="6361113"/>
            <a:ext cx="477640" cy="365125"/>
          </a:xfrm>
          <a:prstGeom prst="rect">
            <a:avLst/>
          </a:prstGeom>
        </p:spPr>
        <p:txBody>
          <a:bodyPr vert="horz" lIns="91440" tIns="45720" rIns="91440" bIns="45720" rtlCol="0" anchor="ctr"/>
          <a:lstStyle>
            <a:lvl1pPr algn="r">
              <a:defRPr sz="1200" smtClean="0">
                <a:solidFill>
                  <a:schemeClr val="tx1"/>
                </a:solidFill>
                <a:ea typeface="+mn-ea"/>
              </a:defRPr>
            </a:lvl1pPr>
          </a:lstStyle>
          <a:p>
            <a:pPr>
              <a:defRPr/>
            </a:pPr>
            <a:fld id="{92185B65-240A-465E-998D-9B43C073AEB9}" type="slidenum">
              <a:rPr lang="en-GB" smtClean="0"/>
              <a:pPr>
                <a:defRPr/>
              </a:pPr>
              <a:t>‹#›</a:t>
            </a:fld>
            <a:endParaRPr lang="en-GB" dirty="0"/>
          </a:p>
        </p:txBody>
      </p:sp>
    </p:spTree>
    <p:extLst>
      <p:ext uri="{BB962C8B-B14F-4D97-AF65-F5344CB8AC3E}">
        <p14:creationId xmlns:p14="http://schemas.microsoft.com/office/powerpoint/2010/main" val="411246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285750" indent="-285750">
              <a:buFont typeface="Wingdings" panose="05000000000000000000" pitchFamily="2" charset="2"/>
              <a:buChar char="§"/>
              <a:defRPr sz="1400"/>
            </a:lvl1pPr>
            <a:lvl2pPr marL="628650" indent="-171450">
              <a:buFont typeface="Wingdings" panose="05000000000000000000" pitchFamily="2" charset="2"/>
              <a:buChar char="§"/>
              <a:defRPr sz="1200" baseline="0"/>
            </a:lvl2pPr>
            <a:lvl3pPr marL="1085850" indent="-171450">
              <a:buFont typeface="Wingdings" panose="05000000000000000000" pitchFamily="2" charset="2"/>
              <a:buChar char="§"/>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a:p>
            <a:pPr lvl="2"/>
            <a:r>
              <a:rPr lang="en-US"/>
              <a:t>Third level</a:t>
            </a:r>
          </a:p>
        </p:txBody>
      </p:sp>
      <p:sp>
        <p:nvSpPr>
          <p:cNvPr id="5" name="Slide Number Placeholder 2"/>
          <p:cNvSpPr>
            <a:spLocks noGrp="1"/>
          </p:cNvSpPr>
          <p:nvPr>
            <p:ph type="sldNum" sz="quarter" idx="4"/>
          </p:nvPr>
        </p:nvSpPr>
        <p:spPr>
          <a:xfrm>
            <a:off x="8604448" y="6361113"/>
            <a:ext cx="477640" cy="365125"/>
          </a:xfrm>
          <a:prstGeom prst="rect">
            <a:avLst/>
          </a:prstGeom>
        </p:spPr>
        <p:txBody>
          <a:bodyPr vert="horz" lIns="91440" tIns="45720" rIns="91440" bIns="45720" rtlCol="0" anchor="ctr"/>
          <a:lstStyle>
            <a:lvl1pPr algn="r">
              <a:defRPr sz="1200" smtClean="0">
                <a:solidFill>
                  <a:schemeClr val="tx1"/>
                </a:solidFill>
                <a:ea typeface="+mn-ea"/>
              </a:defRPr>
            </a:lvl1pPr>
          </a:lstStyle>
          <a:p>
            <a:pPr>
              <a:defRPr/>
            </a:pPr>
            <a:fld id="{92185B65-240A-465E-998D-9B43C073AEB9}" type="slidenum">
              <a:rPr lang="en-GB" smtClean="0"/>
              <a:pPr>
                <a:defRPr/>
              </a:pPr>
              <a:t>‹#›</a:t>
            </a:fld>
            <a:endParaRPr lang="en-GB" dirty="0"/>
          </a:p>
        </p:txBody>
      </p:sp>
    </p:spTree>
    <p:extLst>
      <p:ext uri="{BB962C8B-B14F-4D97-AF65-F5344CB8AC3E}">
        <p14:creationId xmlns:p14="http://schemas.microsoft.com/office/powerpoint/2010/main" val="375537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285750" indent="-285750">
              <a:buFont typeface="Wingdings" panose="05000000000000000000" pitchFamily="2" charset="2"/>
              <a:buChar char="§"/>
              <a:defRPr sz="1400"/>
            </a:lvl1pPr>
            <a:lvl2pPr marL="628650" indent="-171450">
              <a:buFont typeface="Wingdings" panose="05000000000000000000" pitchFamily="2" charset="2"/>
              <a:buChar char="§"/>
              <a:defRPr sz="1200"/>
            </a:lvl2pPr>
            <a:lvl3pPr marL="1085850" indent="-171450">
              <a:buFont typeface="Wingdings" panose="05000000000000000000" pitchFamily="2" charset="2"/>
              <a:buChar char="§"/>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a:p>
            <a:pPr lvl="2"/>
            <a:r>
              <a:rPr lang="en-US"/>
              <a:t>Third level</a:t>
            </a:r>
          </a:p>
        </p:txBody>
      </p:sp>
      <p:sp>
        <p:nvSpPr>
          <p:cNvPr id="5" name="Slide Number Placeholder 2"/>
          <p:cNvSpPr>
            <a:spLocks noGrp="1"/>
          </p:cNvSpPr>
          <p:nvPr>
            <p:ph type="sldNum" sz="quarter" idx="4"/>
          </p:nvPr>
        </p:nvSpPr>
        <p:spPr>
          <a:xfrm>
            <a:off x="8604448" y="6361113"/>
            <a:ext cx="477640" cy="365125"/>
          </a:xfrm>
          <a:prstGeom prst="rect">
            <a:avLst/>
          </a:prstGeom>
        </p:spPr>
        <p:txBody>
          <a:bodyPr vert="horz" lIns="91440" tIns="45720" rIns="91440" bIns="45720" rtlCol="0" anchor="ctr"/>
          <a:lstStyle>
            <a:lvl1pPr algn="r">
              <a:defRPr sz="1200" smtClean="0">
                <a:solidFill>
                  <a:schemeClr val="tx1"/>
                </a:solidFill>
                <a:ea typeface="+mn-ea"/>
              </a:defRPr>
            </a:lvl1pPr>
          </a:lstStyle>
          <a:p>
            <a:pPr>
              <a:defRPr/>
            </a:pPr>
            <a:fld id="{92185B65-240A-465E-998D-9B43C073AEB9}" type="slidenum">
              <a:rPr lang="en-GB" smtClean="0"/>
              <a:pPr>
                <a:defRPr/>
              </a:pPr>
              <a:t>‹#›</a:t>
            </a:fld>
            <a:endParaRPr lang="en-GB" dirty="0"/>
          </a:p>
        </p:txBody>
      </p:sp>
    </p:spTree>
    <p:extLst>
      <p:ext uri="{BB962C8B-B14F-4D97-AF65-F5344CB8AC3E}">
        <p14:creationId xmlns:p14="http://schemas.microsoft.com/office/powerpoint/2010/main" val="3870052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Text Placeholder 2"/>
          <p:cNvSpPr>
            <a:spLocks noGrp="1"/>
          </p:cNvSpPr>
          <p:nvPr>
            <p:ph type="body" idx="1"/>
          </p:nvPr>
        </p:nvSpPr>
        <p:spPr bwMode="auto">
          <a:xfrm>
            <a:off x="457200" y="16002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Forth level</a:t>
            </a:r>
          </a:p>
          <a:p>
            <a:pPr lvl="4"/>
            <a:r>
              <a:rPr lang="en-GB" dirty="0"/>
              <a:t>Fifth level</a:t>
            </a:r>
          </a:p>
        </p:txBody>
      </p:sp>
      <p:sp>
        <p:nvSpPr>
          <p:cNvPr id="7" name="Rectangle 6"/>
          <p:cNvSpPr>
            <a:spLocks noChangeArrowheads="1"/>
          </p:cNvSpPr>
          <p:nvPr/>
        </p:nvSpPr>
        <p:spPr bwMode="auto">
          <a:xfrm>
            <a:off x="2195513" y="6308725"/>
            <a:ext cx="6264275" cy="468313"/>
          </a:xfrm>
          <a:prstGeom prst="rect">
            <a:avLst/>
          </a:prstGeom>
          <a:solidFill>
            <a:schemeClr val="tx1"/>
          </a:solidFill>
          <a:ln w="9525">
            <a:solidFill>
              <a:schemeClr val="tx1">
                <a:alpha val="0"/>
              </a:schemeClr>
            </a:solidFill>
            <a:miter lim="800000"/>
            <a:headEnd/>
            <a:tailEnd/>
          </a:ln>
          <a:effectLst>
            <a:outerShdw blurRad="40000" dist="23000" dir="5400000" rotWithShape="0">
              <a:srgbClr val="808080">
                <a:alpha val="34999"/>
              </a:srgbClr>
            </a:outerShdw>
          </a:effectLst>
        </p:spPr>
        <p:txBody>
          <a:bodyPr anchor="ctr"/>
          <a:lstStyle/>
          <a:p>
            <a:pPr algn="ctr" defTabSz="457200">
              <a:defRPr/>
            </a:pPr>
            <a:r>
              <a:rPr lang="en-US" sz="2000" b="1" dirty="0">
                <a:solidFill>
                  <a:srgbClr val="FFFFFF"/>
                </a:solidFill>
                <a:latin typeface="Arial" panose="020B0604020202020204" pitchFamily="34" charset="0"/>
                <a:cs typeface="Arial" panose="020B0604020202020204" pitchFamily="34" charset="0"/>
              </a:rPr>
              <a:t>Working</a:t>
            </a:r>
            <a:r>
              <a:rPr lang="en-US" sz="2000" b="1" baseline="0" dirty="0">
                <a:solidFill>
                  <a:srgbClr val="FFFFFF"/>
                </a:solidFill>
                <a:latin typeface="Arial" panose="020B0604020202020204" pitchFamily="34" charset="0"/>
                <a:cs typeface="Arial" panose="020B0604020202020204" pitchFamily="34" charset="0"/>
              </a:rPr>
              <a:t> to engineer a better world</a:t>
            </a:r>
            <a:endParaRPr lang="en-US" sz="2000" dirty="0">
              <a:solidFill>
                <a:srgbClr val="FFFFFF"/>
              </a:solidFill>
              <a:latin typeface="Arial" panose="020B0604020202020204" pitchFamily="34" charset="0"/>
              <a:cs typeface="Arial" panose="020B0604020202020204" pitchFamily="34" charset="0"/>
            </a:endParaRPr>
          </a:p>
        </p:txBody>
      </p:sp>
      <p:pic>
        <p:nvPicPr>
          <p:cNvPr id="1029" name="Picture 1"/>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088" y="5997575"/>
            <a:ext cx="20383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a:xfrm>
            <a:off x="8604448" y="6361113"/>
            <a:ext cx="477640" cy="365125"/>
          </a:xfrm>
          <a:prstGeom prst="rect">
            <a:avLst/>
          </a:prstGeom>
        </p:spPr>
        <p:txBody>
          <a:bodyPr vert="horz" lIns="91440" tIns="45720" rIns="91440" bIns="45720" rtlCol="0" anchor="ctr"/>
          <a:lstStyle>
            <a:lvl1pPr algn="r">
              <a:defRPr sz="1200" smtClean="0">
                <a:solidFill>
                  <a:schemeClr val="tx1"/>
                </a:solidFill>
                <a:ea typeface="+mn-ea"/>
              </a:defRPr>
            </a:lvl1pPr>
          </a:lstStyle>
          <a:p>
            <a:pPr>
              <a:defRPr/>
            </a:pPr>
            <a:fld id="{92185B65-240A-465E-998D-9B43C073AEB9}"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ctr" defTabSz="457200" rtl="0" eaLnBrk="1" fontAlgn="base" hangingPunct="1">
        <a:spcBef>
          <a:spcPct val="0"/>
        </a:spcBef>
        <a:spcAft>
          <a:spcPct val="0"/>
        </a:spcAft>
        <a:defRPr sz="4400">
          <a:solidFill>
            <a:schemeClr val="tx1"/>
          </a:solidFill>
          <a:latin typeface="Arial" panose="020B0604020202020204" pitchFamily="34" charset="0"/>
          <a:ea typeface="+mj-ea"/>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12"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12"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12"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12"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12"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12"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12"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12" charset="-128"/>
        </a:defRPr>
      </a:lvl9pPr>
    </p:titleStyle>
    <p:bodyStyle>
      <a:lvl1pPr marL="457200" indent="-457200" algn="l" defTabSz="457200" rtl="0" eaLnBrk="1" fontAlgn="base" hangingPunct="1">
        <a:spcBef>
          <a:spcPct val="20000"/>
        </a:spcBef>
        <a:spcAft>
          <a:spcPct val="0"/>
        </a:spcAft>
        <a:buFont typeface="Wingdings" pitchFamily="2" charset="2"/>
        <a:buChar char="§"/>
        <a:defRPr sz="3200">
          <a:solidFill>
            <a:schemeClr val="tx1"/>
          </a:solidFill>
          <a:latin typeface="Arial" panose="020B0604020202020204" pitchFamily="34" charset="0"/>
          <a:ea typeface="+mn-ea"/>
          <a:cs typeface="Arial" panose="020B0604020202020204" pitchFamily="34" charset="0"/>
        </a:defRPr>
      </a:lvl1pPr>
      <a:lvl2pPr marL="914400" indent="-457200" algn="l" defTabSz="457200" rtl="0" eaLnBrk="1" fontAlgn="base" hangingPunct="1">
        <a:spcBef>
          <a:spcPct val="20000"/>
        </a:spcBef>
        <a:spcAft>
          <a:spcPct val="0"/>
        </a:spcAft>
        <a:buFont typeface="Wingdings" pitchFamily="2" charset="2"/>
        <a:buChar char="§"/>
        <a:defRPr sz="2800">
          <a:solidFill>
            <a:schemeClr val="tx1"/>
          </a:solidFill>
          <a:latin typeface="Arial" panose="020B0604020202020204" pitchFamily="34" charset="0"/>
          <a:ea typeface="+mn-ea"/>
          <a:cs typeface="Arial" panose="020B0604020202020204" pitchFamily="34" charset="0"/>
        </a:defRPr>
      </a:lvl2pPr>
      <a:lvl3pPr marL="1257300" indent="-342900" algn="l" defTabSz="457200" rtl="0" eaLnBrk="1" fontAlgn="base" hangingPunct="1">
        <a:spcBef>
          <a:spcPct val="20000"/>
        </a:spcBef>
        <a:spcAft>
          <a:spcPct val="0"/>
        </a:spcAft>
        <a:buFont typeface="Wingdings" pitchFamily="2" charset="2"/>
        <a:buChar char="§"/>
        <a:defRPr sz="24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fontAlgn="base" hangingPunct="1">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fontAlgn="base" hangingPunct="1">
        <a:spcBef>
          <a:spcPct val="20000"/>
        </a:spcBef>
        <a:spcAft>
          <a:spcPct val="0"/>
        </a:spcAft>
        <a:buFont typeface="Wingdings" panose="05000000000000000000" pitchFamily="2" charset="2"/>
        <a:buChar char="§"/>
        <a:defRPr sz="1800" baseline="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theiet.org/volunteers/active/resources/handbook" TargetMode="External"/><Relationship Id="rId5" Type="http://schemas.openxmlformats.org/officeDocument/2006/relationships/image" Target="../media/image8.png"/><Relationship Id="rId4" Type="http://schemas.openxmlformats.org/officeDocument/2006/relationships/hyperlink" Target="http://www.theiet.org/communities-volunteer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theiet.org/volunteers/active/training/take-a-tou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4005064"/>
            <a:ext cx="7776864" cy="1872208"/>
          </a:xfrm>
        </p:spPr>
        <p:txBody>
          <a:bodyPr/>
          <a:lstStyle/>
          <a:p>
            <a:pPr algn="l"/>
            <a:r>
              <a:rPr lang="en-GB" b="1" dirty="0"/>
              <a:t>IET Communities</a:t>
            </a:r>
          </a:p>
          <a:p>
            <a:pPr algn="l"/>
            <a:r>
              <a:rPr lang="en-GB" dirty="0"/>
              <a:t>Governance, strategy and resources</a:t>
            </a:r>
          </a:p>
          <a:p>
            <a:pPr algn="l"/>
            <a:r>
              <a:rPr lang="en-GB" dirty="0"/>
              <a:t>2016-17</a:t>
            </a:r>
          </a:p>
        </p:txBody>
      </p:sp>
      <p:sp>
        <p:nvSpPr>
          <p:cNvPr id="4" name="Slide Number Placeholder 3"/>
          <p:cNvSpPr>
            <a:spLocks noGrp="1"/>
          </p:cNvSpPr>
          <p:nvPr>
            <p:ph type="sldNum" sz="quarter" idx="4"/>
          </p:nvPr>
        </p:nvSpPr>
        <p:spPr/>
        <p:txBody>
          <a:bodyPr/>
          <a:lstStyle/>
          <a:p>
            <a:pPr>
              <a:defRPr/>
            </a:pPr>
            <a:fld id="{92185B65-240A-465E-998D-9B43C073AEB9}" type="slidenum">
              <a:rPr lang="en-GB" smtClean="0"/>
              <a:pPr>
                <a:defRPr/>
              </a:pPr>
              <a:t>1</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89040"/>
          </a:xfrm>
          <a:prstGeom prst="rect">
            <a:avLst/>
          </a:prstGeom>
        </p:spPr>
      </p:pic>
    </p:spTree>
    <p:extLst>
      <p:ext uri="{BB962C8B-B14F-4D97-AF65-F5344CB8AC3E}">
        <p14:creationId xmlns:p14="http://schemas.microsoft.com/office/powerpoint/2010/main" val="1184113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Volunteer resources</a:t>
            </a:r>
          </a:p>
        </p:txBody>
      </p:sp>
      <p:sp>
        <p:nvSpPr>
          <p:cNvPr id="4" name="Slide Number Placeholder 3"/>
          <p:cNvSpPr>
            <a:spLocks noGrp="1"/>
          </p:cNvSpPr>
          <p:nvPr>
            <p:ph type="sldNum" sz="quarter" idx="4"/>
          </p:nvPr>
        </p:nvSpPr>
        <p:spPr/>
        <p:txBody>
          <a:bodyPr/>
          <a:lstStyle/>
          <a:p>
            <a:pPr>
              <a:defRPr/>
            </a:pPr>
            <a:fld id="{92185B65-240A-465E-998D-9B43C073AEB9}" type="slidenum">
              <a:rPr lang="en-GB" smtClean="0"/>
              <a:pPr>
                <a:defRPr/>
              </a:pPr>
              <a:t>10</a:t>
            </a:fld>
            <a:endParaRPr lang="en-GB"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662" t="6748" r="18253" b="12832"/>
          <a:stretch/>
        </p:blipFill>
        <p:spPr bwMode="auto">
          <a:xfrm>
            <a:off x="755576" y="1628800"/>
            <a:ext cx="3096344" cy="2741878"/>
          </a:xfrm>
          <a:prstGeom prst="rect">
            <a:avLst/>
          </a:prstGeom>
          <a:noFill/>
          <a:ln w="9525">
            <a:solidFill>
              <a:schemeClr val="tx1">
                <a:alpha val="99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69234" y="4725144"/>
            <a:ext cx="4032448" cy="1077218"/>
          </a:xfrm>
          <a:prstGeom prst="rect">
            <a:avLst/>
          </a:prstGeom>
          <a:noFill/>
        </p:spPr>
        <p:txBody>
          <a:bodyPr wrap="square" rtlCol="0">
            <a:spAutoFit/>
          </a:bodyPr>
          <a:lstStyle/>
          <a:p>
            <a:r>
              <a:rPr lang="en-GB" sz="2400" b="1" dirty="0"/>
              <a:t>IET Volunteer Gateway</a:t>
            </a:r>
          </a:p>
          <a:p>
            <a:r>
              <a:rPr lang="en-GB" sz="2000" dirty="0">
                <a:hlinkClick r:id="rId4"/>
              </a:rPr>
              <a:t>www.theiet.org/communities-volunteers</a:t>
            </a:r>
            <a:endParaRPr lang="en-GB" sz="2000" dirty="0"/>
          </a:p>
        </p:txBody>
      </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807" t="7710" r="37590" b="5220"/>
          <a:stretch/>
        </p:blipFill>
        <p:spPr bwMode="auto">
          <a:xfrm>
            <a:off x="5364088" y="1447218"/>
            <a:ext cx="2330500" cy="3205917"/>
          </a:xfrm>
          <a:prstGeom prst="rect">
            <a:avLst/>
          </a:prstGeom>
          <a:noFill/>
          <a:ln w="9525">
            <a:solidFill>
              <a:schemeClr val="tx1">
                <a:alpha val="99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004048" y="4894421"/>
            <a:ext cx="3816424" cy="646331"/>
          </a:xfrm>
          <a:prstGeom prst="rect">
            <a:avLst/>
          </a:prstGeom>
          <a:noFill/>
        </p:spPr>
        <p:txBody>
          <a:bodyPr wrap="square" rtlCol="0">
            <a:spAutoFit/>
          </a:bodyPr>
          <a:lstStyle/>
          <a:p>
            <a:r>
              <a:rPr lang="en-GB" sz="2400" b="1" dirty="0"/>
              <a:t>IET Volunteer Handbook</a:t>
            </a:r>
          </a:p>
          <a:p>
            <a:r>
              <a:rPr lang="en-GB" sz="1200" dirty="0">
                <a:hlinkClick r:id="rId6"/>
              </a:rPr>
              <a:t>www.theiet.org/volunteers/active/resources/handbook</a:t>
            </a:r>
            <a:endParaRPr lang="en-GB" sz="1200" dirty="0"/>
          </a:p>
        </p:txBody>
      </p:sp>
    </p:spTree>
    <p:extLst>
      <p:ext uri="{BB962C8B-B14F-4D97-AF65-F5344CB8AC3E}">
        <p14:creationId xmlns:p14="http://schemas.microsoft.com/office/powerpoint/2010/main" val="196504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Volunteer resources</a:t>
            </a:r>
          </a:p>
        </p:txBody>
      </p:sp>
      <p:sp>
        <p:nvSpPr>
          <p:cNvPr id="3" name="Content Placeholder 2"/>
          <p:cNvSpPr>
            <a:spLocks noGrp="1"/>
          </p:cNvSpPr>
          <p:nvPr>
            <p:ph idx="1"/>
          </p:nvPr>
        </p:nvSpPr>
        <p:spPr>
          <a:xfrm>
            <a:off x="4283968" y="1980128"/>
            <a:ext cx="5040560" cy="864096"/>
          </a:xfrm>
        </p:spPr>
        <p:txBody>
          <a:bodyPr/>
          <a:lstStyle/>
          <a:p>
            <a:pPr marL="0" indent="0">
              <a:buNone/>
            </a:pPr>
            <a:r>
              <a:rPr lang="en-GB" sz="2400" b="1" dirty="0"/>
              <a:t>Take the IET Virtual Tour!</a:t>
            </a:r>
          </a:p>
          <a:p>
            <a:pPr marL="0" indent="0">
              <a:buNone/>
            </a:pPr>
            <a:r>
              <a:rPr lang="en-GB" sz="1600" dirty="0">
                <a:hlinkClick r:id="rId3"/>
              </a:rPr>
              <a:t>www.theiet.org/volunteers/active/training/take-a-tour</a:t>
            </a:r>
            <a:endParaRPr lang="en-GB" sz="1600" dirty="0"/>
          </a:p>
          <a:p>
            <a:pPr marL="0" indent="0">
              <a:buNone/>
            </a:pPr>
            <a:endParaRPr lang="en-GB" dirty="0"/>
          </a:p>
        </p:txBody>
      </p:sp>
      <p:sp>
        <p:nvSpPr>
          <p:cNvPr id="4" name="Slide Number Placeholder 3"/>
          <p:cNvSpPr>
            <a:spLocks noGrp="1"/>
          </p:cNvSpPr>
          <p:nvPr>
            <p:ph type="sldNum" sz="quarter" idx="4"/>
          </p:nvPr>
        </p:nvSpPr>
        <p:spPr/>
        <p:txBody>
          <a:bodyPr/>
          <a:lstStyle/>
          <a:p>
            <a:pPr>
              <a:defRPr/>
            </a:pPr>
            <a:fld id="{92185B65-240A-465E-998D-9B43C073AEB9}" type="slidenum">
              <a:rPr lang="en-GB" smtClean="0"/>
              <a:pPr>
                <a:defRPr/>
              </a:pPr>
              <a:t>11</a:t>
            </a:fld>
            <a:endParaRPr lang="en-GB"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831" t="16385" r="32651" b="43561"/>
          <a:stretch/>
        </p:blipFill>
        <p:spPr bwMode="auto">
          <a:xfrm>
            <a:off x="467544" y="1512076"/>
            <a:ext cx="3557080" cy="1800200"/>
          </a:xfrm>
          <a:prstGeom prst="rect">
            <a:avLst/>
          </a:prstGeom>
          <a:noFill/>
          <a:ln w="9525">
            <a:solidFill>
              <a:schemeClr val="tx1">
                <a:alpha val="99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3573016"/>
            <a:ext cx="2220094" cy="2261494"/>
          </a:xfrm>
          <a:prstGeom prst="rect">
            <a:avLst/>
          </a:prstGeom>
          <a:ln>
            <a:solidFill>
              <a:schemeClr val="tx1">
                <a:alpha val="99000"/>
              </a:schemeClr>
            </a:solidFill>
          </a:ln>
        </p:spPr>
      </p:pic>
      <p:sp>
        <p:nvSpPr>
          <p:cNvPr id="6" name="Rectangle 5"/>
          <p:cNvSpPr/>
          <p:nvPr/>
        </p:nvSpPr>
        <p:spPr>
          <a:xfrm>
            <a:off x="4283968" y="4077072"/>
            <a:ext cx="4572000" cy="1692771"/>
          </a:xfrm>
          <a:prstGeom prst="rect">
            <a:avLst/>
          </a:prstGeom>
        </p:spPr>
        <p:txBody>
          <a:bodyPr anchor="t">
            <a:spAutoFit/>
          </a:bodyPr>
          <a:lstStyle/>
          <a:p>
            <a:r>
              <a:rPr lang="EN-GB" b="1" dirty="0"/>
              <a:t>The CC-Asia Pacific Community </a:t>
            </a:r>
            <a:r>
              <a:rPr lang="EN-GB" dirty="0"/>
              <a:t>www.theiet.org/communities/home/224</a:t>
            </a:r>
          </a:p>
        </p:txBody>
      </p:sp>
    </p:spTree>
    <p:extLst>
      <p:ext uri="{BB962C8B-B14F-4D97-AF65-F5344CB8AC3E}">
        <p14:creationId xmlns:p14="http://schemas.microsoft.com/office/powerpoint/2010/main" val="377770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 and keep in touch!</a:t>
            </a:r>
          </a:p>
        </p:txBody>
      </p:sp>
      <p:sp>
        <p:nvSpPr>
          <p:cNvPr id="3" name="Content Placeholder 2"/>
          <p:cNvSpPr>
            <a:spLocks noGrp="1"/>
          </p:cNvSpPr>
          <p:nvPr>
            <p:ph idx="1"/>
          </p:nvPr>
        </p:nvSpPr>
        <p:spPr/>
        <p:txBody>
          <a:bodyPr/>
          <a:lstStyle/>
          <a:p>
            <a:pPr marL="0" indent="0">
              <a:buNone/>
            </a:pPr>
            <a:endParaRPr lang="en-GB" dirty="0"/>
          </a:p>
        </p:txBody>
      </p:sp>
      <p:sp>
        <p:nvSpPr>
          <p:cNvPr id="4" name="Slide Number Placeholder 3"/>
          <p:cNvSpPr>
            <a:spLocks noGrp="1"/>
          </p:cNvSpPr>
          <p:nvPr>
            <p:ph type="sldNum" sz="quarter" idx="4"/>
          </p:nvPr>
        </p:nvSpPr>
        <p:spPr/>
        <p:txBody>
          <a:bodyPr/>
          <a:lstStyle/>
          <a:p>
            <a:pPr>
              <a:defRPr/>
            </a:pPr>
            <a:fld id="{92185B65-240A-465E-998D-9B43C073AEB9}" type="slidenum">
              <a:rPr lang="en-GB" smtClean="0"/>
              <a:pPr>
                <a:defRPr/>
              </a:pPr>
              <a:t>12</a:t>
            </a:fld>
            <a:endParaRPr lang="en-GB" dirty="0"/>
          </a:p>
        </p:txBody>
      </p:sp>
    </p:spTree>
    <p:extLst>
      <p:ext uri="{BB962C8B-B14F-4D97-AF65-F5344CB8AC3E}">
        <p14:creationId xmlns:p14="http://schemas.microsoft.com/office/powerpoint/2010/main" val="218915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does the IET have communities?</a:t>
            </a:r>
          </a:p>
        </p:txBody>
      </p:sp>
      <p:sp>
        <p:nvSpPr>
          <p:cNvPr id="3" name="Content Placeholder 2"/>
          <p:cNvSpPr>
            <a:spLocks noGrp="1"/>
          </p:cNvSpPr>
          <p:nvPr>
            <p:ph idx="1"/>
          </p:nvPr>
        </p:nvSpPr>
        <p:spPr>
          <a:xfrm>
            <a:off x="457200" y="3356992"/>
            <a:ext cx="8229600" cy="2053208"/>
          </a:xfrm>
        </p:spPr>
        <p:txBody>
          <a:bodyPr/>
          <a:lstStyle/>
          <a:p>
            <a:r>
              <a:rPr lang="en-GB" sz="2400" dirty="0"/>
              <a:t>Create and share knowledge</a:t>
            </a:r>
          </a:p>
          <a:p>
            <a:r>
              <a:rPr lang="en-GB" sz="2400" dirty="0"/>
              <a:t>Inspire future generations of engineers through outreach</a:t>
            </a:r>
          </a:p>
          <a:p>
            <a:r>
              <a:rPr lang="en-GB" sz="2400" dirty="0"/>
              <a:t>Facilitate connections globally</a:t>
            </a:r>
          </a:p>
          <a:p>
            <a:r>
              <a:rPr lang="en-GB" sz="2400" dirty="0"/>
              <a:t>Provides Members with the chance to “give something back”</a:t>
            </a:r>
          </a:p>
          <a:p>
            <a:endParaRPr lang="en-GB" sz="2400" dirty="0"/>
          </a:p>
        </p:txBody>
      </p:sp>
      <p:sp>
        <p:nvSpPr>
          <p:cNvPr id="4" name="Slide Number Placeholder 3"/>
          <p:cNvSpPr>
            <a:spLocks noGrp="1"/>
          </p:cNvSpPr>
          <p:nvPr>
            <p:ph type="sldNum" sz="quarter" idx="4"/>
          </p:nvPr>
        </p:nvSpPr>
        <p:spPr/>
        <p:txBody>
          <a:bodyPr/>
          <a:lstStyle/>
          <a:p>
            <a:pPr>
              <a:defRPr/>
            </a:pPr>
            <a:fld id="{92185B65-240A-465E-998D-9B43C073AEB9}" type="slidenum">
              <a:rPr lang="en-GB" smtClean="0"/>
              <a:pPr>
                <a:defRPr/>
              </a:pPr>
              <a:t>2</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1628800"/>
            <a:ext cx="2667000" cy="1714500"/>
          </a:xfrm>
          <a:prstGeom prst="rect">
            <a:avLst/>
          </a:prstGeom>
        </p:spPr>
      </p:pic>
    </p:spTree>
    <p:extLst>
      <p:ext uri="{BB962C8B-B14F-4D97-AF65-F5344CB8AC3E}">
        <p14:creationId xmlns:p14="http://schemas.microsoft.com/office/powerpoint/2010/main" val="63721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what?</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3688" y="13692"/>
            <a:ext cx="5832648" cy="6110170"/>
          </a:xfrm>
        </p:spPr>
      </p:pic>
      <p:sp>
        <p:nvSpPr>
          <p:cNvPr id="4" name="Slide Number Placeholder 3"/>
          <p:cNvSpPr>
            <a:spLocks noGrp="1"/>
          </p:cNvSpPr>
          <p:nvPr>
            <p:ph type="sldNum" sz="quarter" idx="4"/>
          </p:nvPr>
        </p:nvSpPr>
        <p:spPr/>
        <p:txBody>
          <a:bodyPr/>
          <a:lstStyle/>
          <a:p>
            <a:pPr>
              <a:defRPr/>
            </a:pPr>
            <a:fld id="{92185B65-240A-465E-998D-9B43C073AEB9}" type="slidenum">
              <a:rPr lang="en-GB" smtClean="0"/>
              <a:pPr>
                <a:defRPr/>
              </a:pPr>
              <a:t>3</a:t>
            </a:fld>
            <a:endParaRPr lang="en-GB" dirty="0"/>
          </a:p>
        </p:txBody>
      </p:sp>
    </p:spTree>
    <p:extLst>
      <p:ext uri="{BB962C8B-B14F-4D97-AF65-F5344CB8AC3E}">
        <p14:creationId xmlns:p14="http://schemas.microsoft.com/office/powerpoint/2010/main" val="4179118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92185B65-240A-465E-998D-9B43C073AEB9}" type="slidenum">
              <a:rPr lang="en-GB" smtClean="0"/>
              <a:pPr>
                <a:defRPr/>
              </a:pPr>
              <a:t>4</a:t>
            </a:fld>
            <a:endParaRPr lang="en-GB" dirty="0"/>
          </a:p>
        </p:txBody>
      </p:sp>
      <p:pic>
        <p:nvPicPr>
          <p:cNvPr id="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3520"/>
            <a:ext cx="8388424" cy="59327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45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IET Local Networks - CCAP</a:t>
            </a:r>
          </a:p>
        </p:txBody>
      </p:sp>
      <p:sp>
        <p:nvSpPr>
          <p:cNvPr id="4" name="Slide Number Placeholder 3"/>
          <p:cNvSpPr>
            <a:spLocks noGrp="1"/>
          </p:cNvSpPr>
          <p:nvPr>
            <p:ph type="sldNum" sz="quarter" idx="4"/>
          </p:nvPr>
        </p:nvSpPr>
        <p:spPr/>
        <p:txBody>
          <a:bodyPr/>
          <a:lstStyle/>
          <a:p>
            <a:pPr>
              <a:defRPr/>
            </a:pPr>
            <a:fld id="{92185B65-240A-465E-998D-9B43C073AEB9}" type="slidenum">
              <a:rPr lang="en-GB" smtClean="0"/>
              <a:pPr>
                <a:defRPr/>
              </a:pPr>
              <a:t>5</a:t>
            </a:fld>
            <a:endParaRPr lang="en-GB" dirty="0"/>
          </a:p>
        </p:txBody>
      </p:sp>
      <p:sp>
        <p:nvSpPr>
          <p:cNvPr id="6" name="TextBox 5"/>
          <p:cNvSpPr txBox="1"/>
          <p:nvPr/>
        </p:nvSpPr>
        <p:spPr>
          <a:xfrm>
            <a:off x="2699792" y="5403413"/>
            <a:ext cx="3384376" cy="492443"/>
          </a:xfrm>
          <a:prstGeom prst="rect">
            <a:avLst/>
          </a:prstGeom>
          <a:noFill/>
        </p:spPr>
        <p:txBody>
          <a:bodyPr wrap="square" rtlCol="0">
            <a:spAutoFit/>
          </a:bodyPr>
          <a:lstStyle/>
          <a:p>
            <a:r>
              <a:rPr lang="en-GB" dirty="0"/>
              <a:t>www.theiet.org/local</a:t>
            </a:r>
          </a:p>
        </p:txBody>
      </p:sp>
      <p:pic>
        <p:nvPicPr>
          <p:cNvPr id="1027" name="Picture 3"/>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9200" r="56300" b="4400"/>
          <a:stretch/>
        </p:blipFill>
        <p:spPr bwMode="auto">
          <a:xfrm>
            <a:off x="2627784" y="1340768"/>
            <a:ext cx="3431641"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0852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What is the Communities Resourcing Committee (CRC)?</a:t>
            </a:r>
          </a:p>
        </p:txBody>
      </p:sp>
      <p:sp>
        <p:nvSpPr>
          <p:cNvPr id="3" name="Content Placeholder 2"/>
          <p:cNvSpPr>
            <a:spLocks noGrp="1"/>
          </p:cNvSpPr>
          <p:nvPr>
            <p:ph idx="1"/>
          </p:nvPr>
        </p:nvSpPr>
        <p:spPr>
          <a:xfrm>
            <a:off x="611560" y="2564904"/>
            <a:ext cx="8229600" cy="892696"/>
          </a:xfrm>
        </p:spPr>
        <p:txBody>
          <a:bodyPr/>
          <a:lstStyle/>
          <a:p>
            <a:pPr marL="0" indent="0">
              <a:buNone/>
            </a:pPr>
            <a:r>
              <a:rPr lang="en-GB" sz="2800" i="1" dirty="0"/>
              <a:t>“The Communities Resourcing Committee is the overarching group responsible for leading the work of the IET’s volunteer communities around the world, including its Local and Technical Networks.” </a:t>
            </a:r>
            <a:endParaRPr lang="en-GB" sz="1200" dirty="0"/>
          </a:p>
        </p:txBody>
      </p:sp>
      <p:sp>
        <p:nvSpPr>
          <p:cNvPr id="4" name="Slide Number Placeholder 3"/>
          <p:cNvSpPr>
            <a:spLocks noGrp="1"/>
          </p:cNvSpPr>
          <p:nvPr>
            <p:ph type="sldNum" sz="quarter" idx="4"/>
          </p:nvPr>
        </p:nvSpPr>
        <p:spPr/>
        <p:txBody>
          <a:bodyPr/>
          <a:lstStyle/>
          <a:p>
            <a:pPr>
              <a:defRPr/>
            </a:pPr>
            <a:fld id="{92185B65-240A-465E-998D-9B43C073AEB9}" type="slidenum">
              <a:rPr lang="en-GB" smtClean="0"/>
              <a:pPr>
                <a:defRPr/>
              </a:pPr>
              <a:t>6</a:t>
            </a:fld>
            <a:endParaRPr lang="en-GB" dirty="0"/>
          </a:p>
        </p:txBody>
      </p:sp>
    </p:spTree>
    <p:extLst>
      <p:ext uri="{BB962C8B-B14F-4D97-AF65-F5344CB8AC3E}">
        <p14:creationId xmlns:p14="http://schemas.microsoft.com/office/powerpoint/2010/main" val="235905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CRC: Key messages</a:t>
            </a:r>
          </a:p>
        </p:txBody>
      </p:sp>
      <p:sp>
        <p:nvSpPr>
          <p:cNvPr id="4" name="Slide Number Placeholder 3"/>
          <p:cNvSpPr>
            <a:spLocks noGrp="1"/>
          </p:cNvSpPr>
          <p:nvPr>
            <p:ph type="sldNum" sz="quarter" idx="4"/>
          </p:nvPr>
        </p:nvSpPr>
        <p:spPr/>
        <p:txBody>
          <a:bodyPr/>
          <a:lstStyle/>
          <a:p>
            <a:pPr>
              <a:defRPr/>
            </a:pPr>
            <a:fld id="{92185B65-240A-465E-998D-9B43C073AEB9}" type="slidenum">
              <a:rPr lang="en-GB" smtClean="0"/>
              <a:pPr>
                <a:defRPr/>
              </a:pPr>
              <a:t>7</a:t>
            </a:fld>
            <a:endParaRPr lang="en-GB" dirty="0"/>
          </a:p>
        </p:txBody>
      </p:sp>
      <p:sp>
        <p:nvSpPr>
          <p:cNvPr id="5" name="Content Placeholder 4"/>
          <p:cNvSpPr>
            <a:spLocks noGrp="1"/>
          </p:cNvSpPr>
          <p:nvPr>
            <p:ph idx="1"/>
          </p:nvPr>
        </p:nvSpPr>
        <p:spPr/>
        <p:txBody>
          <a:bodyPr/>
          <a:lstStyle/>
          <a:p>
            <a:pPr marL="0" indent="0">
              <a:buNone/>
            </a:pPr>
            <a:r>
              <a:rPr lang="en-GB" sz="1200" b="1" dirty="0"/>
              <a:t>Strengthen the technical: </a:t>
            </a:r>
          </a:p>
          <a:p>
            <a:r>
              <a:rPr lang="en-GB" sz="1200" dirty="0"/>
              <a:t>Expert communities, delivering excellent output to help underpin the knowledge portfolio</a:t>
            </a:r>
          </a:p>
          <a:p>
            <a:pPr marL="0" indent="0">
              <a:buNone/>
            </a:pPr>
            <a:r>
              <a:rPr lang="en-GB" sz="1200" b="1" dirty="0"/>
              <a:t>Leadership and volunteer engagement:</a:t>
            </a:r>
          </a:p>
          <a:p>
            <a:r>
              <a:rPr lang="en-GB" sz="1200" dirty="0"/>
              <a:t>Forge strong relationships between governance and communities</a:t>
            </a:r>
          </a:p>
          <a:p>
            <a:r>
              <a:rPr lang="en-GB" sz="1200" dirty="0"/>
              <a:t>Ensure we work to anticipate the role of communities to meet engineers’ future needs</a:t>
            </a:r>
          </a:p>
          <a:p>
            <a:r>
              <a:rPr lang="en-GB" sz="1200" dirty="0"/>
              <a:t>Raise awareness and prestige – attract more volunteers</a:t>
            </a:r>
          </a:p>
          <a:p>
            <a:r>
              <a:rPr lang="en-GB" sz="1200" dirty="0"/>
              <a:t>Reward and recognise volunteer contributions</a:t>
            </a:r>
          </a:p>
          <a:p>
            <a:r>
              <a:rPr lang="en-GB" sz="1200" dirty="0"/>
              <a:t>Support, equip, and empower volunteers to be IET ambassadors</a:t>
            </a:r>
          </a:p>
          <a:p>
            <a:pPr marL="0" indent="0">
              <a:buNone/>
            </a:pPr>
            <a:r>
              <a:rPr lang="en-GB" sz="1200" b="1" dirty="0"/>
              <a:t>Engagement with Young Professionals:</a:t>
            </a:r>
          </a:p>
          <a:p>
            <a:r>
              <a:rPr lang="en-GB" sz="1200" dirty="0"/>
              <a:t>Communities a key driver for YP initiatives: </a:t>
            </a:r>
            <a:r>
              <a:rPr lang="en-GB" sz="1200" dirty="0" err="1"/>
              <a:t>OnCampus</a:t>
            </a:r>
            <a:r>
              <a:rPr lang="en-GB" sz="1200" dirty="0"/>
              <a:t>, PATW, Global Challenge and </a:t>
            </a:r>
            <a:r>
              <a:rPr lang="en-GB" sz="1200" dirty="0" err="1"/>
              <a:t>Lifeskills</a:t>
            </a:r>
            <a:endParaRPr lang="en-GB" sz="1200" dirty="0"/>
          </a:p>
          <a:p>
            <a:r>
              <a:rPr lang="en-GB" sz="1200" dirty="0"/>
              <a:t>Lower the demographic of volunteers and audiences</a:t>
            </a:r>
          </a:p>
          <a:p>
            <a:endParaRPr lang="en-GB" sz="1200" dirty="0"/>
          </a:p>
          <a:p>
            <a:pPr marL="0" indent="0">
              <a:buNone/>
            </a:pPr>
            <a:r>
              <a:rPr lang="en-GB" sz="1200" b="1" dirty="0"/>
              <a:t>Underpinned by….. Operational Excellence - Ensuring that communities - from the top down and the bottom up - are making effective and efficient use of resources</a:t>
            </a:r>
          </a:p>
          <a:p>
            <a:r>
              <a:rPr lang="en-GB" sz="1200" dirty="0"/>
              <a:t>We have staff, tools, training, and funding to help support your activities, but none of these exists in an unlimited supply. Our strong communities’ governance structure works hard to guide communities to plan and work effectively so that resources can be targeted to the areas that need them most. If we all use the tools provided it also means we can gather valuable data that can help us promote events more effectively, improve the delegate experience, and make a strong business case for future reinvestment!</a:t>
            </a:r>
          </a:p>
        </p:txBody>
      </p:sp>
    </p:spTree>
    <p:extLst>
      <p:ext uri="{BB962C8B-B14F-4D97-AF65-F5344CB8AC3E}">
        <p14:creationId xmlns:p14="http://schemas.microsoft.com/office/powerpoint/2010/main" val="1422167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Communities Committee: Asia Pacific</a:t>
            </a:r>
          </a:p>
        </p:txBody>
      </p:sp>
      <p:sp>
        <p:nvSpPr>
          <p:cNvPr id="3" name="Content Placeholder 2"/>
          <p:cNvSpPr>
            <a:spLocks noGrp="1"/>
          </p:cNvSpPr>
          <p:nvPr>
            <p:ph idx="1"/>
          </p:nvPr>
        </p:nvSpPr>
        <p:spPr>
          <a:xfrm>
            <a:off x="457200" y="1600200"/>
            <a:ext cx="8229600" cy="4205064"/>
          </a:xfrm>
        </p:spPr>
        <p:txBody>
          <a:bodyPr/>
          <a:lstStyle/>
          <a:p>
            <a:pPr lvl="0"/>
            <a:r>
              <a:rPr lang="en-GB" sz="1800" dirty="0"/>
              <a:t>To produce a clear strategic direction for Local Networks in the Asia Pacific region</a:t>
            </a:r>
          </a:p>
          <a:p>
            <a:pPr lvl="0"/>
            <a:r>
              <a:rPr lang="en-GB" sz="1800" dirty="0"/>
              <a:t>To provide financial support to Local Networks so that their aims can be achieved</a:t>
            </a:r>
          </a:p>
          <a:p>
            <a:pPr lvl="0"/>
            <a:r>
              <a:rPr lang="en-GB" sz="1800" dirty="0"/>
              <a:t>To provide clear communication between senior governance within the IET and Local Networks</a:t>
            </a:r>
          </a:p>
          <a:p>
            <a:pPr lvl="0"/>
            <a:r>
              <a:rPr lang="en-GB" sz="1800" dirty="0"/>
              <a:t>To encourage the sharing of ideas between Local Networks within the Asia Pacific Region</a:t>
            </a:r>
          </a:p>
          <a:p>
            <a:pPr marL="0" indent="0">
              <a:buNone/>
            </a:pPr>
            <a:endParaRPr lang="en-GB" dirty="0"/>
          </a:p>
          <a:p>
            <a:endParaRPr lang="en-GB" dirty="0"/>
          </a:p>
        </p:txBody>
      </p:sp>
      <p:sp>
        <p:nvSpPr>
          <p:cNvPr id="4" name="Slide Number Placeholder 3"/>
          <p:cNvSpPr>
            <a:spLocks noGrp="1"/>
          </p:cNvSpPr>
          <p:nvPr>
            <p:ph type="sldNum" sz="quarter" idx="4"/>
          </p:nvPr>
        </p:nvSpPr>
        <p:spPr/>
        <p:txBody>
          <a:bodyPr/>
          <a:lstStyle/>
          <a:p>
            <a:pPr>
              <a:defRPr/>
            </a:pPr>
            <a:fld id="{92185B65-240A-465E-998D-9B43C073AEB9}" type="slidenum">
              <a:rPr lang="en-GB" smtClean="0"/>
              <a:pPr>
                <a:defRPr/>
              </a:pPr>
              <a:t>8</a:t>
            </a:fld>
            <a:endParaRPr lang="en-GB" dirty="0"/>
          </a:p>
        </p:txBody>
      </p:sp>
    </p:spTree>
    <p:extLst>
      <p:ext uri="{BB962C8B-B14F-4D97-AF65-F5344CB8AC3E}">
        <p14:creationId xmlns:p14="http://schemas.microsoft.com/office/powerpoint/2010/main" val="686295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CC-AP: Key messages</a:t>
            </a:r>
          </a:p>
        </p:txBody>
      </p:sp>
      <p:sp>
        <p:nvSpPr>
          <p:cNvPr id="4" name="Slide Number Placeholder 3"/>
          <p:cNvSpPr>
            <a:spLocks noGrp="1"/>
          </p:cNvSpPr>
          <p:nvPr>
            <p:ph type="sldNum" sz="quarter" idx="4"/>
          </p:nvPr>
        </p:nvSpPr>
        <p:spPr/>
        <p:txBody>
          <a:bodyPr/>
          <a:lstStyle/>
          <a:p>
            <a:pPr>
              <a:defRPr/>
            </a:pPr>
            <a:fld id="{92185B65-240A-465E-998D-9B43C073AEB9}" type="slidenum">
              <a:rPr lang="en-GB" smtClean="0"/>
              <a:pPr>
                <a:defRPr/>
              </a:pPr>
              <a:t>9</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918640766"/>
              </p:ext>
            </p:extLst>
          </p:nvPr>
        </p:nvGraphicFramePr>
        <p:xfrm>
          <a:off x="251520" y="1268760"/>
          <a:ext cx="8615600" cy="477012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223112">
                  <a:extLst>
                    <a:ext uri="{9D8B030D-6E8A-4147-A177-3AD203B41FA5}">
                      <a16:colId xmlns:a16="http://schemas.microsoft.com/office/drawing/2014/main" val="20001"/>
                    </a:ext>
                  </a:extLst>
                </a:gridCol>
              </a:tblGrid>
              <a:tr h="370840">
                <a:tc>
                  <a:txBody>
                    <a:bodyPr/>
                    <a:lstStyle/>
                    <a:p>
                      <a:r>
                        <a:rPr lang="en-GB" sz="1400" dirty="0"/>
                        <a:t>Objectives for CC-AP</a:t>
                      </a:r>
                      <a:r>
                        <a:rPr lang="en-GB" sz="1400" baseline="0" dirty="0"/>
                        <a:t>  and AP Local Networks</a:t>
                      </a:r>
                      <a:endParaRPr lang="en-GB" sz="1400" dirty="0"/>
                    </a:p>
                  </a:txBody>
                  <a:tcPr/>
                </a:tc>
                <a:tc>
                  <a:txBody>
                    <a:bodyPr/>
                    <a:lstStyle/>
                    <a:p>
                      <a:r>
                        <a:rPr lang="en-GB" sz="1400" dirty="0"/>
                        <a:t>How will this be achieved?</a:t>
                      </a:r>
                    </a:p>
                  </a:txBody>
                  <a:tcPr/>
                </a:tc>
                <a:extLst>
                  <a:ext uri="{0D108BD9-81ED-4DB2-BD59-A6C34878D82A}">
                    <a16:rowId xmlns:a16="http://schemas.microsoft.com/office/drawing/2014/main" val="10000"/>
                  </a:ext>
                </a:extLst>
              </a:tr>
              <a:tr h="370840">
                <a:tc>
                  <a:txBody>
                    <a:bodyPr/>
                    <a:lstStyle/>
                    <a:p>
                      <a:r>
                        <a:rPr lang="en-GB" sz="1200" b="1" dirty="0">
                          <a:latin typeface="+mn-lt"/>
                        </a:rPr>
                        <a:t>Primary</a:t>
                      </a:r>
                    </a:p>
                  </a:txBody>
                  <a:tcPr/>
                </a:tc>
                <a:tc>
                  <a:txBody>
                    <a:bodyPr/>
                    <a:lstStyle/>
                    <a:p>
                      <a:endParaRPr lang="en-GB" sz="1200" dirty="0">
                        <a:latin typeface="+mn-lt"/>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To engage</a:t>
                      </a:r>
                      <a:r>
                        <a:rPr lang="en-GB" sz="1200" baseline="0" dirty="0">
                          <a:latin typeface="+mn-lt"/>
                        </a:rPr>
                        <a:t> with </a:t>
                      </a:r>
                      <a:r>
                        <a:rPr lang="en-GB" sz="1200" dirty="0">
                          <a:latin typeface="+mn-lt"/>
                        </a:rPr>
                        <a:t>young professionals so that we are future proofing the engineering profession and the IET</a:t>
                      </a:r>
                    </a:p>
                    <a:p>
                      <a:endParaRPr lang="en-GB" sz="1200" dirty="0">
                        <a:latin typeface="+mn-lt"/>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rPr>
                        <a:t>Local Networks to run activities that engage with Young Professionals – this includes Student Recruitment and Retention, Present Around The World and </a:t>
                      </a:r>
                      <a:r>
                        <a:rPr lang="en-GB" sz="1200" dirty="0" err="1">
                          <a:latin typeface="+mn-lt"/>
                        </a:rPr>
                        <a:t>Lifeskills</a:t>
                      </a:r>
                      <a:r>
                        <a:rPr lang="en-GB" sz="1200" dirty="0">
                          <a:latin typeface="+mn-lt"/>
                        </a:rPr>
                        <a:t> workshops</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To ensure that the IET is sensitive to local cultures within the AP region.</a:t>
                      </a:r>
                    </a:p>
                  </a:txBody>
                  <a:tcPr/>
                </a:tc>
                <a:tc>
                  <a:txBody>
                    <a:bodyPr/>
                    <a:lstStyle/>
                    <a:p>
                      <a:pPr marL="171450" indent="-171450">
                        <a:buFont typeface="Arial" panose="020B0604020202020204" pitchFamily="34" charset="0"/>
                        <a:buChar char="•"/>
                      </a:pPr>
                      <a:r>
                        <a:rPr lang="en-GB" sz="1200" dirty="0">
                          <a:latin typeface="+mn-lt"/>
                        </a:rPr>
                        <a:t>CC-AP </a:t>
                      </a:r>
                      <a:r>
                        <a:rPr lang="en-GB" sz="1200" dirty="0" err="1">
                          <a:latin typeface="+mn-lt"/>
                        </a:rPr>
                        <a:t>liasing</a:t>
                      </a:r>
                      <a:r>
                        <a:rPr lang="en-GB" sz="1200" dirty="0">
                          <a:latin typeface="+mn-lt"/>
                        </a:rPr>
                        <a:t> with IET staff based in the UK about developing</a:t>
                      </a:r>
                      <a:r>
                        <a:rPr lang="en-GB" sz="1200" baseline="0" dirty="0">
                          <a:latin typeface="+mn-lt"/>
                        </a:rPr>
                        <a:t> the value proposition for IET membership for engineers in AP region</a:t>
                      </a:r>
                      <a:endParaRPr lang="en-GB" sz="1200" dirty="0">
                        <a:latin typeface="+mn-lt"/>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Local Networks demonstrating operational excellence</a:t>
                      </a:r>
                    </a:p>
                  </a:txBody>
                  <a:tcPr/>
                </a:tc>
                <a:tc>
                  <a:txBody>
                    <a:bodyPr/>
                    <a:lstStyle/>
                    <a:p>
                      <a:pPr marL="171450" indent="-171450">
                        <a:buFont typeface="Arial" panose="020B0604020202020204" pitchFamily="34" charset="0"/>
                        <a:buChar char="•"/>
                      </a:pPr>
                      <a:r>
                        <a:rPr lang="en-GB" sz="1200" dirty="0">
                          <a:latin typeface="+mn-lt"/>
                        </a:rPr>
                        <a:t>Local Networks sending IET HQ their metrics and audited</a:t>
                      </a:r>
                      <a:r>
                        <a:rPr lang="en-GB" sz="1200" baseline="0" dirty="0">
                          <a:latin typeface="+mn-lt"/>
                        </a:rPr>
                        <a:t> accounts</a:t>
                      </a:r>
                      <a:endParaRPr lang="en-GB" sz="1200" dirty="0">
                        <a:latin typeface="+mn-lt"/>
                      </a:endParaRPr>
                    </a:p>
                  </a:txBody>
                  <a:tcPr/>
                </a:tc>
                <a:extLst>
                  <a:ext uri="{0D108BD9-81ED-4DB2-BD59-A6C34878D82A}">
                    <a16:rowId xmlns:a16="http://schemas.microsoft.com/office/drawing/2014/main" val="10004"/>
                  </a:ext>
                </a:extLst>
              </a:tr>
              <a:tr h="370840">
                <a:tc>
                  <a:txBody>
                    <a:bodyPr/>
                    <a:lstStyle/>
                    <a:p>
                      <a:r>
                        <a:rPr lang="en-GB" sz="1200" b="1" dirty="0">
                          <a:latin typeface="+mn-lt"/>
                        </a:rPr>
                        <a:t>Secondary</a:t>
                      </a:r>
                    </a:p>
                  </a:txBody>
                  <a:tcPr/>
                </a:tc>
                <a:tc>
                  <a:txBody>
                    <a:bodyPr/>
                    <a:lstStyle/>
                    <a:p>
                      <a:endParaRPr lang="en-GB" sz="1200" dirty="0">
                        <a:latin typeface="+mn-lt"/>
                      </a:endParaRPr>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Drive increased usage of online communities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rPr>
                        <a:t>Local Networks promoting the IET Communities platform in their communication and at events.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rPr>
                        <a:t>CC-AP to provide more best practice</a:t>
                      </a:r>
                      <a:r>
                        <a:rPr lang="en-GB" sz="1200" baseline="0" dirty="0">
                          <a:latin typeface="+mn-lt"/>
                        </a:rPr>
                        <a:t> through their blog.</a:t>
                      </a:r>
                      <a:endParaRPr lang="en-GB" sz="1200" dirty="0">
                        <a:latin typeface="+mn-lt"/>
                      </a:endParaRPr>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0" dirty="0">
                          <a:solidFill>
                            <a:srgbClr val="000000"/>
                          </a:solidFill>
                          <a:latin typeface="+mn-lt"/>
                          <a:ea typeface="+mn-ea"/>
                          <a:cs typeface="Arial" panose="020B0604020202020204" pitchFamily="34" charset="0"/>
                        </a:rPr>
                        <a:t>Promote fellowship awareness and push accreditations i.e. CEng, </a:t>
                      </a:r>
                      <a:r>
                        <a:rPr lang="en-GB" sz="1200" kern="0" dirty="0" err="1">
                          <a:solidFill>
                            <a:srgbClr val="000000"/>
                          </a:solidFill>
                          <a:latin typeface="+mn-lt"/>
                          <a:ea typeface="+mn-ea"/>
                          <a:cs typeface="Arial" panose="020B0604020202020204" pitchFamily="34" charset="0"/>
                        </a:rPr>
                        <a:t>IEng</a:t>
                      </a:r>
                      <a:r>
                        <a:rPr lang="en-GB" sz="1200" kern="0" dirty="0">
                          <a:solidFill>
                            <a:srgbClr val="000000"/>
                          </a:solidFill>
                          <a:latin typeface="+mn-lt"/>
                          <a:ea typeface="+mn-ea"/>
                          <a:cs typeface="Arial" panose="020B0604020202020204" pitchFamily="34" charset="0"/>
                        </a:rPr>
                        <a:t>, EngTech, CITP, </a:t>
                      </a:r>
                      <a:r>
                        <a:rPr lang="en-GB" sz="1200" kern="0" dirty="0" err="1">
                          <a:solidFill>
                            <a:srgbClr val="000000"/>
                          </a:solidFill>
                          <a:latin typeface="+mn-lt"/>
                          <a:ea typeface="+mn-ea"/>
                          <a:cs typeface="Arial" panose="020B0604020202020204" pitchFamily="34" charset="0"/>
                        </a:rPr>
                        <a:t>ICTTech</a:t>
                      </a:r>
                      <a:r>
                        <a:rPr lang="en-GB" sz="1200" kern="0" dirty="0">
                          <a:solidFill>
                            <a:srgbClr val="000000"/>
                          </a:solidFill>
                          <a:latin typeface="+mn-lt"/>
                          <a:ea typeface="+mn-ea"/>
                          <a:cs typeface="Arial" panose="020B0604020202020204" pitchFamily="34" charset="0"/>
                        </a:rPr>
                        <a:t>, </a:t>
                      </a:r>
                      <a:r>
                        <a:rPr lang="en-GB" sz="1200" kern="0" dirty="0" err="1">
                          <a:solidFill>
                            <a:srgbClr val="000000"/>
                          </a:solidFill>
                          <a:latin typeface="+mn-lt"/>
                          <a:ea typeface="+mn-ea"/>
                          <a:cs typeface="Arial" panose="020B0604020202020204" pitchFamily="34" charset="0"/>
                        </a:rPr>
                        <a:t>CMgr</a:t>
                      </a:r>
                      <a:endParaRPr lang="en-GB" sz="1200" dirty="0">
                        <a:latin typeface="+mn-lt"/>
                      </a:endParaRPr>
                    </a:p>
                  </a:txBody>
                  <a:tcPr/>
                </a:tc>
                <a:tc>
                  <a:txBody>
                    <a:bodyPr/>
                    <a:lstStyle/>
                    <a:p>
                      <a:r>
                        <a:rPr lang="en-GB" sz="1200" dirty="0">
                          <a:latin typeface="+mn-lt"/>
                        </a:rPr>
                        <a:t>?</a:t>
                      </a:r>
                    </a:p>
                  </a:txBody>
                  <a:tcPr/>
                </a:tc>
                <a:extLst>
                  <a:ext uri="{0D108BD9-81ED-4DB2-BD59-A6C34878D82A}">
                    <a16:rowId xmlns:a16="http://schemas.microsoft.com/office/drawing/2014/main" val="10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solidFill>
                            <a:srgbClr val="000000"/>
                          </a:solidFill>
                          <a:latin typeface="+mn-lt"/>
                          <a:ea typeface="+mn-ea"/>
                          <a:cs typeface="Arial" panose="020B0604020202020204" pitchFamily="34" charset="0"/>
                        </a:rPr>
                        <a:t>Support TPN access to the AP region, including the identification of new TPNs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rPr>
                        <a:t>Local Networks</a:t>
                      </a:r>
                      <a:r>
                        <a:rPr lang="en-GB" sz="1200" baseline="0" dirty="0">
                          <a:latin typeface="+mn-lt"/>
                        </a:rPr>
                        <a:t> exploring opportunities to either work with existing </a:t>
                      </a:r>
                      <a:r>
                        <a:rPr lang="en-GB" sz="1200" dirty="0">
                          <a:latin typeface="+mn-lt"/>
                        </a:rPr>
                        <a:t>TPNs or starting</a:t>
                      </a:r>
                      <a:r>
                        <a:rPr lang="en-GB" sz="1200" baseline="0" dirty="0">
                          <a:latin typeface="+mn-lt"/>
                        </a:rPr>
                        <a:t> technical networks specific to the region</a:t>
                      </a:r>
                      <a:endParaRPr lang="en-GB" sz="1200" dirty="0">
                        <a:latin typeface="+mn-lt"/>
                      </a:endParaRPr>
                    </a:p>
                    <a:p>
                      <a:pPr marL="171450" indent="-171450">
                        <a:buFont typeface="Arial" panose="020B0604020202020204" pitchFamily="34" charset="0"/>
                        <a:buChar char="•"/>
                      </a:pPr>
                      <a:r>
                        <a:rPr lang="en-GB" sz="1200" dirty="0">
                          <a:latin typeface="+mn-lt"/>
                        </a:rPr>
                        <a:t>CC-AP</a:t>
                      </a:r>
                      <a:r>
                        <a:rPr lang="en-GB" sz="1200" baseline="0" dirty="0">
                          <a:latin typeface="+mn-lt"/>
                        </a:rPr>
                        <a:t> to develop collaboration where opportunities exist</a:t>
                      </a:r>
                      <a:endParaRPr lang="en-GB" sz="1200" dirty="0">
                        <a:latin typeface="+mn-lt"/>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71831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a481d4bd8fdcad33681b94c2150fec594f4c7e"/>
</p:tagLst>
</file>

<file path=ppt/theme/theme1.xml><?xml version="1.0" encoding="utf-8"?>
<a:theme xmlns:a="http://schemas.openxmlformats.org/drawingml/2006/main" name="IET Vision PPT Template_140902">
  <a:themeElements>
    <a:clrScheme name="IET">
      <a:dk1>
        <a:srgbClr val="000000"/>
      </a:dk1>
      <a:lt1>
        <a:srgbClr val="FFFFFF"/>
      </a:lt1>
      <a:dk2>
        <a:srgbClr val="FFDD00"/>
      </a:dk2>
      <a:lt2>
        <a:srgbClr val="8CC63F"/>
      </a:lt2>
      <a:accent1>
        <a:srgbClr val="0092CF"/>
      </a:accent1>
      <a:accent2>
        <a:srgbClr val="F68933"/>
      </a:accent2>
      <a:accent3>
        <a:srgbClr val="93509E"/>
      </a:accent3>
      <a:accent4>
        <a:srgbClr val="EC174F"/>
      </a:accent4>
      <a:accent5>
        <a:srgbClr val="002857"/>
      </a:accent5>
      <a:accent6>
        <a:srgbClr val="008576"/>
      </a:accent6>
      <a:hlink>
        <a:srgbClr val="008CCF"/>
      </a:hlink>
      <a:folHlink>
        <a:srgbClr val="9B5BA4"/>
      </a:folHlink>
    </a:clrScheme>
    <a:fontScheme name="IET_Templatev2">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IET_Templatev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IET Vision PPT Template_140902</Template>
  <TotalTime>499</TotalTime>
  <Words>1341</Words>
  <Application>Microsoft Office PowerPoint</Application>
  <PresentationFormat>On-screen Show (4:3)</PresentationFormat>
  <Paragraphs>121</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IET Vision PPT Template_140902</vt:lpstr>
      <vt:lpstr>PowerPoint Presentation</vt:lpstr>
      <vt:lpstr>Why does the IET have communities?</vt:lpstr>
      <vt:lpstr>So what?</vt:lpstr>
      <vt:lpstr>PowerPoint Presentation</vt:lpstr>
      <vt:lpstr>IET Local Networks - CCAP</vt:lpstr>
      <vt:lpstr>What is the Communities Resourcing Committee (CRC)?</vt:lpstr>
      <vt:lpstr>CRC: Key messages</vt:lpstr>
      <vt:lpstr>Communities Committee: Asia Pacific</vt:lpstr>
      <vt:lpstr>CC-AP: Key messages</vt:lpstr>
      <vt:lpstr>Volunteer resources</vt:lpstr>
      <vt:lpstr>Volunteer resources</vt:lpstr>
      <vt:lpstr>Thank you and keep in touch!</vt:lpstr>
    </vt:vector>
  </TitlesOfParts>
  <Company>Institution of Engineering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Ward,Deborah</dc:creator>
  <cp:lastModifiedBy>Benveniste,Steve</cp:lastModifiedBy>
  <cp:revision>39</cp:revision>
  <dcterms:created xsi:type="dcterms:W3CDTF">2016-01-18T13:46:31Z</dcterms:created>
  <dcterms:modified xsi:type="dcterms:W3CDTF">2016-12-21T21:14:53Z</dcterms:modified>
</cp:coreProperties>
</file>