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28"/>
  </p:notesMasterIdLst>
  <p:sldIdLst>
    <p:sldId id="256" r:id="rId3"/>
    <p:sldId id="263" r:id="rId4"/>
    <p:sldId id="261" r:id="rId5"/>
    <p:sldId id="280" r:id="rId6"/>
    <p:sldId id="257" r:id="rId7"/>
    <p:sldId id="260" r:id="rId8"/>
    <p:sldId id="262" r:id="rId9"/>
    <p:sldId id="258" r:id="rId10"/>
    <p:sldId id="281" r:id="rId11"/>
    <p:sldId id="264" r:id="rId12"/>
    <p:sldId id="268" r:id="rId13"/>
    <p:sldId id="283" r:id="rId14"/>
    <p:sldId id="285" r:id="rId15"/>
    <p:sldId id="272" r:id="rId16"/>
    <p:sldId id="273" r:id="rId17"/>
    <p:sldId id="274" r:id="rId18"/>
    <p:sldId id="275" r:id="rId19"/>
    <p:sldId id="284" r:id="rId20"/>
    <p:sldId id="267" r:id="rId21"/>
    <p:sldId id="269" r:id="rId22"/>
    <p:sldId id="270" r:id="rId23"/>
    <p:sldId id="271" r:id="rId24"/>
    <p:sldId id="278" r:id="rId25"/>
    <p:sldId id="282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1A4CB-CAF5-5943-A426-EDDDA6E13A47}" v="5" dt="2025-03-18T15:29:20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 autoAdjust="0"/>
    <p:restoredTop sz="87650" autoAdjust="0"/>
  </p:normalViewPr>
  <p:slideViewPr>
    <p:cSldViewPr snapToGrid="0">
      <p:cViewPr varScale="1">
        <p:scale>
          <a:sx n="65" d="100"/>
          <a:sy n="65" d="100"/>
        </p:scale>
        <p:origin x="43" y="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4D801-4DE6-3D45-9A01-63226C7DC684}" type="datetimeFigureOut">
              <a:rPr lang="en-FR" smtClean="0"/>
              <a:t>08/18/2025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FB53B-BDD2-AE4C-B301-5B8D82068CF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28750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R" dirty="0"/>
              <a:t>45 mins</a:t>
            </a:r>
          </a:p>
          <a:p>
            <a:endParaRPr lang="en-FR" dirty="0"/>
          </a:p>
          <a:p>
            <a:r>
              <a:rPr lang="en-FR" dirty="0"/>
              <a:t>Questions at end… not monitored</a:t>
            </a:r>
          </a:p>
          <a:p>
            <a:r>
              <a:rPr lang="en-FR" dirty="0"/>
              <a:t>Mute all</a:t>
            </a:r>
          </a:p>
          <a:p>
            <a:r>
              <a:rPr lang="en-FR" dirty="0"/>
              <a:t>Presentation shared</a:t>
            </a:r>
          </a:p>
          <a:p>
            <a:endParaRPr lang="en-FR" dirty="0"/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88540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12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22783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13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84127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14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73351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99E43-C5A1-A293-842F-627A982BC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55901B-BC10-EC06-94A6-9790095A0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760630-7B69-7B5D-FDC0-3610E15C7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B207F-CD43-065A-8B5B-8DFE95326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15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2325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2607-72AA-3D12-38C1-E4EAAD3C5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475569-0DA3-DEC6-1074-F3381174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EFD7FC-9FA1-F30F-160C-EA39B13E1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7D692-4485-60AA-2D4B-F13D782E5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16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37325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17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77623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18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1082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19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94898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ADD85-8EBE-B675-7367-5527F04AF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F7126-A3DB-9A5B-6B40-233D5B9D15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7608B-03D4-6914-74B3-910E8C369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3B4C1-1F69-AE06-F1CF-7D8390F85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20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60075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E2EA3-CB1D-173B-53D9-35E4780FE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D9B34D-A11E-1B87-7E34-053D7A436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F4223C-3292-3197-99CF-6186CBC61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984C9-406A-6FBC-6F56-451EFA9F4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21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09911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25853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57BDC-283D-040B-D258-AADDE2758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3F5BB-A182-26B8-C9B9-788C8E83B6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63297-C8BD-FFC6-8807-2A0023F97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EA77F-B816-64A7-8105-B7E2FF846A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22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75080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23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48093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24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69046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25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6935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4851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6006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7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83838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12529"/>
              </a:solidFill>
              <a:effectLst/>
              <a:latin typeface="VerizonNHGeDS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8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3968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9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74158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10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4030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FB53B-BDD2-AE4C-B301-5B8D82068CF3}" type="slidenum">
              <a:rPr lang="en-FR" smtClean="0"/>
              <a:t>11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7248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idge over a body of water&#10;&#10;Description generated with very high confidence">
            <a:extLst>
              <a:ext uri="{FF2B5EF4-FFF2-40B4-BE49-F238E27FC236}">
                <a16:creationId xmlns:a16="http://schemas.microsoft.com/office/drawing/2014/main" id="{5A96F650-6E46-411C-B1AA-54D7A7843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71061"/>
            <a:ext cx="12192001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24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7083EA-34CD-4219-AD00-8FDA377E56B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9024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E72993-31D8-476C-90F3-0E5128FD5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24395"/>
            <a:ext cx="3715072" cy="300920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6FDED8-1670-4EE4-9930-0AFE975B8C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62128" y="1935201"/>
            <a:ext cx="5714933" cy="2468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Divider title, this can go over more than one line</a:t>
            </a:r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15855CC5-7328-4CEC-BBED-6725691724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60510" y="4700587"/>
            <a:ext cx="5714933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sub-title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52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8F20-8FCF-448A-A3AE-D3BCF055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FDB09-0A05-45EF-B122-3E549BB873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11959"/>
            <a:ext cx="10515600" cy="1377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subtitle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59AF5-B6A8-4F71-9B40-C50FCEC4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7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CF65-AAF0-42DD-88B5-15081C06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2"/>
            <a:ext cx="11132976" cy="623922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EC1A-C0F2-45ED-B0CA-8FD8273CA0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017037"/>
            <a:ext cx="11132975" cy="5159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B7BB-1FE9-4EEE-A6A4-C7C7DD6E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87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8FEBF-28E4-44AC-A32D-1949567B4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953378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5D63C-5B5A-4A0C-A99D-9A377EFEB4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77289"/>
            <a:ext cx="5157787" cy="4352923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51E48-FE96-45A4-9CE8-55058494A62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53378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4701F-DD53-4579-B554-919BF4B6276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77289"/>
            <a:ext cx="5183188" cy="4352923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C3CFD-53B1-4402-AB45-3A4B3F0F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4DC0648-3FFA-45DA-9507-095BB0D4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1"/>
            <a:ext cx="10515600" cy="62392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27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138D72-AA37-4246-8E67-40CE93C9F8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1017037"/>
            <a:ext cx="11132975" cy="5159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B7BB-1FE9-4EEE-A6A4-C7C7DD6E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72A47-7D8C-4A4B-BB3E-CDFE0B5C38A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199" y="177412"/>
            <a:ext cx="11132975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921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8FAA-527A-4D35-9B78-6E7E9512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0DCA77-9F0F-41CE-A653-16E9F5A009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67641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07A0AD-EFE2-4D69-936B-2ACF49C937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67641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BBC90C-D280-4615-AABD-1C500D7E98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70992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2BA190-4146-45E5-8303-ED0E03025F7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70992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F7723F-B1AF-46EF-9611-BD994371028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674343" y="4287497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E93A30-AF3D-4020-99AC-975F3E67A99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674343" y="5632838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4B19B2-7661-4EB7-A927-34107A41136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477694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8176F1-924B-4E72-B2E2-2A37E138B744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9477694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5E5FE57-5E50-40A4-AEA0-B29699E72D4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38199" y="177800"/>
            <a:ext cx="11151637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3A1F6-3D99-46A1-A021-16E2D750AC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1035050"/>
            <a:ext cx="11152188" cy="283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373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78F3-89DA-4622-A4E2-791EFF28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274"/>
            <a:ext cx="3932237" cy="1735494"/>
          </a:xfrm>
          <a:prstGeom prst="rect">
            <a:avLst/>
          </a:prstGeom>
        </p:spPr>
        <p:txBody>
          <a:bodyPr anchor="t"/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936C-C0F0-4D60-AC1E-926ACFF1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205272"/>
            <a:ext cx="6722673" cy="607422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 sz="3200"/>
            </a:lvl1pPr>
            <a:lvl2pPr marL="685800" indent="-228600">
              <a:buFont typeface="Arial" panose="020B0604020202020204" pitchFamily="34" charset="0"/>
              <a:buChar char="−"/>
              <a:defRPr sz="2800"/>
            </a:lvl2pPr>
            <a:lvl3pPr marL="1143000" indent="-228600">
              <a:buFont typeface="Arial" panose="020B0604020202020204" pitchFamily="34" charset="0"/>
              <a:buChar char="−"/>
              <a:defRPr sz="2400"/>
            </a:lvl3pPr>
            <a:lvl4pPr marL="1600200" indent="-228600">
              <a:buFont typeface="Arial" panose="020B0604020202020204" pitchFamily="34" charset="0"/>
              <a:buChar char="−"/>
              <a:defRPr sz="2000"/>
            </a:lvl4pPr>
            <a:lvl5pPr marL="2057400" indent="-228600">
              <a:buFont typeface="Arial" panose="020B0604020202020204" pitchFamily="34" charset="0"/>
              <a:buChar char="−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004B7-E7FE-4070-BADD-15805B4363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4222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62E49-340A-4B50-9CB4-AB6A6408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0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10237915-04AD-419F-8D86-A24C613440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1061"/>
            <a:ext cx="12192000" cy="777421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3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building, floor, ceiling&#10;&#10;Description generated with very high confidence">
            <a:extLst>
              <a:ext uri="{FF2B5EF4-FFF2-40B4-BE49-F238E27FC236}">
                <a16:creationId xmlns:a16="http://schemas.microsoft.com/office/drawing/2014/main" id="{808859F4-ED44-424C-88D4-912C799027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71060"/>
            <a:ext cx="12192001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25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fence, wall&#10;&#10;Description generated with high confidence">
            <a:extLst>
              <a:ext uri="{FF2B5EF4-FFF2-40B4-BE49-F238E27FC236}">
                <a16:creationId xmlns:a16="http://schemas.microsoft.com/office/drawing/2014/main" id="{D6FA8992-4271-4A49-B4BD-6A8E45CF0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1061"/>
            <a:ext cx="12192000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96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unset over a city&#10;&#10;Description generated with high confidence">
            <a:extLst>
              <a:ext uri="{FF2B5EF4-FFF2-40B4-BE49-F238E27FC236}">
                <a16:creationId xmlns:a16="http://schemas.microsoft.com/office/drawing/2014/main" id="{90033A96-9021-42C4-A619-9DC5D399A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71060"/>
            <a:ext cx="12192000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00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24F85B23-32AF-4E04-9526-C266E6D12D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1060"/>
            <a:ext cx="12192000" cy="5586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22EB76-AEAA-47DB-9908-F6BBB755D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01" y="1539658"/>
            <a:ext cx="6158340" cy="49882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4F6D2-0729-4845-8AC0-0170FE21F3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4813" y="4814888"/>
            <a:ext cx="5965825" cy="158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goes here (if needed)</a:t>
            </a:r>
          </a:p>
          <a:p>
            <a:pPr lvl="0"/>
            <a:r>
              <a:rPr lang="en-GB" dirty="0"/>
              <a:t>DD Month Year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B1D5-69E5-4D56-A77C-1C5944216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813" y="1614488"/>
            <a:ext cx="5965825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0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142A-EE95-0885-B25D-0CC678CC8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6F558-418E-4CB0-7D42-34FE29B26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83EEF-F5F5-CF7E-6CE7-7702B99A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6349D-3F70-144E-8CA3-ECA3997B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BF56-03AD-82CB-B5C0-5FE48445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3F84-FDC1-E74B-A67A-EAF08FC263F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9815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80FB-E17A-A466-CBB4-C205F438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33170-E20D-EAE3-BD56-7017409FA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61483-80D8-0451-B9ED-31309CCF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70C53-71F3-5460-83AF-A0DE3389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DB36A-56F3-3AF4-C804-BF41D7CF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3F84-FDC1-E74B-A67A-EAF08FC263F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6952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F766-5973-9D2E-0AA5-1B8AB1F0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E15E6-80B5-A398-8D8D-DC85FF79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D468B-A5F2-3CB1-B869-B549C5ED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1D6A0-8C66-4921-ED73-618BF6CB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3F84-FDC1-E74B-A67A-EAF08FC263F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97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D7113F1-C7A4-4B62-AFAE-F295F151F37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88" y="418536"/>
            <a:ext cx="2859892" cy="4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/>
        </p:nvSpPr>
        <p:spPr>
          <a:xfrm>
            <a:off x="0" y="2825"/>
            <a:ext cx="683568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7C2E88-1677-40E0-825B-29082C5EB06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0" y="275537"/>
            <a:ext cx="432048" cy="349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743" y="6356349"/>
            <a:ext cx="41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A723A4-B207-4971-A884-C6351F186E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23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vgsilh.com/image/1489367.html" TargetMode="Externa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E7DDA3-B2B7-4CC2-34E8-EEDD3E6DDB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4813" y="4814888"/>
            <a:ext cx="5965825" cy="158591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Richard Bodin CEng MIET</a:t>
            </a:r>
          </a:p>
          <a:p>
            <a:pPr algn="ctr"/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March 2025</a:t>
            </a:r>
            <a:endParaRPr lang="en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17FD4-00AF-5238-FC52-C6968DE0D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813" y="1614488"/>
            <a:ext cx="5965825" cy="16891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Telecom and Software</a:t>
            </a:r>
            <a:br>
              <a:rPr lang="en-US" dirty="0"/>
            </a:br>
            <a:r>
              <a:rPr lang="en-US" dirty="0"/>
              <a:t>Is it real engineering?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8769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ACAEB9-37D5-4C15-DA78-44C8499D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Telecom network engineering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333D5-6683-C99E-A555-8151C7F2F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Technical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Always 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Works with all devices - standardisation</a:t>
            </a:r>
            <a:endParaRPr lang="en-FR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Lots of users/devices (people, machines)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High volume of usage (voice, messaging, data)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Peaks of traffic (overload, sometimes unpredictable)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Operational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Cheap to purchase and install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Easy to operate, maintain and upgrade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6C3D5-3908-EB7F-6ECC-36097167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8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0B0D6B-80CD-DD39-A58A-3D0FF7E9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Trade offs – the perfect solution?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88ACFD-03E1-BF20-D54F-BA0F0C88C691}"/>
              </a:ext>
            </a:extLst>
          </p:cNvPr>
          <p:cNvSpPr/>
          <p:nvPr/>
        </p:nvSpPr>
        <p:spPr>
          <a:xfrm>
            <a:off x="5285014" y="3574950"/>
            <a:ext cx="1621972" cy="105591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AEB31-77D0-A7A0-84AB-D8D4F42F81C8}"/>
              </a:ext>
            </a:extLst>
          </p:cNvPr>
          <p:cNvSpPr/>
          <p:nvPr/>
        </p:nvSpPr>
        <p:spPr>
          <a:xfrm rot="21332191">
            <a:off x="3567180" y="3389586"/>
            <a:ext cx="5061857" cy="1852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E22D4-C286-022A-262C-81B29DFE7459}"/>
              </a:ext>
            </a:extLst>
          </p:cNvPr>
          <p:cNvSpPr txBox="1"/>
          <p:nvPr/>
        </p:nvSpPr>
        <p:spPr>
          <a:xfrm>
            <a:off x="2074784" y="5788063"/>
            <a:ext cx="8659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Different services (voice, data, etc) exert load in different ways</a:t>
            </a:r>
          </a:p>
          <a:p>
            <a:pPr algn="ctr"/>
            <a:r>
              <a:rPr lang="en-GB" sz="2400" dirty="0"/>
              <a:t>They must balance!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02A73-8A2A-F269-5EA0-076FB8EF4622}"/>
              </a:ext>
            </a:extLst>
          </p:cNvPr>
          <p:cNvSpPr txBox="1"/>
          <p:nvPr/>
        </p:nvSpPr>
        <p:spPr>
          <a:xfrm>
            <a:off x="3132326" y="1824763"/>
            <a:ext cx="125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FR" dirty="0"/>
              <a:t>omput</a:t>
            </a:r>
            <a:r>
              <a:rPr lang="en-US" dirty="0"/>
              <a:t>e &amp; Memory</a:t>
            </a:r>
            <a:endParaRPr lang="en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1ADEA-B8D9-5CAE-3F48-032A4C176787}"/>
              </a:ext>
            </a:extLst>
          </p:cNvPr>
          <p:cNvSpPr txBox="1"/>
          <p:nvPr/>
        </p:nvSpPr>
        <p:spPr>
          <a:xfrm>
            <a:off x="5577218" y="1851345"/>
            <a:ext cx="125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Storage</a:t>
            </a:r>
            <a:endParaRPr lang="en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83CBF-083C-EC00-81DE-DED0369B4CB5}"/>
              </a:ext>
            </a:extLst>
          </p:cNvPr>
          <p:cNvSpPr txBox="1"/>
          <p:nvPr/>
        </p:nvSpPr>
        <p:spPr>
          <a:xfrm>
            <a:off x="8022111" y="1389680"/>
            <a:ext cx="97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Media &amp; I/O</a:t>
            </a:r>
            <a:endParaRPr lang="en-FR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A176071-7FFD-6E48-2D22-62F09F70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11</a:t>
            </a:fld>
            <a:endParaRPr lang="en-GB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D32591BD-1553-5FF1-666C-9140EF15D6A1}"/>
              </a:ext>
            </a:extLst>
          </p:cNvPr>
          <p:cNvSpPr/>
          <p:nvPr/>
        </p:nvSpPr>
        <p:spPr>
          <a:xfrm>
            <a:off x="2998226" y="2441908"/>
            <a:ext cx="1389020" cy="1032376"/>
          </a:xfrm>
          <a:prstGeom prst="cube">
            <a:avLst>
              <a:gd name="adj" fmla="val 179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Signaling</a:t>
            </a:r>
          </a:p>
          <a:p>
            <a:pPr algn="ctr"/>
            <a:r>
              <a:rPr lang="en-US" sz="1400" dirty="0"/>
              <a:t>Authentication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FD13D62B-5801-3FC3-8E73-01D58A752056}"/>
              </a:ext>
            </a:extLst>
          </p:cNvPr>
          <p:cNvSpPr/>
          <p:nvPr/>
        </p:nvSpPr>
        <p:spPr>
          <a:xfrm>
            <a:off x="5443119" y="2257804"/>
            <a:ext cx="1389020" cy="1032376"/>
          </a:xfrm>
          <a:prstGeom prst="cube">
            <a:avLst>
              <a:gd name="adj" fmla="val 179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Session state</a:t>
            </a:r>
          </a:p>
          <a:p>
            <a:pPr algn="ctr"/>
            <a:r>
              <a:rPr lang="en-US" sz="1400" dirty="0"/>
              <a:t>Profile data</a:t>
            </a: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9CFF71F1-7C90-B9B7-481D-57F676075B4E}"/>
              </a:ext>
            </a:extLst>
          </p:cNvPr>
          <p:cNvSpPr/>
          <p:nvPr/>
        </p:nvSpPr>
        <p:spPr>
          <a:xfrm>
            <a:off x="7707857" y="2059212"/>
            <a:ext cx="1389020" cy="1032376"/>
          </a:xfrm>
          <a:prstGeom prst="cube">
            <a:avLst>
              <a:gd name="adj" fmla="val 179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Voice packets</a:t>
            </a:r>
          </a:p>
          <a:p>
            <a:pPr algn="ctr"/>
            <a:r>
              <a:rPr lang="en-US" sz="1400" dirty="0"/>
              <a:t>Data transfer</a:t>
            </a:r>
          </a:p>
        </p:txBody>
      </p:sp>
    </p:spTree>
    <p:extLst>
      <p:ext uri="{BB962C8B-B14F-4D97-AF65-F5344CB8AC3E}">
        <p14:creationId xmlns:p14="http://schemas.microsoft.com/office/powerpoint/2010/main" val="168866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EACCD-9E3A-9B1E-80BA-DE4ECBC1A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3546-E49E-81EB-86DA-C14394A6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1E503-BC5E-F47E-1628-D09B6B94B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FR" dirty="0"/>
              <a:t>A bit about me</a:t>
            </a:r>
          </a:p>
          <a:p>
            <a:endParaRPr lang="en-FR" dirty="0"/>
          </a:p>
          <a:p>
            <a:r>
              <a:rPr lang="en-FR" dirty="0"/>
              <a:t>Telecom evolution over 30 years</a:t>
            </a:r>
          </a:p>
          <a:p>
            <a:endParaRPr lang="en-FR" dirty="0"/>
          </a:p>
          <a:p>
            <a:r>
              <a:rPr lang="en-FR" dirty="0"/>
              <a:t>How is telecom “engineered”?</a:t>
            </a:r>
          </a:p>
          <a:p>
            <a:pPr lvl="1"/>
            <a:r>
              <a:rPr lang="en-FR" dirty="0"/>
              <a:t>Requirements</a:t>
            </a:r>
          </a:p>
          <a:p>
            <a:pPr lvl="1"/>
            <a:r>
              <a:rPr lang="en-FR" u="sng" dirty="0"/>
              <a:t>Redundancy/capacity approaches</a:t>
            </a:r>
          </a:p>
          <a:p>
            <a:pPr lvl="1"/>
            <a:r>
              <a:rPr lang="en-FR" dirty="0"/>
              <a:t>Solutions over time</a:t>
            </a:r>
          </a:p>
          <a:p>
            <a:pPr marL="0" indent="0">
              <a:buNone/>
            </a:pPr>
            <a:endParaRPr lang="en-FR" dirty="0"/>
          </a:p>
          <a:p>
            <a:r>
              <a:rPr lang="en-FR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5C950-DE04-1B72-11E9-E3AC925E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3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FCA25B-9FA3-1552-8C2E-642594DB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scaling</a:t>
            </a:r>
            <a:endParaRPr lang="en-FR" dirty="0"/>
          </a:p>
        </p:txBody>
      </p:sp>
      <p:pic>
        <p:nvPicPr>
          <p:cNvPr id="1026" name="Picture 2" descr="White Samsung Washing Machine">
            <a:extLst>
              <a:ext uri="{FF2B5EF4-FFF2-40B4-BE49-F238E27FC236}">
                <a16:creationId xmlns:a16="http://schemas.microsoft.com/office/drawing/2014/main" id="{71D1CD42-0186-F340-ED2B-73B31B1D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299" y="2192553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7BE739-E715-594A-A4C3-A46947D4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13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4C2E9E-B725-1F15-57A8-6ED4235A807B}"/>
              </a:ext>
            </a:extLst>
          </p:cNvPr>
          <p:cNvGrpSpPr/>
          <p:nvPr/>
        </p:nvGrpSpPr>
        <p:grpSpPr>
          <a:xfrm>
            <a:off x="6620918" y="3033723"/>
            <a:ext cx="3800041" cy="1692656"/>
            <a:chOff x="6631401" y="3451322"/>
            <a:chExt cx="3800041" cy="1692656"/>
          </a:xfrm>
        </p:grpSpPr>
        <p:pic>
          <p:nvPicPr>
            <p:cNvPr id="8" name="Picture 2" descr="White Samsung Washing Machine">
              <a:extLst>
                <a:ext uri="{FF2B5EF4-FFF2-40B4-BE49-F238E27FC236}">
                  <a16:creationId xmlns:a16="http://schemas.microsoft.com/office/drawing/2014/main" id="{0DBEC0CA-B79C-07DF-1EE8-CDFFA3245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401" y="3451324"/>
              <a:ext cx="1325563" cy="132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White Samsung Washing Machine">
              <a:extLst>
                <a:ext uri="{FF2B5EF4-FFF2-40B4-BE49-F238E27FC236}">
                  <a16:creationId xmlns:a16="http://schemas.microsoft.com/office/drawing/2014/main" id="{8774B282-037F-35DD-C846-BDB69F2AB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640" y="3451323"/>
              <a:ext cx="1325563" cy="132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White Samsung Washing Machine">
              <a:extLst>
                <a:ext uri="{FF2B5EF4-FFF2-40B4-BE49-F238E27FC236}">
                  <a16:creationId xmlns:a16="http://schemas.microsoft.com/office/drawing/2014/main" id="{840F5814-2DEF-32AD-8881-BBB98D83A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5879" y="3451322"/>
              <a:ext cx="1325563" cy="132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543A47-2529-68F9-AFB8-399526C9B5F6}"/>
                </a:ext>
              </a:extLst>
            </p:cNvPr>
            <p:cNvSpPr txBox="1"/>
            <p:nvPr/>
          </p:nvSpPr>
          <p:spPr>
            <a:xfrm>
              <a:off x="7649742" y="4774646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Horizontal scaling</a:t>
              </a:r>
              <a:endParaRPr lang="en-FR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8321B4F-8073-42A9-17D0-5036B02C44B8}"/>
              </a:ext>
            </a:extLst>
          </p:cNvPr>
          <p:cNvGrpSpPr/>
          <p:nvPr/>
        </p:nvGrpSpPr>
        <p:grpSpPr>
          <a:xfrm>
            <a:off x="4319426" y="280527"/>
            <a:ext cx="5434173" cy="3148473"/>
            <a:chOff x="4319426" y="280527"/>
            <a:chExt cx="5434173" cy="3148473"/>
          </a:xfrm>
        </p:grpSpPr>
        <p:pic>
          <p:nvPicPr>
            <p:cNvPr id="7" name="Picture 2" descr="White Samsung Washing Machine">
              <a:extLst>
                <a:ext uri="{FF2B5EF4-FFF2-40B4-BE49-F238E27FC236}">
                  <a16:creationId xmlns:a16="http://schemas.microsoft.com/office/drawing/2014/main" id="{9452BCF4-4E89-7EF5-CCC9-723608CBF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280" y="280527"/>
              <a:ext cx="2465319" cy="246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B076A6-B164-93CE-0FD7-47062181D0FA}"/>
                </a:ext>
              </a:extLst>
            </p:cNvPr>
            <p:cNvSpPr txBox="1"/>
            <p:nvPr/>
          </p:nvSpPr>
          <p:spPr>
            <a:xfrm>
              <a:off x="7669614" y="2603874"/>
              <a:ext cx="1723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Vertical scaling</a:t>
              </a:r>
            </a:p>
          </p:txBody>
        </p:sp>
        <p:sp>
          <p:nvSpPr>
            <p:cNvPr id="14" name="Right Arrow 8">
              <a:extLst>
                <a:ext uri="{FF2B5EF4-FFF2-40B4-BE49-F238E27FC236}">
                  <a16:creationId xmlns:a16="http://schemas.microsoft.com/office/drawing/2014/main" id="{21637015-E29E-BE78-ACB4-9194FAC2B9CC}"/>
                </a:ext>
              </a:extLst>
            </p:cNvPr>
            <p:cNvSpPr/>
            <p:nvPr/>
          </p:nvSpPr>
          <p:spPr>
            <a:xfrm>
              <a:off x="4319426" y="2316157"/>
              <a:ext cx="1380766" cy="1112843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Increase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capacity</a:t>
              </a:r>
              <a:endParaRPr lang="en-FR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 descr="Dirty laundry in a wicker basket on the floor">
            <a:extLst>
              <a:ext uri="{FF2B5EF4-FFF2-40B4-BE49-F238E27FC236}">
                <a16:creationId xmlns:a16="http://schemas.microsoft.com/office/drawing/2014/main" id="{AF9E6F5F-4392-11BC-630F-5F55E0A5D34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328" y="2720324"/>
            <a:ext cx="1080334" cy="655535"/>
          </a:xfrm>
          <a:prstGeom prst="rect">
            <a:avLst/>
          </a:prstGeom>
        </p:spPr>
      </p:pic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8E9B2335-A880-BA4D-C68D-0F62D2A83D39}"/>
              </a:ext>
            </a:extLst>
          </p:cNvPr>
          <p:cNvSpPr/>
          <p:nvPr/>
        </p:nvSpPr>
        <p:spPr>
          <a:xfrm>
            <a:off x="1649495" y="3467876"/>
            <a:ext cx="1105738" cy="36933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3A089E-EB37-9403-02BC-1F2AB09663FE}"/>
              </a:ext>
            </a:extLst>
          </p:cNvPr>
          <p:cNvGrpSpPr/>
          <p:nvPr/>
        </p:nvGrpSpPr>
        <p:grpSpPr>
          <a:xfrm>
            <a:off x="987784" y="5577928"/>
            <a:ext cx="9602097" cy="1166238"/>
            <a:chOff x="987784" y="5577928"/>
            <a:chExt cx="9602097" cy="11662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BEC7D3-CD59-A4C4-5E27-54979A593E4C}"/>
                </a:ext>
              </a:extLst>
            </p:cNvPr>
            <p:cNvSpPr/>
            <p:nvPr/>
          </p:nvSpPr>
          <p:spPr>
            <a:xfrm>
              <a:off x="5031129" y="5764995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Process</a:t>
              </a:r>
              <a:endParaRPr lang="en-FR" dirty="0"/>
            </a:p>
          </p:txBody>
        </p:sp>
        <p:pic>
          <p:nvPicPr>
            <p:cNvPr id="2" name="Picture 2" descr="White Samsung Washing Machine">
              <a:extLst>
                <a:ext uri="{FF2B5EF4-FFF2-40B4-BE49-F238E27FC236}">
                  <a16:creationId xmlns:a16="http://schemas.microsoft.com/office/drawing/2014/main" id="{834C2B32-3C4E-1AF1-9284-65BF2BEF1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425" y="5577928"/>
              <a:ext cx="1112843" cy="1112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28B03C-92AA-AB14-8ABA-FDA40D5812DE}"/>
                </a:ext>
              </a:extLst>
            </p:cNvPr>
            <p:cNvSpPr txBox="1"/>
            <p:nvPr/>
          </p:nvSpPr>
          <p:spPr>
            <a:xfrm>
              <a:off x="4548279" y="586798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7EA05F-FA33-4EF4-3AF0-EAD03EE522B5}"/>
                </a:ext>
              </a:extLst>
            </p:cNvPr>
            <p:cNvSpPr txBox="1"/>
            <p:nvPr/>
          </p:nvSpPr>
          <p:spPr>
            <a:xfrm>
              <a:off x="987784" y="5755098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 the next slides…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87CE53-1C07-7481-96E7-E29B13BC08E8}"/>
                </a:ext>
              </a:extLst>
            </p:cNvPr>
            <p:cNvSpPr/>
            <p:nvPr/>
          </p:nvSpPr>
          <p:spPr>
            <a:xfrm>
              <a:off x="7034437" y="5706513"/>
              <a:ext cx="878235" cy="3693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Process</a:t>
              </a:r>
              <a:endParaRPr lang="en-FR" sz="1400" dirty="0"/>
            </a:p>
          </p:txBody>
        </p:sp>
        <p:pic>
          <p:nvPicPr>
            <p:cNvPr id="21" name="Picture 4" descr="undefined">
              <a:extLst>
                <a:ext uri="{FF2B5EF4-FFF2-40B4-BE49-F238E27FC236}">
                  <a16:creationId xmlns:a16="http://schemas.microsoft.com/office/drawing/2014/main" id="{010C6E29-6944-46BE-EA33-7E2A4DAA6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7317" y="5583261"/>
              <a:ext cx="1672564" cy="1160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B10042-D24E-CF07-2341-50CB15E962F2}"/>
                </a:ext>
              </a:extLst>
            </p:cNvPr>
            <p:cNvSpPr/>
            <p:nvPr/>
          </p:nvSpPr>
          <p:spPr>
            <a:xfrm>
              <a:off x="7186837" y="5858913"/>
              <a:ext cx="878235" cy="3693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Process</a:t>
              </a:r>
              <a:endParaRPr lang="en-FR" sz="1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2538C58-914E-EE80-8169-51C2F3753C7D}"/>
                </a:ext>
              </a:extLst>
            </p:cNvPr>
            <p:cNvSpPr/>
            <p:nvPr/>
          </p:nvSpPr>
          <p:spPr>
            <a:xfrm>
              <a:off x="7339237" y="6011313"/>
              <a:ext cx="878235" cy="3693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Process</a:t>
              </a:r>
              <a:endParaRPr lang="en-FR" sz="1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6FEAC96-6F82-1F1E-CD00-77C88E8BCE54}"/>
                </a:ext>
              </a:extLst>
            </p:cNvPr>
            <p:cNvSpPr/>
            <p:nvPr/>
          </p:nvSpPr>
          <p:spPr>
            <a:xfrm>
              <a:off x="7491637" y="6163713"/>
              <a:ext cx="878235" cy="3693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Process</a:t>
              </a:r>
              <a:endParaRPr lang="en-FR" sz="1400" dirty="0"/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6B6FE798-755A-A7D5-52BD-A9144B8724BC}"/>
                </a:ext>
              </a:extLst>
            </p:cNvPr>
            <p:cNvSpPr/>
            <p:nvPr/>
          </p:nvSpPr>
          <p:spPr>
            <a:xfrm>
              <a:off x="8444338" y="5606332"/>
              <a:ext cx="257039" cy="1107989"/>
            </a:xfrm>
            <a:prstGeom prst="rightBrace">
              <a:avLst>
                <a:gd name="adj1" fmla="val 8257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92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0EAA-D1DF-36F2-B22B-86D5520A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Redundancy – 2N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CF08B2-AC21-F7C9-8C10-55BD6A3D86FF}"/>
              </a:ext>
            </a:extLst>
          </p:cNvPr>
          <p:cNvSpPr/>
          <p:nvPr/>
        </p:nvSpPr>
        <p:spPr>
          <a:xfrm>
            <a:off x="3594013" y="1794076"/>
            <a:ext cx="1064871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1a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0E34A-0DDE-DE91-BD7A-91CCFA8A346F}"/>
              </a:ext>
            </a:extLst>
          </p:cNvPr>
          <p:cNvSpPr/>
          <p:nvPr/>
        </p:nvSpPr>
        <p:spPr>
          <a:xfrm>
            <a:off x="3594013" y="2943829"/>
            <a:ext cx="1064871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30A7C-57EA-B6D3-298F-D61507054C91}"/>
              </a:ext>
            </a:extLst>
          </p:cNvPr>
          <p:cNvSpPr/>
          <p:nvPr/>
        </p:nvSpPr>
        <p:spPr>
          <a:xfrm>
            <a:off x="3594013" y="4107086"/>
            <a:ext cx="1064871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3a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BCD6D4-CCED-2C24-2B22-3BC8344A21A6}"/>
              </a:ext>
            </a:extLst>
          </p:cNvPr>
          <p:cNvGrpSpPr/>
          <p:nvPr/>
        </p:nvGrpSpPr>
        <p:grpSpPr>
          <a:xfrm>
            <a:off x="4911598" y="1807580"/>
            <a:ext cx="2197261" cy="3042215"/>
            <a:chOff x="4911598" y="1807580"/>
            <a:chExt cx="2197261" cy="30422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A9322E-8A0F-4073-8689-03ECB2BF17DA}"/>
                </a:ext>
              </a:extLst>
            </p:cNvPr>
            <p:cNvSpPr/>
            <p:nvPr/>
          </p:nvSpPr>
          <p:spPr>
            <a:xfrm>
              <a:off x="6043988" y="1807580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1b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C0B2DD-3574-F4BF-FE35-83BC7FB0BE8D}"/>
                </a:ext>
              </a:extLst>
            </p:cNvPr>
            <p:cNvSpPr/>
            <p:nvPr/>
          </p:nvSpPr>
          <p:spPr>
            <a:xfrm>
              <a:off x="6043988" y="2957333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2b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950FA5-90D8-8400-C294-C4548DFD9AB6}"/>
                </a:ext>
              </a:extLst>
            </p:cNvPr>
            <p:cNvSpPr/>
            <p:nvPr/>
          </p:nvSpPr>
          <p:spPr>
            <a:xfrm>
              <a:off x="6043988" y="4120590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3b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4B777B29-E314-0740-ECD0-7091544F9BC1}"/>
                </a:ext>
              </a:extLst>
            </p:cNvPr>
            <p:cNvSpPr/>
            <p:nvPr/>
          </p:nvSpPr>
          <p:spPr>
            <a:xfrm>
              <a:off x="4911598" y="1811831"/>
              <a:ext cx="879676" cy="729205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FR" sz="1100" dirty="0">
                  <a:solidFill>
                    <a:schemeClr val="tx1"/>
                  </a:solidFill>
                </a:rPr>
                <a:t>State changes</a:t>
              </a: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C5B2D03B-A43C-E8A5-8414-023112423003}"/>
                </a:ext>
              </a:extLst>
            </p:cNvPr>
            <p:cNvSpPr/>
            <p:nvPr/>
          </p:nvSpPr>
          <p:spPr>
            <a:xfrm>
              <a:off x="4911598" y="2957333"/>
              <a:ext cx="879676" cy="729205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FR" sz="1100" dirty="0">
                  <a:solidFill>
                    <a:schemeClr val="tx1"/>
                  </a:solidFill>
                </a:rPr>
                <a:t>State changes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2F9D8CF4-FBC2-9418-C205-A1B52EFE010B}"/>
                </a:ext>
              </a:extLst>
            </p:cNvPr>
            <p:cNvSpPr/>
            <p:nvPr/>
          </p:nvSpPr>
          <p:spPr>
            <a:xfrm>
              <a:off x="4911598" y="4102835"/>
              <a:ext cx="879676" cy="729205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FR" sz="1100" dirty="0">
                  <a:solidFill>
                    <a:schemeClr val="tx1"/>
                  </a:solidFill>
                </a:rPr>
                <a:t>State changes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187F69A-3964-6641-251C-D16910AB8C5C}"/>
              </a:ext>
            </a:extLst>
          </p:cNvPr>
          <p:cNvSpPr txBox="1"/>
          <p:nvPr/>
        </p:nvSpPr>
        <p:spPr>
          <a:xfrm>
            <a:off x="7981244" y="1690688"/>
            <a:ext cx="3849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Stateful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State is replicated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“Sticky”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Automatic f</a:t>
            </a:r>
            <a:r>
              <a:rPr lang="en-FR" dirty="0"/>
              <a:t>ault detection</a:t>
            </a:r>
            <a:r>
              <a:rPr lang="en-US" dirty="0"/>
              <a:t> and s</a:t>
            </a:r>
            <a:r>
              <a:rPr lang="en-FR" dirty="0"/>
              <a:t>witchover to standby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Double (2N) </a:t>
            </a:r>
            <a:r>
              <a:rPr lang="en-FR" dirty="0"/>
              <a:t>hardware needed!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e.g. N=3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6 processes needed</a:t>
            </a:r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Traditionally, telecom applications are like this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2EE128-7566-E16A-BC9D-1AB09985A8D8}"/>
              </a:ext>
            </a:extLst>
          </p:cNvPr>
          <p:cNvSpPr/>
          <p:nvPr/>
        </p:nvSpPr>
        <p:spPr>
          <a:xfrm rot="16200000">
            <a:off x="1352822" y="2957332"/>
            <a:ext cx="1759355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Load balancer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02CB057-B444-9129-1EA0-BDF527767863}"/>
              </a:ext>
            </a:extLst>
          </p:cNvPr>
          <p:cNvSpPr/>
          <p:nvPr/>
        </p:nvSpPr>
        <p:spPr>
          <a:xfrm>
            <a:off x="817276" y="2943828"/>
            <a:ext cx="879676" cy="729205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100" dirty="0">
                <a:solidFill>
                  <a:schemeClr val="tx1"/>
                </a:solidFill>
              </a:rPr>
              <a:t>Load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1F639A-414F-C0E7-AB7D-D4894FA4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14</a:t>
            </a:fld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ABF6C2-6AC6-61A1-DD9E-E785EC58FA62}"/>
              </a:ext>
            </a:extLst>
          </p:cNvPr>
          <p:cNvGrpSpPr/>
          <p:nvPr/>
        </p:nvGrpSpPr>
        <p:grpSpPr>
          <a:xfrm>
            <a:off x="3581694" y="3928704"/>
            <a:ext cx="3711881" cy="1549667"/>
            <a:chOff x="3581694" y="3928704"/>
            <a:chExt cx="3711881" cy="15496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9581168-607F-C654-59E8-96B838E44D88}"/>
                </a:ext>
              </a:extLst>
            </p:cNvPr>
            <p:cNvGrpSpPr/>
            <p:nvPr/>
          </p:nvGrpSpPr>
          <p:grpSpPr>
            <a:xfrm>
              <a:off x="3581694" y="3928704"/>
              <a:ext cx="1124119" cy="1387628"/>
              <a:chOff x="3581694" y="3928704"/>
              <a:chExt cx="1124119" cy="1387628"/>
            </a:xfrm>
          </p:grpSpPr>
          <p:sp>
            <p:nvSpPr>
              <p:cNvPr id="17" name="Cross 16">
                <a:extLst>
                  <a:ext uri="{FF2B5EF4-FFF2-40B4-BE49-F238E27FC236}">
                    <a16:creationId xmlns:a16="http://schemas.microsoft.com/office/drawing/2014/main" id="{B9D0DBFC-1A31-0A78-7626-4B1BBA55A62D}"/>
                  </a:ext>
                </a:extLst>
              </p:cNvPr>
              <p:cNvSpPr/>
              <p:nvPr/>
            </p:nvSpPr>
            <p:spPr>
              <a:xfrm rot="2752436">
                <a:off x="3587265" y="3923133"/>
                <a:ext cx="1112978" cy="1124119"/>
              </a:xfrm>
              <a:prstGeom prst="plus">
                <a:avLst>
                  <a:gd name="adj" fmla="val 4313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9EC267-F568-5048-BC01-D67AE3B7A843}"/>
                  </a:ext>
                </a:extLst>
              </p:cNvPr>
              <p:cNvSpPr txBox="1"/>
              <p:nvPr/>
            </p:nvSpPr>
            <p:spPr>
              <a:xfrm>
                <a:off x="3700876" y="4947000"/>
                <a:ext cx="885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FAULT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47D6F4-9FF4-C8AA-9DF1-255890899E02}"/>
                </a:ext>
              </a:extLst>
            </p:cNvPr>
            <p:cNvSpPr txBox="1"/>
            <p:nvPr/>
          </p:nvSpPr>
          <p:spPr>
            <a:xfrm>
              <a:off x="5863226" y="4832040"/>
              <a:ext cx="1430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Standby takes 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6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CDD33-88D7-1A3A-6219-1FD90A8B6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1589-85B2-2B2D-4503-6CBA3874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Redundancy – N+1 (or N+m)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968F03-941E-ECD8-78AA-01F93909FD87}"/>
              </a:ext>
            </a:extLst>
          </p:cNvPr>
          <p:cNvSpPr/>
          <p:nvPr/>
        </p:nvSpPr>
        <p:spPr>
          <a:xfrm>
            <a:off x="3614935" y="1780572"/>
            <a:ext cx="1064871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4F45A5-9845-8BDF-DC13-5F990D88265A}"/>
              </a:ext>
            </a:extLst>
          </p:cNvPr>
          <p:cNvSpPr/>
          <p:nvPr/>
        </p:nvSpPr>
        <p:spPr>
          <a:xfrm>
            <a:off x="3614937" y="2943829"/>
            <a:ext cx="1064871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7F9941-EE19-F99F-0222-D123DE00F3DC}"/>
              </a:ext>
            </a:extLst>
          </p:cNvPr>
          <p:cNvSpPr/>
          <p:nvPr/>
        </p:nvSpPr>
        <p:spPr>
          <a:xfrm>
            <a:off x="3614937" y="4107086"/>
            <a:ext cx="1064871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0E7565-D52C-E032-A042-1C693AC55BFA}"/>
              </a:ext>
            </a:extLst>
          </p:cNvPr>
          <p:cNvSpPr txBox="1"/>
          <p:nvPr/>
        </p:nvSpPr>
        <p:spPr>
          <a:xfrm>
            <a:off x="7048982" y="1690688"/>
            <a:ext cx="4304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Stateless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Load shared across all instances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Automatic f</a:t>
            </a:r>
            <a:r>
              <a:rPr lang="en-FR" dirty="0"/>
              <a:t>ault detection</a:t>
            </a:r>
            <a:r>
              <a:rPr lang="en-US" dirty="0"/>
              <a:t> and redistribution</a:t>
            </a:r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Less hardware needed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E.g. N=3 </a:t>
            </a:r>
            <a:r>
              <a:rPr lang="en-US" dirty="0">
                <a:sym typeface="Wingdings" panose="05000000000000000000" pitchFamily="2" charset="2"/>
              </a:rPr>
              <a:t> 4 processes needed</a:t>
            </a:r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Most IT applications are like this (with back end database)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D4770F-20A2-3F6A-1C45-4B93F7D8B777}"/>
              </a:ext>
            </a:extLst>
          </p:cNvPr>
          <p:cNvSpPr/>
          <p:nvPr/>
        </p:nvSpPr>
        <p:spPr>
          <a:xfrm>
            <a:off x="3614936" y="5270343"/>
            <a:ext cx="1064871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B7DA2-342E-D95F-1188-E2E015D0577F}"/>
              </a:ext>
            </a:extLst>
          </p:cNvPr>
          <p:cNvSpPr/>
          <p:nvPr/>
        </p:nvSpPr>
        <p:spPr>
          <a:xfrm rot="16200000">
            <a:off x="1373746" y="2957332"/>
            <a:ext cx="1759355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Load balancer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8206ECD-CA30-6945-007B-DB2B32C8BB69}"/>
              </a:ext>
            </a:extLst>
          </p:cNvPr>
          <p:cNvSpPr/>
          <p:nvPr/>
        </p:nvSpPr>
        <p:spPr>
          <a:xfrm>
            <a:off x="838200" y="2943828"/>
            <a:ext cx="879676" cy="729205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100" dirty="0">
                <a:solidFill>
                  <a:schemeClr val="tx1"/>
                </a:solidFill>
              </a:rPr>
              <a:t>Load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ECFF4F-B678-F2CD-9B2F-CAFFE984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15</a:t>
            </a:fld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65C243-A9BD-7165-F18D-0E0A747B8665}"/>
              </a:ext>
            </a:extLst>
          </p:cNvPr>
          <p:cNvGrpSpPr/>
          <p:nvPr/>
        </p:nvGrpSpPr>
        <p:grpSpPr>
          <a:xfrm>
            <a:off x="3578265" y="1690688"/>
            <a:ext cx="3057903" cy="4806266"/>
            <a:chOff x="3578265" y="1690688"/>
            <a:chExt cx="3057903" cy="480626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7214AB-6069-2252-5078-DF968B770602}"/>
                </a:ext>
              </a:extLst>
            </p:cNvPr>
            <p:cNvGrpSpPr/>
            <p:nvPr/>
          </p:nvGrpSpPr>
          <p:grpSpPr>
            <a:xfrm>
              <a:off x="3578265" y="5109326"/>
              <a:ext cx="1124119" cy="1387628"/>
              <a:chOff x="3581694" y="3928704"/>
              <a:chExt cx="1124119" cy="1387628"/>
            </a:xfrm>
          </p:grpSpPr>
          <p:sp>
            <p:nvSpPr>
              <p:cNvPr id="11" name="Cross 10">
                <a:extLst>
                  <a:ext uri="{FF2B5EF4-FFF2-40B4-BE49-F238E27FC236}">
                    <a16:creationId xmlns:a16="http://schemas.microsoft.com/office/drawing/2014/main" id="{C4FC5867-ED14-2933-9F48-1D6CF049A5AB}"/>
                  </a:ext>
                </a:extLst>
              </p:cNvPr>
              <p:cNvSpPr/>
              <p:nvPr/>
            </p:nvSpPr>
            <p:spPr>
              <a:xfrm rot="2752436">
                <a:off x="3587265" y="3923133"/>
                <a:ext cx="1112978" cy="1124119"/>
              </a:xfrm>
              <a:prstGeom prst="plus">
                <a:avLst>
                  <a:gd name="adj" fmla="val 4313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7C0969-06F5-FB9A-CD18-9A57C2D35B9A}"/>
                  </a:ext>
                </a:extLst>
              </p:cNvPr>
              <p:cNvSpPr txBox="1"/>
              <p:nvPr/>
            </p:nvSpPr>
            <p:spPr>
              <a:xfrm>
                <a:off x="3700876" y="4947000"/>
                <a:ext cx="885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FAULT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097923-726E-9CDE-364B-C67EC414CA69}"/>
                </a:ext>
              </a:extLst>
            </p:cNvPr>
            <p:cNvSpPr txBox="1"/>
            <p:nvPr/>
          </p:nvSpPr>
          <p:spPr>
            <a:xfrm>
              <a:off x="4987200" y="3105834"/>
              <a:ext cx="1648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Traffic redistributed</a:t>
              </a: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32A470EC-188B-7694-ADE4-311529E007C5}"/>
                </a:ext>
              </a:extLst>
            </p:cNvPr>
            <p:cNvSpPr/>
            <p:nvPr/>
          </p:nvSpPr>
          <p:spPr>
            <a:xfrm>
              <a:off x="4820356" y="1690688"/>
              <a:ext cx="272264" cy="3332868"/>
            </a:xfrm>
            <a:prstGeom prst="rightBrace">
              <a:avLst>
                <a:gd name="adj1" fmla="val 58088"/>
                <a:gd name="adj2" fmla="val 50000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</p:spTree>
    <p:extLst>
      <p:ext uri="{BB962C8B-B14F-4D97-AF65-F5344CB8AC3E}">
        <p14:creationId xmlns:p14="http://schemas.microsoft.com/office/powerpoint/2010/main" val="40454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88849-BB18-97A0-D4B7-3BE5BFA23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7D10-4F1F-C366-4D3B-0D1432A9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Redundancy – session store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BCB01-6DA9-5579-3DD1-0B1F6FDE8285}"/>
              </a:ext>
            </a:extLst>
          </p:cNvPr>
          <p:cNvSpPr/>
          <p:nvPr/>
        </p:nvSpPr>
        <p:spPr>
          <a:xfrm>
            <a:off x="3614937" y="1794076"/>
            <a:ext cx="1064871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DB8220-94D1-2257-AEA0-31007B9B3C49}"/>
              </a:ext>
            </a:extLst>
          </p:cNvPr>
          <p:cNvSpPr/>
          <p:nvPr/>
        </p:nvSpPr>
        <p:spPr>
          <a:xfrm>
            <a:off x="6107353" y="3445014"/>
            <a:ext cx="1064871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Session Store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206DB-5A29-28C4-0276-23F09560E01D}"/>
              </a:ext>
            </a:extLst>
          </p:cNvPr>
          <p:cNvSpPr/>
          <p:nvPr/>
        </p:nvSpPr>
        <p:spPr>
          <a:xfrm>
            <a:off x="3614937" y="2943829"/>
            <a:ext cx="1064871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29FE7-4FAE-2C2D-6E90-4A78EC18CD1A}"/>
              </a:ext>
            </a:extLst>
          </p:cNvPr>
          <p:cNvSpPr/>
          <p:nvPr/>
        </p:nvSpPr>
        <p:spPr>
          <a:xfrm>
            <a:off x="3614937" y="4107086"/>
            <a:ext cx="1064871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3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88A04DF-5CA2-F4A4-CF8C-B91E2AC4190A}"/>
              </a:ext>
            </a:extLst>
          </p:cNvPr>
          <p:cNvSpPr/>
          <p:nvPr/>
        </p:nvSpPr>
        <p:spPr>
          <a:xfrm rot="2364793">
            <a:off x="5060598" y="2279100"/>
            <a:ext cx="879676" cy="729205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100" dirty="0">
                <a:solidFill>
                  <a:schemeClr val="tx1"/>
                </a:solidFill>
              </a:rPr>
              <a:t>State changes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DBD633C-0F45-ADF3-D12E-5F6CED33B640}"/>
              </a:ext>
            </a:extLst>
          </p:cNvPr>
          <p:cNvSpPr/>
          <p:nvPr/>
        </p:nvSpPr>
        <p:spPr>
          <a:xfrm rot="1082391">
            <a:off x="4953742" y="3098651"/>
            <a:ext cx="879676" cy="729205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100" dirty="0">
                <a:solidFill>
                  <a:schemeClr val="tx1"/>
                </a:solidFill>
              </a:rPr>
              <a:t>State changes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1E30F8A-63D3-39B3-6E8B-729DD138ADA4}"/>
              </a:ext>
            </a:extLst>
          </p:cNvPr>
          <p:cNvSpPr/>
          <p:nvPr/>
        </p:nvSpPr>
        <p:spPr>
          <a:xfrm rot="20814713">
            <a:off x="4933593" y="3989564"/>
            <a:ext cx="879676" cy="729205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100" dirty="0">
                <a:solidFill>
                  <a:schemeClr val="tx1"/>
                </a:solidFill>
              </a:rPr>
              <a:t>State changes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CF7C1D-9CD6-5DA4-5522-15D42BB5FD9A}"/>
              </a:ext>
            </a:extLst>
          </p:cNvPr>
          <p:cNvSpPr txBox="1"/>
          <p:nvPr/>
        </p:nvSpPr>
        <p:spPr>
          <a:xfrm>
            <a:off x="7851271" y="1690688"/>
            <a:ext cx="2956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Stateful software</a:t>
            </a:r>
          </a:p>
          <a:p>
            <a:r>
              <a:rPr lang="en-FR" dirty="0"/>
              <a:t>Common storage of state</a:t>
            </a:r>
          </a:p>
          <a:p>
            <a:r>
              <a:rPr lang="en-FR" dirty="0"/>
              <a:t>Retrieval of state on failure</a:t>
            </a:r>
          </a:p>
          <a:p>
            <a:endParaRPr lang="en-FR" dirty="0"/>
          </a:p>
          <a:p>
            <a:r>
              <a:rPr lang="en-US" dirty="0"/>
              <a:t>Less hardware, but more complex</a:t>
            </a:r>
            <a:endParaRPr lang="en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839C23-9D37-B611-F43A-1EF0A7A53ECF}"/>
              </a:ext>
            </a:extLst>
          </p:cNvPr>
          <p:cNvSpPr/>
          <p:nvPr/>
        </p:nvSpPr>
        <p:spPr>
          <a:xfrm>
            <a:off x="3614937" y="5270343"/>
            <a:ext cx="1064871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4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A183549-47F7-3A3D-4C0B-A6E1FA41DC90}"/>
              </a:ext>
            </a:extLst>
          </p:cNvPr>
          <p:cNvSpPr/>
          <p:nvPr/>
        </p:nvSpPr>
        <p:spPr>
          <a:xfrm rot="19251936">
            <a:off x="4953742" y="4741412"/>
            <a:ext cx="879676" cy="729205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100" dirty="0">
                <a:solidFill>
                  <a:schemeClr val="tx1"/>
                </a:solidFill>
              </a:rPr>
              <a:t>State changes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2EF61D-70D5-3AF2-C062-70EAA01AC48E}"/>
              </a:ext>
            </a:extLst>
          </p:cNvPr>
          <p:cNvSpPr/>
          <p:nvPr/>
        </p:nvSpPr>
        <p:spPr>
          <a:xfrm rot="16200000">
            <a:off x="1373746" y="2957332"/>
            <a:ext cx="1759355" cy="729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Load balancer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0A88901-DE88-3070-C088-592597CE63BF}"/>
              </a:ext>
            </a:extLst>
          </p:cNvPr>
          <p:cNvSpPr/>
          <p:nvPr/>
        </p:nvSpPr>
        <p:spPr>
          <a:xfrm>
            <a:off x="838200" y="2943828"/>
            <a:ext cx="879676" cy="729205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100" dirty="0">
                <a:solidFill>
                  <a:schemeClr val="tx1"/>
                </a:solidFill>
              </a:rPr>
              <a:t>Load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215DE64-88EF-6859-41CE-4CBACE4A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13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7AA315AF-A9AA-763A-561D-B8F7B0BF9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92004" y="870684"/>
            <a:ext cx="6881176" cy="5966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BB0EF7-D080-045C-AA9A-6DDCCF8E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Geo-redundancy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A3D040-DBDB-0488-78B5-9857F291D72F}"/>
              </a:ext>
            </a:extLst>
          </p:cNvPr>
          <p:cNvGrpSpPr/>
          <p:nvPr/>
        </p:nvGrpSpPr>
        <p:grpSpPr>
          <a:xfrm>
            <a:off x="3872089" y="1115876"/>
            <a:ext cx="2988855" cy="1620462"/>
            <a:chOff x="2048719" y="1794076"/>
            <a:chExt cx="4826643" cy="3020992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225EB66-005A-F23D-A814-0C01D093EA9A}"/>
                </a:ext>
              </a:extLst>
            </p:cNvPr>
            <p:cNvSpPr/>
            <p:nvPr/>
          </p:nvSpPr>
          <p:spPr>
            <a:xfrm>
              <a:off x="2048719" y="1794076"/>
              <a:ext cx="4826643" cy="3020992"/>
            </a:xfrm>
            <a:prstGeom prst="roundRect">
              <a:avLst>
                <a:gd name="adj" fmla="val 1026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05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9114F90-7A8A-8349-76C7-DF583486301E}"/>
                </a:ext>
              </a:extLst>
            </p:cNvPr>
            <p:cNvSpPr/>
            <p:nvPr/>
          </p:nvSpPr>
          <p:spPr>
            <a:xfrm>
              <a:off x="3368232" y="2008205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1a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F41896-C821-11A8-51E3-4AADAF291C2D}"/>
                </a:ext>
              </a:extLst>
            </p:cNvPr>
            <p:cNvSpPr/>
            <p:nvPr/>
          </p:nvSpPr>
          <p:spPr>
            <a:xfrm>
              <a:off x="5540415" y="2008205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1b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DF4422-1E78-5D35-0BBB-589AF14CE2BE}"/>
                </a:ext>
              </a:extLst>
            </p:cNvPr>
            <p:cNvSpPr/>
            <p:nvPr/>
          </p:nvSpPr>
          <p:spPr>
            <a:xfrm>
              <a:off x="3368233" y="2943829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2a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F22150-C84B-EB27-6982-3FD8734178DE}"/>
                </a:ext>
              </a:extLst>
            </p:cNvPr>
            <p:cNvSpPr/>
            <p:nvPr/>
          </p:nvSpPr>
          <p:spPr>
            <a:xfrm>
              <a:off x="5540416" y="2943829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2b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AEF513-70CE-F802-DB83-511F6F12CBCD}"/>
                </a:ext>
              </a:extLst>
            </p:cNvPr>
            <p:cNvSpPr/>
            <p:nvPr/>
          </p:nvSpPr>
          <p:spPr>
            <a:xfrm>
              <a:off x="3368232" y="3889098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3a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B2934D-7581-210F-E5C7-8F8F0B575D8A}"/>
                </a:ext>
              </a:extLst>
            </p:cNvPr>
            <p:cNvSpPr/>
            <p:nvPr/>
          </p:nvSpPr>
          <p:spPr>
            <a:xfrm>
              <a:off x="5540415" y="3889098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3b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B7FD0119-A710-558B-8292-7AD106CFE92B}"/>
                </a:ext>
              </a:extLst>
            </p:cNvPr>
            <p:cNvSpPr/>
            <p:nvPr/>
          </p:nvSpPr>
          <p:spPr>
            <a:xfrm>
              <a:off x="4546921" y="2012456"/>
              <a:ext cx="879676" cy="729205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FR" sz="700" dirty="0">
                  <a:solidFill>
                    <a:schemeClr val="tx1"/>
                  </a:solidFill>
                </a:rPr>
                <a:t>State changes</a:t>
              </a: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FCF60D92-EBDF-3E12-2F46-336753ECD243}"/>
                </a:ext>
              </a:extLst>
            </p:cNvPr>
            <p:cNvSpPr/>
            <p:nvPr/>
          </p:nvSpPr>
          <p:spPr>
            <a:xfrm>
              <a:off x="4546922" y="2943829"/>
              <a:ext cx="879676" cy="729205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FR" sz="700" dirty="0">
                  <a:solidFill>
                    <a:schemeClr val="tx1"/>
                  </a:solidFill>
                </a:rPr>
                <a:t>State changes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7092714F-D873-4342-366F-7355C4890E32}"/>
                </a:ext>
              </a:extLst>
            </p:cNvPr>
            <p:cNvSpPr/>
            <p:nvPr/>
          </p:nvSpPr>
          <p:spPr>
            <a:xfrm>
              <a:off x="4546921" y="3871343"/>
              <a:ext cx="879676" cy="729205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FR" sz="700" dirty="0">
                  <a:solidFill>
                    <a:schemeClr val="tx1"/>
                  </a:solidFill>
                </a:rPr>
                <a:t>State changes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619C8A-23A5-4D2C-260A-E8005F834D9D}"/>
                </a:ext>
              </a:extLst>
            </p:cNvPr>
            <p:cNvSpPr/>
            <p:nvPr/>
          </p:nvSpPr>
          <p:spPr>
            <a:xfrm rot="16200000">
              <a:off x="1796003" y="2943828"/>
              <a:ext cx="1759355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Load balancer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024891-EA27-8183-ECE0-4D8529CC45CD}"/>
              </a:ext>
            </a:extLst>
          </p:cNvPr>
          <p:cNvGrpSpPr/>
          <p:nvPr/>
        </p:nvGrpSpPr>
        <p:grpSpPr>
          <a:xfrm>
            <a:off x="5008287" y="5115866"/>
            <a:ext cx="2988855" cy="1620462"/>
            <a:chOff x="2048719" y="1794076"/>
            <a:chExt cx="4826643" cy="3020992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6A0E109-99EB-DC4A-E032-18B9FDABCBFA}"/>
                </a:ext>
              </a:extLst>
            </p:cNvPr>
            <p:cNvSpPr/>
            <p:nvPr/>
          </p:nvSpPr>
          <p:spPr>
            <a:xfrm>
              <a:off x="2048719" y="1794076"/>
              <a:ext cx="4826643" cy="3020992"/>
            </a:xfrm>
            <a:prstGeom prst="roundRect">
              <a:avLst>
                <a:gd name="adj" fmla="val 1026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sz="10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65573A-BFF4-575E-CAD9-CA8AFF3CC5F5}"/>
                </a:ext>
              </a:extLst>
            </p:cNvPr>
            <p:cNvSpPr/>
            <p:nvPr/>
          </p:nvSpPr>
          <p:spPr>
            <a:xfrm>
              <a:off x="3368232" y="2008205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1a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0AF541-1AF7-BCE8-C3FA-EDF402426C04}"/>
                </a:ext>
              </a:extLst>
            </p:cNvPr>
            <p:cNvSpPr/>
            <p:nvPr/>
          </p:nvSpPr>
          <p:spPr>
            <a:xfrm>
              <a:off x="5540415" y="2008205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1b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AAC6DA-8F4B-0DA7-0CED-B56C19E73CAE}"/>
                </a:ext>
              </a:extLst>
            </p:cNvPr>
            <p:cNvSpPr/>
            <p:nvPr/>
          </p:nvSpPr>
          <p:spPr>
            <a:xfrm>
              <a:off x="3368233" y="2943829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2a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CB013B-17DF-BCEF-9348-330635D3E8BD}"/>
                </a:ext>
              </a:extLst>
            </p:cNvPr>
            <p:cNvSpPr/>
            <p:nvPr/>
          </p:nvSpPr>
          <p:spPr>
            <a:xfrm>
              <a:off x="5540416" y="2943829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2b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96A83B-7D37-62A7-F406-C3F1CE847D9D}"/>
                </a:ext>
              </a:extLst>
            </p:cNvPr>
            <p:cNvSpPr/>
            <p:nvPr/>
          </p:nvSpPr>
          <p:spPr>
            <a:xfrm>
              <a:off x="3368232" y="3889098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3a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37F9AA1-803D-1C2B-3CA3-19E077B95451}"/>
                </a:ext>
              </a:extLst>
            </p:cNvPr>
            <p:cNvSpPr/>
            <p:nvPr/>
          </p:nvSpPr>
          <p:spPr>
            <a:xfrm>
              <a:off x="5540415" y="3889098"/>
              <a:ext cx="1064871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3b</a:t>
              </a:r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9992C859-82DB-5459-3E8E-75C68F30D51D}"/>
                </a:ext>
              </a:extLst>
            </p:cNvPr>
            <p:cNvSpPr/>
            <p:nvPr/>
          </p:nvSpPr>
          <p:spPr>
            <a:xfrm>
              <a:off x="4546921" y="2012456"/>
              <a:ext cx="879676" cy="729205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FR" sz="700" dirty="0">
                  <a:solidFill>
                    <a:schemeClr val="tx1"/>
                  </a:solidFill>
                </a:rPr>
                <a:t>State changes</a:t>
              </a:r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F09A42E7-F1F5-99B8-3A8F-1EDD8829B30B}"/>
                </a:ext>
              </a:extLst>
            </p:cNvPr>
            <p:cNvSpPr/>
            <p:nvPr/>
          </p:nvSpPr>
          <p:spPr>
            <a:xfrm>
              <a:off x="4546922" y="2943829"/>
              <a:ext cx="879676" cy="729205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FR" sz="700" dirty="0">
                  <a:solidFill>
                    <a:schemeClr val="tx1"/>
                  </a:solidFill>
                </a:rPr>
                <a:t>State changes</a:t>
              </a: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33E16724-CD5F-8B60-D192-AAF0951A0C70}"/>
                </a:ext>
              </a:extLst>
            </p:cNvPr>
            <p:cNvSpPr/>
            <p:nvPr/>
          </p:nvSpPr>
          <p:spPr>
            <a:xfrm>
              <a:off x="4546921" y="3871343"/>
              <a:ext cx="879676" cy="729205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FR" sz="700" dirty="0">
                  <a:solidFill>
                    <a:schemeClr val="tx1"/>
                  </a:solidFill>
                </a:rPr>
                <a:t>State changes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4BF2E53-9C3A-FEFF-B373-6A0BB299A50A}"/>
                </a:ext>
              </a:extLst>
            </p:cNvPr>
            <p:cNvSpPr/>
            <p:nvPr/>
          </p:nvSpPr>
          <p:spPr>
            <a:xfrm rot="16200000">
              <a:off x="1796003" y="2943828"/>
              <a:ext cx="1759355" cy="7292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050" dirty="0"/>
                <a:t>Load balancer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4FF2606-9833-D616-EB8D-41AF4A5EEE79}"/>
              </a:ext>
            </a:extLst>
          </p:cNvPr>
          <p:cNvSpPr txBox="1"/>
          <p:nvPr/>
        </p:nvSpPr>
        <p:spPr>
          <a:xfrm>
            <a:off x="3532924" y="2688119"/>
            <a:ext cx="155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Paris</a:t>
            </a:r>
            <a:endParaRPr lang="en-FR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F74A17-34CB-3153-30F9-E555D02BFF5E}"/>
              </a:ext>
            </a:extLst>
          </p:cNvPr>
          <p:cNvSpPr txBox="1"/>
          <p:nvPr/>
        </p:nvSpPr>
        <p:spPr>
          <a:xfrm>
            <a:off x="4836379" y="4778092"/>
            <a:ext cx="155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Marseille</a:t>
            </a:r>
            <a:endParaRPr lang="en-FR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3F5B7C9C-8473-124B-CC07-C153540C2EEA}"/>
              </a:ext>
            </a:extLst>
          </p:cNvPr>
          <p:cNvSpPr/>
          <p:nvPr/>
        </p:nvSpPr>
        <p:spPr>
          <a:xfrm rot="3645969">
            <a:off x="5278227" y="3445152"/>
            <a:ext cx="1387630" cy="916324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100" dirty="0">
                <a:solidFill>
                  <a:schemeClr val="tx1"/>
                </a:solidFill>
              </a:rPr>
              <a:t>State changes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FD27F691-A28A-227D-1C6D-99E7953D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56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40EF7-85D1-6E55-F4F0-A27440595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890A-1DD1-FC59-8DCA-3057FF21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9B9AB-072E-3F6C-8992-3371BBA9D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FR" dirty="0"/>
              <a:t>A bit about me</a:t>
            </a:r>
          </a:p>
          <a:p>
            <a:endParaRPr lang="en-FR" dirty="0"/>
          </a:p>
          <a:p>
            <a:r>
              <a:rPr lang="en-FR" dirty="0"/>
              <a:t>Telecom evolution over 30 years</a:t>
            </a:r>
          </a:p>
          <a:p>
            <a:endParaRPr lang="en-FR" dirty="0"/>
          </a:p>
          <a:p>
            <a:r>
              <a:rPr lang="en-FR" dirty="0"/>
              <a:t>How is telecom “engineered”?</a:t>
            </a:r>
          </a:p>
          <a:p>
            <a:pPr lvl="1"/>
            <a:r>
              <a:rPr lang="en-FR" dirty="0"/>
              <a:t>Requirements</a:t>
            </a:r>
          </a:p>
          <a:p>
            <a:pPr lvl="1"/>
            <a:r>
              <a:rPr lang="en-FR" dirty="0"/>
              <a:t>Redundancy/capacity approaches</a:t>
            </a:r>
          </a:p>
          <a:p>
            <a:pPr lvl="1"/>
            <a:r>
              <a:rPr lang="en-FR" u="sng" dirty="0"/>
              <a:t>Solutions over time</a:t>
            </a:r>
          </a:p>
          <a:p>
            <a:pPr marL="0" indent="0">
              <a:buNone/>
            </a:pPr>
            <a:endParaRPr lang="en-FR" dirty="0"/>
          </a:p>
          <a:p>
            <a:r>
              <a:rPr lang="en-FR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CE58A-70DE-07F6-F51A-4CE9D1DC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>
            <a:extLst>
              <a:ext uri="{FF2B5EF4-FFF2-40B4-BE49-F238E27FC236}">
                <a16:creationId xmlns:a16="http://schemas.microsoft.com/office/drawing/2014/main" id="{E827A217-F041-0AFA-DDA8-16B0200E2A0F}"/>
              </a:ext>
            </a:extLst>
          </p:cNvPr>
          <p:cNvSpPr/>
          <p:nvPr/>
        </p:nvSpPr>
        <p:spPr>
          <a:xfrm>
            <a:off x="846223" y="1536401"/>
            <a:ext cx="2362200" cy="4354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1990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54E1F94-129C-B394-FA3F-1F6675ADCB7F}"/>
              </a:ext>
            </a:extLst>
          </p:cNvPr>
          <p:cNvSpPr/>
          <p:nvPr/>
        </p:nvSpPr>
        <p:spPr>
          <a:xfrm>
            <a:off x="35513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2000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B0E4F252-4717-A59F-DCEE-4045641B7EA5}"/>
              </a:ext>
            </a:extLst>
          </p:cNvPr>
          <p:cNvSpPr/>
          <p:nvPr/>
        </p:nvSpPr>
        <p:spPr>
          <a:xfrm>
            <a:off x="62564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2010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9618E58D-9B57-9C2A-48C8-0A1463A3975C}"/>
              </a:ext>
            </a:extLst>
          </p:cNvPr>
          <p:cNvSpPr/>
          <p:nvPr/>
        </p:nvSpPr>
        <p:spPr>
          <a:xfrm>
            <a:off x="89615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2020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246A03-F95A-4354-ECBC-5FFE57D5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Monolytic solution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8A927-668F-6B6A-3DE3-9B50246822A7}"/>
              </a:ext>
            </a:extLst>
          </p:cNvPr>
          <p:cNvSpPr/>
          <p:nvPr/>
        </p:nvSpPr>
        <p:spPr>
          <a:xfrm>
            <a:off x="2381735" y="2989555"/>
            <a:ext cx="1828800" cy="11212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Big software blob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A67E16-62EB-44AD-BA39-5C2855B306CE}"/>
              </a:ext>
            </a:extLst>
          </p:cNvPr>
          <p:cNvSpPr/>
          <p:nvPr/>
        </p:nvSpPr>
        <p:spPr>
          <a:xfrm>
            <a:off x="2381735" y="4110783"/>
            <a:ext cx="1828800" cy="11212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Custom hardware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3DE6FD-B2E8-0218-5172-473933684187}"/>
              </a:ext>
            </a:extLst>
          </p:cNvPr>
          <p:cNvSpPr/>
          <p:nvPr/>
        </p:nvSpPr>
        <p:spPr>
          <a:xfrm>
            <a:off x="6122211" y="2989555"/>
            <a:ext cx="1828800" cy="11212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Big software blob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13AAAC-C193-1C39-2421-04B530ED1623}"/>
              </a:ext>
            </a:extLst>
          </p:cNvPr>
          <p:cNvSpPr/>
          <p:nvPr/>
        </p:nvSpPr>
        <p:spPr>
          <a:xfrm>
            <a:off x="6122211" y="4110783"/>
            <a:ext cx="1828800" cy="11212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Custom hardware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1AED6ED-2811-1CA7-A2AC-FE529867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9654" y="3065754"/>
            <a:ext cx="2254069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B53EBC8-CE31-87AD-8D0B-6426CC4E3A4C}"/>
              </a:ext>
            </a:extLst>
          </p:cNvPr>
          <p:cNvSpPr/>
          <p:nvPr/>
        </p:nvSpPr>
        <p:spPr>
          <a:xfrm>
            <a:off x="800269" y="3385953"/>
            <a:ext cx="1438640" cy="1449659"/>
          </a:xfrm>
          <a:prstGeom prst="rightArrow">
            <a:avLst>
              <a:gd name="adj1" fmla="val 66353"/>
              <a:gd name="adj2" fmla="val 323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Control</a:t>
            </a:r>
          </a:p>
          <a:p>
            <a:pPr algn="ctr"/>
            <a:r>
              <a:rPr lang="en-FR" dirty="0"/>
              <a:t>Media</a:t>
            </a:r>
          </a:p>
          <a:p>
            <a:pPr algn="ctr"/>
            <a:r>
              <a:rPr lang="en-FR" dirty="0"/>
              <a:t>State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68BE2-5CA0-7A08-FF27-0FBBB251FD58}"/>
              </a:ext>
            </a:extLst>
          </p:cNvPr>
          <p:cNvSpPr txBox="1"/>
          <p:nvPr/>
        </p:nvSpPr>
        <p:spPr>
          <a:xfrm>
            <a:off x="9485900" y="5232011"/>
            <a:ext cx="1421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400" dirty="0"/>
              <a:t>Nortel DMS</a:t>
            </a: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5C1B00A7-1CCD-DEFD-5BF4-C8FEEE27CA99}"/>
              </a:ext>
            </a:extLst>
          </p:cNvPr>
          <p:cNvSpPr/>
          <p:nvPr/>
        </p:nvSpPr>
        <p:spPr>
          <a:xfrm>
            <a:off x="4547127" y="3716661"/>
            <a:ext cx="1238491" cy="788241"/>
          </a:xfrm>
          <a:prstGeom prst="leftRightArrow">
            <a:avLst>
              <a:gd name="adj1" fmla="val 61942"/>
              <a:gd name="adj2" fmla="val 31234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100" dirty="0">
                <a:solidFill>
                  <a:schemeClr val="tx1"/>
                </a:solidFill>
              </a:rPr>
              <a:t>Duplicate</a:t>
            </a:r>
          </a:p>
          <a:p>
            <a:pPr algn="ctr"/>
            <a:r>
              <a:rPr lang="en-FR" sz="1100" dirty="0">
                <a:solidFill>
                  <a:schemeClr val="tx1"/>
                </a:solidFill>
              </a:rPr>
              <a:t>for scale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D6056-74CB-CBA6-0ECC-D65A8A5E57E6}"/>
              </a:ext>
            </a:extLst>
          </p:cNvPr>
          <p:cNvSpPr txBox="1"/>
          <p:nvPr/>
        </p:nvSpPr>
        <p:spPr>
          <a:xfrm>
            <a:off x="1487086" y="5880402"/>
            <a:ext cx="344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2N redundancy at hardware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EBC105-B774-AF75-99EE-446E38F3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0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15D7-548D-412C-36AE-B6BE62AF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23149-6CCB-B109-E1ED-7F39BD481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FR" u="sng" dirty="0"/>
              <a:t>A bit about me</a:t>
            </a:r>
          </a:p>
          <a:p>
            <a:endParaRPr lang="en-FR" dirty="0"/>
          </a:p>
          <a:p>
            <a:r>
              <a:rPr lang="en-FR" dirty="0"/>
              <a:t>Telecom evolution over 30 years</a:t>
            </a:r>
          </a:p>
          <a:p>
            <a:endParaRPr lang="en-FR" dirty="0"/>
          </a:p>
          <a:p>
            <a:r>
              <a:rPr lang="en-FR" dirty="0"/>
              <a:t>How is telecom “engineered”?</a:t>
            </a:r>
          </a:p>
          <a:p>
            <a:pPr lvl="1"/>
            <a:r>
              <a:rPr lang="en-FR" dirty="0"/>
              <a:t>Requirements</a:t>
            </a:r>
          </a:p>
          <a:p>
            <a:pPr lvl="1"/>
            <a:r>
              <a:rPr lang="en-FR" dirty="0"/>
              <a:t>Redundancy/capacity approaches</a:t>
            </a:r>
          </a:p>
          <a:p>
            <a:pPr lvl="1"/>
            <a:r>
              <a:rPr lang="en-FR" dirty="0"/>
              <a:t>Solutions over time</a:t>
            </a:r>
          </a:p>
          <a:p>
            <a:pPr marL="0" indent="0">
              <a:buNone/>
            </a:pPr>
            <a:endParaRPr lang="en-FR" dirty="0"/>
          </a:p>
          <a:p>
            <a:r>
              <a:rPr lang="en-FR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5CDD9-C006-C1C4-41FE-7FA45410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9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D9C85-70F5-6C90-0F27-A60018A23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A57A8C-4FF1-9753-0297-2006731A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Control/media separation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CA7A7C-C2A1-5FC6-67F2-2887820F1669}"/>
              </a:ext>
            </a:extLst>
          </p:cNvPr>
          <p:cNvGrpSpPr/>
          <p:nvPr/>
        </p:nvGrpSpPr>
        <p:grpSpPr>
          <a:xfrm>
            <a:off x="2722151" y="4596769"/>
            <a:ext cx="1828800" cy="1449660"/>
            <a:chOff x="2567171" y="3429000"/>
            <a:chExt cx="1828800" cy="22424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991DFD-CDCB-9F3F-FB15-D74C41B00AC1}"/>
                </a:ext>
              </a:extLst>
            </p:cNvPr>
            <p:cNvSpPr/>
            <p:nvPr/>
          </p:nvSpPr>
          <p:spPr>
            <a:xfrm>
              <a:off x="2567171" y="3429000"/>
              <a:ext cx="1828800" cy="11212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Media software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23E7FE-1BC8-4E68-2721-1C264721A215}"/>
                </a:ext>
              </a:extLst>
            </p:cNvPr>
            <p:cNvSpPr/>
            <p:nvPr/>
          </p:nvSpPr>
          <p:spPr>
            <a:xfrm>
              <a:off x="2567171" y="4550228"/>
              <a:ext cx="1828800" cy="11212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Custom hardware</a:t>
              </a:r>
            </a:p>
          </p:txBody>
        </p:sp>
      </p:grp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4498C6D-96A4-CC01-FE8D-47D4D8B41A4E}"/>
              </a:ext>
            </a:extLst>
          </p:cNvPr>
          <p:cNvSpPr/>
          <p:nvPr/>
        </p:nvSpPr>
        <p:spPr>
          <a:xfrm>
            <a:off x="993180" y="4841461"/>
            <a:ext cx="1438640" cy="1053261"/>
          </a:xfrm>
          <a:prstGeom prst="rightArrow">
            <a:avLst>
              <a:gd name="adj1" fmla="val 66353"/>
              <a:gd name="adj2" fmla="val 323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Media</a:t>
            </a:r>
          </a:p>
          <a:p>
            <a:pPr algn="ctr"/>
            <a:r>
              <a:rPr lang="en-FR" dirty="0"/>
              <a:t>&amp; State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8F7811BF-88B2-AE41-0428-6ADC81145E7B}"/>
              </a:ext>
            </a:extLst>
          </p:cNvPr>
          <p:cNvSpPr/>
          <p:nvPr/>
        </p:nvSpPr>
        <p:spPr>
          <a:xfrm>
            <a:off x="8462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1990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C6431FBC-966E-8A41-B53B-4A9803253519}"/>
              </a:ext>
            </a:extLst>
          </p:cNvPr>
          <p:cNvSpPr/>
          <p:nvPr/>
        </p:nvSpPr>
        <p:spPr>
          <a:xfrm>
            <a:off x="3551323" y="1536401"/>
            <a:ext cx="2362200" cy="4354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2000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E4C77505-9776-CC6C-82F2-37E37062261D}"/>
              </a:ext>
            </a:extLst>
          </p:cNvPr>
          <p:cNvSpPr/>
          <p:nvPr/>
        </p:nvSpPr>
        <p:spPr>
          <a:xfrm>
            <a:off x="62564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2010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154EB80C-CDD2-A18A-9523-D4645C3381BB}"/>
              </a:ext>
            </a:extLst>
          </p:cNvPr>
          <p:cNvSpPr/>
          <p:nvPr/>
        </p:nvSpPr>
        <p:spPr>
          <a:xfrm>
            <a:off x="89615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2020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AE2E71-6F45-594E-D988-B08CF9E1C935}"/>
              </a:ext>
            </a:extLst>
          </p:cNvPr>
          <p:cNvGrpSpPr/>
          <p:nvPr/>
        </p:nvGrpSpPr>
        <p:grpSpPr>
          <a:xfrm>
            <a:off x="2722151" y="2507232"/>
            <a:ext cx="1828800" cy="1449660"/>
            <a:chOff x="2567171" y="3429000"/>
            <a:chExt cx="1828800" cy="22424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99B12E-2FB9-0F32-CCA8-B0A3DBD3C133}"/>
                </a:ext>
              </a:extLst>
            </p:cNvPr>
            <p:cNvSpPr/>
            <p:nvPr/>
          </p:nvSpPr>
          <p:spPr>
            <a:xfrm>
              <a:off x="2567171" y="3429000"/>
              <a:ext cx="1828800" cy="11212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Control software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ADED14-3E30-9474-6329-5ABC9185768A}"/>
                </a:ext>
              </a:extLst>
            </p:cNvPr>
            <p:cNvSpPr/>
            <p:nvPr/>
          </p:nvSpPr>
          <p:spPr>
            <a:xfrm>
              <a:off x="2567171" y="4550228"/>
              <a:ext cx="1828800" cy="11212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Custom hardware</a:t>
              </a:r>
            </a:p>
          </p:txBody>
        </p: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C12B116F-5069-8D27-25EF-323CCB4EF082}"/>
              </a:ext>
            </a:extLst>
          </p:cNvPr>
          <p:cNvSpPr/>
          <p:nvPr/>
        </p:nvSpPr>
        <p:spPr>
          <a:xfrm>
            <a:off x="993180" y="2751924"/>
            <a:ext cx="1438640" cy="1053261"/>
          </a:xfrm>
          <a:prstGeom prst="rightArrow">
            <a:avLst>
              <a:gd name="adj1" fmla="val 66353"/>
              <a:gd name="adj2" fmla="val 323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Control</a:t>
            </a:r>
          </a:p>
          <a:p>
            <a:pPr algn="ctr"/>
            <a:r>
              <a:rPr lang="en-FR" dirty="0"/>
              <a:t>&amp; State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97D186-F085-9C52-32EF-33148A271F85}"/>
              </a:ext>
            </a:extLst>
          </p:cNvPr>
          <p:cNvGrpSpPr/>
          <p:nvPr/>
        </p:nvGrpSpPr>
        <p:grpSpPr>
          <a:xfrm>
            <a:off x="5913523" y="4596769"/>
            <a:ext cx="1828800" cy="1449660"/>
            <a:chOff x="2567171" y="3429000"/>
            <a:chExt cx="1828800" cy="22424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5628A7-E89A-AC6B-D5FF-7E58F88229A3}"/>
                </a:ext>
              </a:extLst>
            </p:cNvPr>
            <p:cNvSpPr/>
            <p:nvPr/>
          </p:nvSpPr>
          <p:spPr>
            <a:xfrm>
              <a:off x="2567171" y="3429000"/>
              <a:ext cx="1828800" cy="11212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Media software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A84054-521E-679C-0F0E-1EC0D14CDDC6}"/>
                </a:ext>
              </a:extLst>
            </p:cNvPr>
            <p:cNvSpPr/>
            <p:nvPr/>
          </p:nvSpPr>
          <p:spPr>
            <a:xfrm>
              <a:off x="2567171" y="4550228"/>
              <a:ext cx="1828800" cy="11212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Custom hardware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356B11-DE14-4F05-D4AD-CF50832D1C68}"/>
              </a:ext>
            </a:extLst>
          </p:cNvPr>
          <p:cNvGrpSpPr/>
          <p:nvPr/>
        </p:nvGrpSpPr>
        <p:grpSpPr>
          <a:xfrm>
            <a:off x="5913523" y="2507232"/>
            <a:ext cx="1828800" cy="1449660"/>
            <a:chOff x="2567171" y="3429000"/>
            <a:chExt cx="1828800" cy="224245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5B1B8B-6B43-7A68-4FE1-46D073C08E3E}"/>
                </a:ext>
              </a:extLst>
            </p:cNvPr>
            <p:cNvSpPr/>
            <p:nvPr/>
          </p:nvSpPr>
          <p:spPr>
            <a:xfrm>
              <a:off x="2567171" y="3429000"/>
              <a:ext cx="1828800" cy="11212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Control software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7D859B-FB9D-CB62-2F3E-1963C2F1730D}"/>
                </a:ext>
              </a:extLst>
            </p:cNvPr>
            <p:cNvSpPr/>
            <p:nvPr/>
          </p:nvSpPr>
          <p:spPr>
            <a:xfrm>
              <a:off x="2567171" y="4550228"/>
              <a:ext cx="1828800" cy="11212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Custom hardware</a:t>
              </a:r>
            </a:p>
          </p:txBody>
        </p:sp>
      </p:grp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147685E1-DA6F-2D57-B5C4-E121EFF9CA8E}"/>
              </a:ext>
            </a:extLst>
          </p:cNvPr>
          <p:cNvSpPr/>
          <p:nvPr/>
        </p:nvSpPr>
        <p:spPr>
          <a:xfrm>
            <a:off x="4608826" y="2854024"/>
            <a:ext cx="1238491" cy="788241"/>
          </a:xfrm>
          <a:prstGeom prst="leftRightArrow">
            <a:avLst>
              <a:gd name="adj1" fmla="val 61942"/>
              <a:gd name="adj2" fmla="val 31234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100" dirty="0">
                <a:solidFill>
                  <a:schemeClr val="tx1"/>
                </a:solidFill>
              </a:rPr>
              <a:t>Duplicate</a:t>
            </a:r>
          </a:p>
          <a:p>
            <a:pPr algn="ctr"/>
            <a:r>
              <a:rPr lang="en-FR" sz="1100" dirty="0">
                <a:solidFill>
                  <a:schemeClr val="tx1"/>
                </a:solidFill>
              </a:rPr>
              <a:t>for scale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4A37E3C8-531B-6103-EAF5-196506FF4748}"/>
              </a:ext>
            </a:extLst>
          </p:cNvPr>
          <p:cNvSpPr/>
          <p:nvPr/>
        </p:nvSpPr>
        <p:spPr>
          <a:xfrm>
            <a:off x="4608826" y="4927478"/>
            <a:ext cx="1238491" cy="788241"/>
          </a:xfrm>
          <a:prstGeom prst="leftRightArrow">
            <a:avLst>
              <a:gd name="adj1" fmla="val 61942"/>
              <a:gd name="adj2" fmla="val 31234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100" dirty="0">
                <a:solidFill>
                  <a:schemeClr val="tx1"/>
                </a:solidFill>
              </a:rPr>
              <a:t>Duplicate</a:t>
            </a:r>
          </a:p>
          <a:p>
            <a:pPr algn="ctr"/>
            <a:r>
              <a:rPr lang="en-FR" sz="1100" dirty="0">
                <a:solidFill>
                  <a:schemeClr val="tx1"/>
                </a:solidFill>
              </a:rPr>
              <a:t>for scale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46C9BE-D70F-E4FB-29A6-35C69541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51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426E9-1914-B160-9EA3-0D13F2545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92DA7D-BDDB-7F9B-F646-66E9CE1D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Commercial hardware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40D6D78-861C-EAA2-19CE-0C6278044812}"/>
              </a:ext>
            </a:extLst>
          </p:cNvPr>
          <p:cNvSpPr/>
          <p:nvPr/>
        </p:nvSpPr>
        <p:spPr>
          <a:xfrm>
            <a:off x="993180" y="4841461"/>
            <a:ext cx="1438640" cy="1053261"/>
          </a:xfrm>
          <a:prstGeom prst="rightArrow">
            <a:avLst>
              <a:gd name="adj1" fmla="val 66353"/>
              <a:gd name="adj2" fmla="val 323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Media</a:t>
            </a:r>
          </a:p>
          <a:p>
            <a:pPr algn="ctr"/>
            <a:r>
              <a:rPr lang="en-FR" dirty="0"/>
              <a:t>State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3CA84B1D-768E-8161-54B5-0B31B4882C99}"/>
              </a:ext>
            </a:extLst>
          </p:cNvPr>
          <p:cNvSpPr/>
          <p:nvPr/>
        </p:nvSpPr>
        <p:spPr>
          <a:xfrm>
            <a:off x="8462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1990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8A46BF02-466B-C96A-63EE-84F60507D6D7}"/>
              </a:ext>
            </a:extLst>
          </p:cNvPr>
          <p:cNvSpPr/>
          <p:nvPr/>
        </p:nvSpPr>
        <p:spPr>
          <a:xfrm>
            <a:off x="35513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2000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82DED15-BB25-8948-7706-DECC86E280F7}"/>
              </a:ext>
            </a:extLst>
          </p:cNvPr>
          <p:cNvSpPr/>
          <p:nvPr/>
        </p:nvSpPr>
        <p:spPr>
          <a:xfrm>
            <a:off x="6256423" y="1536401"/>
            <a:ext cx="2362200" cy="4354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2010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107ECED1-DD8C-3168-DBA6-024AB8B714F5}"/>
              </a:ext>
            </a:extLst>
          </p:cNvPr>
          <p:cNvSpPr/>
          <p:nvPr/>
        </p:nvSpPr>
        <p:spPr>
          <a:xfrm>
            <a:off x="89615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2020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3A15DEF0-2488-EEFF-4FCE-3141763C27B2}"/>
              </a:ext>
            </a:extLst>
          </p:cNvPr>
          <p:cNvSpPr/>
          <p:nvPr/>
        </p:nvSpPr>
        <p:spPr>
          <a:xfrm>
            <a:off x="993180" y="2751924"/>
            <a:ext cx="1438640" cy="1053261"/>
          </a:xfrm>
          <a:prstGeom prst="rightArrow">
            <a:avLst>
              <a:gd name="adj1" fmla="val 66353"/>
              <a:gd name="adj2" fmla="val 323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Control</a:t>
            </a:r>
          </a:p>
          <a:p>
            <a:pPr algn="ctr"/>
            <a:r>
              <a:rPr lang="en-FR" dirty="0"/>
              <a:t>State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74F924-58B8-C680-FB86-C0EFE878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4895" y="2887703"/>
            <a:ext cx="2362201" cy="222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46FD0EF-A295-9DB3-E0F5-B8B2F9767AB4}"/>
              </a:ext>
            </a:extLst>
          </p:cNvPr>
          <p:cNvGrpSpPr/>
          <p:nvPr/>
        </p:nvGrpSpPr>
        <p:grpSpPr>
          <a:xfrm>
            <a:off x="2722151" y="2503370"/>
            <a:ext cx="1829524" cy="1669700"/>
            <a:chOff x="2567171" y="2503370"/>
            <a:chExt cx="1829524" cy="16697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62A352-4EB2-1153-8F43-3C15C4B633B4}"/>
                </a:ext>
              </a:extLst>
            </p:cNvPr>
            <p:cNvSpPr/>
            <p:nvPr/>
          </p:nvSpPr>
          <p:spPr>
            <a:xfrm>
              <a:off x="2567171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B7C262-C638-216C-9687-D5BCB347D1BF}"/>
                </a:ext>
              </a:extLst>
            </p:cNvPr>
            <p:cNvSpPr/>
            <p:nvPr/>
          </p:nvSpPr>
          <p:spPr>
            <a:xfrm>
              <a:off x="2567171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026006-3E03-CA7A-DBF1-4CB5AF5FE420}"/>
                </a:ext>
              </a:extLst>
            </p:cNvPr>
            <p:cNvSpPr/>
            <p:nvPr/>
          </p:nvSpPr>
          <p:spPr>
            <a:xfrm>
              <a:off x="2567171" y="3737642"/>
              <a:ext cx="1828800" cy="4354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Chassis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C8F714-B091-E7B0-A0F5-53592A5761ED}"/>
                </a:ext>
              </a:extLst>
            </p:cNvPr>
            <p:cNvSpPr/>
            <p:nvPr/>
          </p:nvSpPr>
          <p:spPr>
            <a:xfrm>
              <a:off x="2933703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9D80C1-E310-CEA2-FA10-C1032B782848}"/>
                </a:ext>
              </a:extLst>
            </p:cNvPr>
            <p:cNvSpPr/>
            <p:nvPr/>
          </p:nvSpPr>
          <p:spPr>
            <a:xfrm>
              <a:off x="2933703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1413EB-7536-6054-DB2B-480D4FAD8D70}"/>
                </a:ext>
              </a:extLst>
            </p:cNvPr>
            <p:cNvSpPr/>
            <p:nvPr/>
          </p:nvSpPr>
          <p:spPr>
            <a:xfrm>
              <a:off x="3300959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E8E7579-2CB7-CAE2-1D7F-9D17E18E8828}"/>
                </a:ext>
              </a:extLst>
            </p:cNvPr>
            <p:cNvSpPr/>
            <p:nvPr/>
          </p:nvSpPr>
          <p:spPr>
            <a:xfrm>
              <a:off x="3300959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C8DC244-2F76-649D-83E8-6519D4BD30E7}"/>
                </a:ext>
              </a:extLst>
            </p:cNvPr>
            <p:cNvSpPr/>
            <p:nvPr/>
          </p:nvSpPr>
          <p:spPr>
            <a:xfrm>
              <a:off x="3668215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79E5E24-4916-640F-030B-7D748A7459ED}"/>
                </a:ext>
              </a:extLst>
            </p:cNvPr>
            <p:cNvSpPr/>
            <p:nvPr/>
          </p:nvSpPr>
          <p:spPr>
            <a:xfrm>
              <a:off x="3668215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7229A64-49AA-872B-3497-108F34FCFDBD}"/>
                </a:ext>
              </a:extLst>
            </p:cNvPr>
            <p:cNvSpPr/>
            <p:nvPr/>
          </p:nvSpPr>
          <p:spPr>
            <a:xfrm>
              <a:off x="4035471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FF3D279-65A9-1C46-5726-C69A87E0053B}"/>
                </a:ext>
              </a:extLst>
            </p:cNvPr>
            <p:cNvSpPr/>
            <p:nvPr/>
          </p:nvSpPr>
          <p:spPr>
            <a:xfrm>
              <a:off x="4035471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17423-2207-4D1B-B392-1AF9144B8473}"/>
              </a:ext>
            </a:extLst>
          </p:cNvPr>
          <p:cNvGrpSpPr/>
          <p:nvPr/>
        </p:nvGrpSpPr>
        <p:grpSpPr>
          <a:xfrm>
            <a:off x="5920619" y="2503370"/>
            <a:ext cx="1829524" cy="1669700"/>
            <a:chOff x="2567171" y="2503370"/>
            <a:chExt cx="1829524" cy="16697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EC919F2-F068-19E6-1F62-B1DA66138FAD}"/>
                </a:ext>
              </a:extLst>
            </p:cNvPr>
            <p:cNvSpPr/>
            <p:nvPr/>
          </p:nvSpPr>
          <p:spPr>
            <a:xfrm>
              <a:off x="2567171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0897EF3-7D47-0F64-2675-0467B5E41D53}"/>
                </a:ext>
              </a:extLst>
            </p:cNvPr>
            <p:cNvSpPr/>
            <p:nvPr/>
          </p:nvSpPr>
          <p:spPr>
            <a:xfrm>
              <a:off x="2567171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00104CE-B731-6CF1-94BB-6BF42877EDCC}"/>
                </a:ext>
              </a:extLst>
            </p:cNvPr>
            <p:cNvSpPr/>
            <p:nvPr/>
          </p:nvSpPr>
          <p:spPr>
            <a:xfrm>
              <a:off x="2567171" y="3737642"/>
              <a:ext cx="1828800" cy="4354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Chassis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2937E0E-3463-5B48-7D9F-BD00C689AD1E}"/>
                </a:ext>
              </a:extLst>
            </p:cNvPr>
            <p:cNvSpPr/>
            <p:nvPr/>
          </p:nvSpPr>
          <p:spPr>
            <a:xfrm>
              <a:off x="2933703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422BBC4-44A9-545A-2425-02216129A2E0}"/>
                </a:ext>
              </a:extLst>
            </p:cNvPr>
            <p:cNvSpPr/>
            <p:nvPr/>
          </p:nvSpPr>
          <p:spPr>
            <a:xfrm>
              <a:off x="2933703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648B7BF-7E29-BA8C-BA23-05ABD101252C}"/>
                </a:ext>
              </a:extLst>
            </p:cNvPr>
            <p:cNvSpPr/>
            <p:nvPr/>
          </p:nvSpPr>
          <p:spPr>
            <a:xfrm>
              <a:off x="3300959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6DE1133-BE5E-B24F-6775-DCBEF30C0B88}"/>
                </a:ext>
              </a:extLst>
            </p:cNvPr>
            <p:cNvSpPr/>
            <p:nvPr/>
          </p:nvSpPr>
          <p:spPr>
            <a:xfrm>
              <a:off x="3300959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817E971-4DAD-0D56-F4CA-E59EEA3E9631}"/>
                </a:ext>
              </a:extLst>
            </p:cNvPr>
            <p:cNvSpPr/>
            <p:nvPr/>
          </p:nvSpPr>
          <p:spPr>
            <a:xfrm>
              <a:off x="3668215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5AB4468-F99B-5970-ED0B-B871A78A837F}"/>
                </a:ext>
              </a:extLst>
            </p:cNvPr>
            <p:cNvSpPr/>
            <p:nvPr/>
          </p:nvSpPr>
          <p:spPr>
            <a:xfrm>
              <a:off x="3668215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B08612C-2306-EBEE-CEA4-5557099110E6}"/>
                </a:ext>
              </a:extLst>
            </p:cNvPr>
            <p:cNvSpPr/>
            <p:nvPr/>
          </p:nvSpPr>
          <p:spPr>
            <a:xfrm>
              <a:off x="4035471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F9EB5B6-FBB2-1C9E-E432-8EDA542C4BF0}"/>
                </a:ext>
              </a:extLst>
            </p:cNvPr>
            <p:cNvSpPr/>
            <p:nvPr/>
          </p:nvSpPr>
          <p:spPr>
            <a:xfrm>
              <a:off x="4035471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834A9D-EDEC-651C-2F6C-78D67434DE28}"/>
              </a:ext>
            </a:extLst>
          </p:cNvPr>
          <p:cNvGrpSpPr/>
          <p:nvPr/>
        </p:nvGrpSpPr>
        <p:grpSpPr>
          <a:xfrm>
            <a:off x="2722624" y="4550324"/>
            <a:ext cx="1829524" cy="1669700"/>
            <a:chOff x="2567171" y="2503370"/>
            <a:chExt cx="1829524" cy="16697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04A7C3-AA79-7406-D6A3-78983B2A2BDA}"/>
                </a:ext>
              </a:extLst>
            </p:cNvPr>
            <p:cNvSpPr/>
            <p:nvPr/>
          </p:nvSpPr>
          <p:spPr>
            <a:xfrm>
              <a:off x="2567171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CA6C7DF-DD42-1018-577E-7E634F6B1983}"/>
                </a:ext>
              </a:extLst>
            </p:cNvPr>
            <p:cNvSpPr/>
            <p:nvPr/>
          </p:nvSpPr>
          <p:spPr>
            <a:xfrm>
              <a:off x="2567171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2B3E99-23C0-BAD5-304B-ACCF802FA797}"/>
                </a:ext>
              </a:extLst>
            </p:cNvPr>
            <p:cNvSpPr/>
            <p:nvPr/>
          </p:nvSpPr>
          <p:spPr>
            <a:xfrm>
              <a:off x="2567171" y="3737642"/>
              <a:ext cx="1828800" cy="4354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Chassis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FCE52E-156A-0471-AC2D-6AFE3A7D52F9}"/>
                </a:ext>
              </a:extLst>
            </p:cNvPr>
            <p:cNvSpPr/>
            <p:nvPr/>
          </p:nvSpPr>
          <p:spPr>
            <a:xfrm>
              <a:off x="2933703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43E681E-8AF8-3604-4C8D-AAAA96C576E5}"/>
                </a:ext>
              </a:extLst>
            </p:cNvPr>
            <p:cNvSpPr/>
            <p:nvPr/>
          </p:nvSpPr>
          <p:spPr>
            <a:xfrm>
              <a:off x="2933703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4F7CB08-7661-5962-F498-31E6F5630990}"/>
                </a:ext>
              </a:extLst>
            </p:cNvPr>
            <p:cNvSpPr/>
            <p:nvPr/>
          </p:nvSpPr>
          <p:spPr>
            <a:xfrm>
              <a:off x="3300959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215DE6F-3490-FB1E-B8A5-C4A2918AA4DE}"/>
                </a:ext>
              </a:extLst>
            </p:cNvPr>
            <p:cNvSpPr/>
            <p:nvPr/>
          </p:nvSpPr>
          <p:spPr>
            <a:xfrm>
              <a:off x="3300959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6612C10-E291-B673-8526-18FA84E24480}"/>
                </a:ext>
              </a:extLst>
            </p:cNvPr>
            <p:cNvSpPr/>
            <p:nvPr/>
          </p:nvSpPr>
          <p:spPr>
            <a:xfrm>
              <a:off x="3668215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56A49F6-6A18-6A37-1CAC-563C4AC793CC}"/>
                </a:ext>
              </a:extLst>
            </p:cNvPr>
            <p:cNvSpPr/>
            <p:nvPr/>
          </p:nvSpPr>
          <p:spPr>
            <a:xfrm>
              <a:off x="3668215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13ACF51-3BC0-3D7D-EF5E-BD467873FD0A}"/>
                </a:ext>
              </a:extLst>
            </p:cNvPr>
            <p:cNvSpPr/>
            <p:nvPr/>
          </p:nvSpPr>
          <p:spPr>
            <a:xfrm>
              <a:off x="4035471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9A26AA5-552E-80BD-FC71-DD9F0DE2334F}"/>
                </a:ext>
              </a:extLst>
            </p:cNvPr>
            <p:cNvSpPr/>
            <p:nvPr/>
          </p:nvSpPr>
          <p:spPr>
            <a:xfrm>
              <a:off x="4035471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9DB91-64A7-57D0-25A3-63CC4B667413}"/>
              </a:ext>
            </a:extLst>
          </p:cNvPr>
          <p:cNvGrpSpPr/>
          <p:nvPr/>
        </p:nvGrpSpPr>
        <p:grpSpPr>
          <a:xfrm>
            <a:off x="5921092" y="4550324"/>
            <a:ext cx="1829524" cy="1669700"/>
            <a:chOff x="2567171" y="2503370"/>
            <a:chExt cx="1829524" cy="16697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6B0D24F-E71F-5DB4-D092-ED2128E4AC87}"/>
                </a:ext>
              </a:extLst>
            </p:cNvPr>
            <p:cNvSpPr/>
            <p:nvPr/>
          </p:nvSpPr>
          <p:spPr>
            <a:xfrm>
              <a:off x="2567171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E663C5C-C39C-0410-09B6-4BBD22B73424}"/>
                </a:ext>
              </a:extLst>
            </p:cNvPr>
            <p:cNvSpPr/>
            <p:nvPr/>
          </p:nvSpPr>
          <p:spPr>
            <a:xfrm>
              <a:off x="2567171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F71750E9-09BA-2E41-1538-CED1AC48D0C8}"/>
                </a:ext>
              </a:extLst>
            </p:cNvPr>
            <p:cNvSpPr/>
            <p:nvPr/>
          </p:nvSpPr>
          <p:spPr>
            <a:xfrm>
              <a:off x="2567171" y="3737642"/>
              <a:ext cx="1828800" cy="4354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Chassis</a:t>
              </a:r>
            </a:p>
          </p:txBody>
        </p:sp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72794253-A869-38FE-ACF5-81923B950EAB}"/>
                </a:ext>
              </a:extLst>
            </p:cNvPr>
            <p:cNvSpPr/>
            <p:nvPr/>
          </p:nvSpPr>
          <p:spPr>
            <a:xfrm>
              <a:off x="2933703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1027" name="Rectangle 1026">
              <a:extLst>
                <a:ext uri="{FF2B5EF4-FFF2-40B4-BE49-F238E27FC236}">
                  <a16:creationId xmlns:a16="http://schemas.microsoft.com/office/drawing/2014/main" id="{6B81B52D-8202-2BDE-86E1-D5B3CAE9A762}"/>
                </a:ext>
              </a:extLst>
            </p:cNvPr>
            <p:cNvSpPr/>
            <p:nvPr/>
          </p:nvSpPr>
          <p:spPr>
            <a:xfrm>
              <a:off x="2933703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80AD0BB6-32BE-715A-15DF-45E882077976}"/>
                </a:ext>
              </a:extLst>
            </p:cNvPr>
            <p:cNvSpPr/>
            <p:nvPr/>
          </p:nvSpPr>
          <p:spPr>
            <a:xfrm>
              <a:off x="3300959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4D0E2942-2F14-0959-7085-FB6788F748F0}"/>
                </a:ext>
              </a:extLst>
            </p:cNvPr>
            <p:cNvSpPr/>
            <p:nvPr/>
          </p:nvSpPr>
          <p:spPr>
            <a:xfrm>
              <a:off x="3300959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C04FC05D-8B03-765F-DFA9-62C46720D50C}"/>
                </a:ext>
              </a:extLst>
            </p:cNvPr>
            <p:cNvSpPr/>
            <p:nvPr/>
          </p:nvSpPr>
          <p:spPr>
            <a:xfrm>
              <a:off x="3668215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DDFE11B1-491F-2A8C-22AA-0B01CE27056A}"/>
                </a:ext>
              </a:extLst>
            </p:cNvPr>
            <p:cNvSpPr/>
            <p:nvPr/>
          </p:nvSpPr>
          <p:spPr>
            <a:xfrm>
              <a:off x="3668215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1E0FEE3C-98F3-605A-259C-708E6C4DA2E6}"/>
                </a:ext>
              </a:extLst>
            </p:cNvPr>
            <p:cNvSpPr/>
            <p:nvPr/>
          </p:nvSpPr>
          <p:spPr>
            <a:xfrm>
              <a:off x="4035471" y="2503370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SW</a:t>
              </a:r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80AA747-883A-5E9E-3660-B428D2F061A1}"/>
                </a:ext>
              </a:extLst>
            </p:cNvPr>
            <p:cNvSpPr/>
            <p:nvPr/>
          </p:nvSpPr>
          <p:spPr>
            <a:xfrm>
              <a:off x="4035471" y="3103694"/>
              <a:ext cx="361224" cy="635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FR" dirty="0"/>
                <a:t>HW</a:t>
              </a:r>
            </a:p>
          </p:txBody>
        </p:sp>
      </p:grpSp>
      <p:sp>
        <p:nvSpPr>
          <p:cNvPr id="1034" name="Left-right Arrow 1033">
            <a:extLst>
              <a:ext uri="{FF2B5EF4-FFF2-40B4-BE49-F238E27FC236}">
                <a16:creationId xmlns:a16="http://schemas.microsoft.com/office/drawing/2014/main" id="{50FA4ED1-D705-D2C6-11EB-A8862BA246CC}"/>
              </a:ext>
            </a:extLst>
          </p:cNvPr>
          <p:cNvSpPr/>
          <p:nvPr/>
        </p:nvSpPr>
        <p:spPr>
          <a:xfrm>
            <a:off x="4608826" y="2854024"/>
            <a:ext cx="1238491" cy="788241"/>
          </a:xfrm>
          <a:prstGeom prst="leftRightArrow">
            <a:avLst>
              <a:gd name="adj1" fmla="val 61942"/>
              <a:gd name="adj2" fmla="val 31234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100" dirty="0">
                <a:solidFill>
                  <a:schemeClr val="tx1"/>
                </a:solidFill>
              </a:rPr>
              <a:t>Duplicate</a:t>
            </a:r>
          </a:p>
          <a:p>
            <a:pPr algn="ctr"/>
            <a:r>
              <a:rPr lang="en-FR" sz="1100" dirty="0">
                <a:solidFill>
                  <a:schemeClr val="tx1"/>
                </a:solidFill>
              </a:rPr>
              <a:t>for scale</a:t>
            </a:r>
          </a:p>
        </p:txBody>
      </p:sp>
      <p:sp>
        <p:nvSpPr>
          <p:cNvPr id="1035" name="Left-right Arrow 1034">
            <a:extLst>
              <a:ext uri="{FF2B5EF4-FFF2-40B4-BE49-F238E27FC236}">
                <a16:creationId xmlns:a16="http://schemas.microsoft.com/office/drawing/2014/main" id="{CAE02057-9DF1-8FDF-1F7D-ED1CDDAFF65E}"/>
              </a:ext>
            </a:extLst>
          </p:cNvPr>
          <p:cNvSpPr/>
          <p:nvPr/>
        </p:nvSpPr>
        <p:spPr>
          <a:xfrm>
            <a:off x="4608826" y="4927478"/>
            <a:ext cx="1238491" cy="788241"/>
          </a:xfrm>
          <a:prstGeom prst="leftRightArrow">
            <a:avLst>
              <a:gd name="adj1" fmla="val 61942"/>
              <a:gd name="adj2" fmla="val 31234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100" dirty="0">
                <a:solidFill>
                  <a:schemeClr val="tx1"/>
                </a:solidFill>
              </a:rPr>
              <a:t>Duplicate</a:t>
            </a:r>
          </a:p>
          <a:p>
            <a:pPr algn="ctr"/>
            <a:r>
              <a:rPr lang="en-FR" sz="1100" dirty="0">
                <a:solidFill>
                  <a:schemeClr val="tx1"/>
                </a:solidFill>
              </a:rPr>
              <a:t>for scale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D1EF30-3974-C809-9B40-2B5E92A3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21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8473E-158F-4F5B-91EE-4BB46DF624BE}"/>
              </a:ext>
            </a:extLst>
          </p:cNvPr>
          <p:cNvSpPr txBox="1"/>
          <p:nvPr/>
        </p:nvSpPr>
        <p:spPr>
          <a:xfrm>
            <a:off x="9045499" y="5186197"/>
            <a:ext cx="2925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1F1F1F"/>
                </a:solidFill>
                <a:effectLst/>
                <a:latin typeface="Google Sans"/>
              </a:rPr>
              <a:t>ATCA: Advanced Telecommunications Computing Architecture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781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5FED8-0BD5-2147-67EF-D0B207486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BB9E52-E19A-7F45-F104-87F16A86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Evolution to IT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09DECC6-DA0F-40C1-E6F4-76C47FB21A89}"/>
              </a:ext>
            </a:extLst>
          </p:cNvPr>
          <p:cNvSpPr/>
          <p:nvPr/>
        </p:nvSpPr>
        <p:spPr>
          <a:xfrm>
            <a:off x="993180" y="5161935"/>
            <a:ext cx="1438640" cy="732787"/>
          </a:xfrm>
          <a:prstGeom prst="rightArrow">
            <a:avLst>
              <a:gd name="adj1" fmla="val 66353"/>
              <a:gd name="adj2" fmla="val 323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Media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F8277A89-3957-E597-3C95-C2C9924092F0}"/>
              </a:ext>
            </a:extLst>
          </p:cNvPr>
          <p:cNvSpPr/>
          <p:nvPr/>
        </p:nvSpPr>
        <p:spPr>
          <a:xfrm>
            <a:off x="8462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1990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B3002898-F1DC-F8B2-E55B-B3200FFD9D7A}"/>
              </a:ext>
            </a:extLst>
          </p:cNvPr>
          <p:cNvSpPr/>
          <p:nvPr/>
        </p:nvSpPr>
        <p:spPr>
          <a:xfrm>
            <a:off x="35513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2000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9170B630-9407-542F-97A3-D57DDC860FFF}"/>
              </a:ext>
            </a:extLst>
          </p:cNvPr>
          <p:cNvSpPr/>
          <p:nvPr/>
        </p:nvSpPr>
        <p:spPr>
          <a:xfrm>
            <a:off x="62564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2010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25F21330-6786-2364-FD2E-25B27FA996F9}"/>
              </a:ext>
            </a:extLst>
          </p:cNvPr>
          <p:cNvSpPr/>
          <p:nvPr/>
        </p:nvSpPr>
        <p:spPr>
          <a:xfrm>
            <a:off x="8961523" y="1536401"/>
            <a:ext cx="2362200" cy="4354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3DD0F6-A2DE-A956-294B-DB0A9E815328}"/>
              </a:ext>
            </a:extLst>
          </p:cNvPr>
          <p:cNvSpPr/>
          <p:nvPr/>
        </p:nvSpPr>
        <p:spPr>
          <a:xfrm>
            <a:off x="3743013" y="4673835"/>
            <a:ext cx="1319633" cy="4354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Server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E5B85E-40D0-A8F1-7024-AEF23689387D}"/>
              </a:ext>
            </a:extLst>
          </p:cNvPr>
          <p:cNvSpPr/>
          <p:nvPr/>
        </p:nvSpPr>
        <p:spPr>
          <a:xfrm>
            <a:off x="3886989" y="3822351"/>
            <a:ext cx="432723" cy="2848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400" dirty="0"/>
              <a:t>SW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3EF83F9-988C-FC9A-1FAC-0147B8D564F8}"/>
              </a:ext>
            </a:extLst>
          </p:cNvPr>
          <p:cNvSpPr/>
          <p:nvPr/>
        </p:nvSpPr>
        <p:spPr>
          <a:xfrm>
            <a:off x="988936" y="4023192"/>
            <a:ext cx="1438640" cy="732787"/>
          </a:xfrm>
          <a:prstGeom prst="rightArrow">
            <a:avLst>
              <a:gd name="adj1" fmla="val 66353"/>
              <a:gd name="adj2" fmla="val 323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Control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99526EF-6282-C42B-6B3C-4DA76FF30E1E}"/>
              </a:ext>
            </a:extLst>
          </p:cNvPr>
          <p:cNvSpPr/>
          <p:nvPr/>
        </p:nvSpPr>
        <p:spPr>
          <a:xfrm>
            <a:off x="988936" y="2890433"/>
            <a:ext cx="1438640" cy="732787"/>
          </a:xfrm>
          <a:prstGeom prst="rightArrow">
            <a:avLst>
              <a:gd name="adj1" fmla="val 66353"/>
              <a:gd name="adj2" fmla="val 323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State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BC50B2-E1EE-365A-E0C6-698BE9F856B9}"/>
              </a:ext>
            </a:extLst>
          </p:cNvPr>
          <p:cNvSpPr/>
          <p:nvPr/>
        </p:nvSpPr>
        <p:spPr>
          <a:xfrm>
            <a:off x="5378356" y="4668458"/>
            <a:ext cx="1319633" cy="4354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Server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713C6A-E568-9C04-C432-A2CC566C3F52}"/>
              </a:ext>
            </a:extLst>
          </p:cNvPr>
          <p:cNvSpPr/>
          <p:nvPr/>
        </p:nvSpPr>
        <p:spPr>
          <a:xfrm>
            <a:off x="7003867" y="4668458"/>
            <a:ext cx="1319633" cy="4354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Server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1112F57-1F11-CC54-A994-6281FA93866C}"/>
              </a:ext>
            </a:extLst>
          </p:cNvPr>
          <p:cNvSpPr/>
          <p:nvPr/>
        </p:nvSpPr>
        <p:spPr>
          <a:xfrm>
            <a:off x="4103350" y="3961079"/>
            <a:ext cx="432723" cy="2848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400" dirty="0"/>
              <a:t>SW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ECEA83-5438-D789-CEC5-0ABCD8729990}"/>
              </a:ext>
            </a:extLst>
          </p:cNvPr>
          <p:cNvSpPr/>
          <p:nvPr/>
        </p:nvSpPr>
        <p:spPr>
          <a:xfrm>
            <a:off x="4319711" y="4099807"/>
            <a:ext cx="432723" cy="2848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400" dirty="0"/>
              <a:t>SW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DCF906-3C82-B3B8-D993-4C54DFDA5013}"/>
              </a:ext>
            </a:extLst>
          </p:cNvPr>
          <p:cNvSpPr/>
          <p:nvPr/>
        </p:nvSpPr>
        <p:spPr>
          <a:xfrm>
            <a:off x="5507257" y="3816974"/>
            <a:ext cx="432723" cy="2848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400" dirty="0"/>
              <a:t>SW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329F58D-4C2C-D8C9-2668-ACFEE1DD8614}"/>
              </a:ext>
            </a:extLst>
          </p:cNvPr>
          <p:cNvSpPr/>
          <p:nvPr/>
        </p:nvSpPr>
        <p:spPr>
          <a:xfrm>
            <a:off x="5723618" y="3955702"/>
            <a:ext cx="432723" cy="2848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400" dirty="0"/>
              <a:t>SW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D3FE1C-5C9C-9A21-73C8-D07AF5483874}"/>
              </a:ext>
            </a:extLst>
          </p:cNvPr>
          <p:cNvSpPr/>
          <p:nvPr/>
        </p:nvSpPr>
        <p:spPr>
          <a:xfrm>
            <a:off x="5939979" y="4094430"/>
            <a:ext cx="432723" cy="2848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400" dirty="0"/>
              <a:t>SW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5F9343-5DE9-EE1F-E81E-D678A8E276E6}"/>
              </a:ext>
            </a:extLst>
          </p:cNvPr>
          <p:cNvSpPr/>
          <p:nvPr/>
        </p:nvSpPr>
        <p:spPr>
          <a:xfrm>
            <a:off x="7084993" y="3811597"/>
            <a:ext cx="432723" cy="2848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400" dirty="0"/>
              <a:t>SW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618DD4-41DD-9C1D-FA1B-9E652F6A5C35}"/>
              </a:ext>
            </a:extLst>
          </p:cNvPr>
          <p:cNvSpPr/>
          <p:nvPr/>
        </p:nvSpPr>
        <p:spPr>
          <a:xfrm>
            <a:off x="7301354" y="3950325"/>
            <a:ext cx="432723" cy="2848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400" dirty="0"/>
              <a:t>SW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A2A6751-7FDA-765F-3DD1-94825385CBEE}"/>
              </a:ext>
            </a:extLst>
          </p:cNvPr>
          <p:cNvSpPr/>
          <p:nvPr/>
        </p:nvSpPr>
        <p:spPr>
          <a:xfrm>
            <a:off x="7517715" y="4089053"/>
            <a:ext cx="432723" cy="2848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FR" sz="1400" dirty="0"/>
              <a:t>SW</a:t>
            </a:r>
          </a:p>
        </p:txBody>
      </p:sp>
      <p:pic>
        <p:nvPicPr>
          <p:cNvPr id="41" name="Picture 4" descr="undefined">
            <a:extLst>
              <a:ext uri="{FF2B5EF4-FFF2-40B4-BE49-F238E27FC236}">
                <a16:creationId xmlns:a16="http://schemas.microsoft.com/office/drawing/2014/main" id="{024D7D28-6858-DA91-89DC-DBA204810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6707" y="3623220"/>
            <a:ext cx="2513877" cy="17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DACA8E7-081A-E890-4A96-AA87E3323D48}"/>
              </a:ext>
            </a:extLst>
          </p:cNvPr>
          <p:cNvSpPr txBox="1"/>
          <p:nvPr/>
        </p:nvSpPr>
        <p:spPr>
          <a:xfrm>
            <a:off x="9612857" y="5371502"/>
            <a:ext cx="1421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400" dirty="0"/>
              <a:t>Private or public ”cloud”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4B1E0F-EF56-D336-A490-212B8B1D020C}"/>
              </a:ext>
            </a:extLst>
          </p:cNvPr>
          <p:cNvSpPr txBox="1"/>
          <p:nvPr/>
        </p:nvSpPr>
        <p:spPr>
          <a:xfrm>
            <a:off x="6697989" y="2495270"/>
            <a:ext cx="420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FR"/>
            </a:defPPr>
            <a:lvl1pPr algn="ctr">
              <a:defRPr sz="1400"/>
            </a:lvl1pPr>
          </a:lstStyle>
          <a:p>
            <a:r>
              <a:rPr lang="en-FR" dirty="0"/>
              <a:t>Bare metal, virtual machines, containers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DD8B241-C972-C4F6-6860-1940E812D347}"/>
              </a:ext>
            </a:extLst>
          </p:cNvPr>
          <p:cNvCxnSpPr/>
          <p:nvPr/>
        </p:nvCxnSpPr>
        <p:spPr>
          <a:xfrm flipH="1">
            <a:off x="7517715" y="2907675"/>
            <a:ext cx="635371" cy="761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8099C9E-E394-2885-9FC5-CF05F9AC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806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4E0B-801A-7215-17E1-57C220C4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Development philosophies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702CE6-3C00-FAF0-9EC2-110C7566B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5215" y="2790430"/>
            <a:ext cx="1092845" cy="23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paceX Shares Exclusive Images From Its Historic Booster “Catch” Moment, Will Do It Again">
            <a:extLst>
              <a:ext uri="{FF2B5EF4-FFF2-40B4-BE49-F238E27FC236}">
                <a16:creationId xmlns:a16="http://schemas.microsoft.com/office/drawing/2014/main" id="{2419C79D-2CCF-2BA1-63BC-43AB11DAE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0571" y="2195936"/>
            <a:ext cx="1604103" cy="43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ABD468-71A4-9490-41D4-95F6768ACE6C}"/>
              </a:ext>
            </a:extLst>
          </p:cNvPr>
          <p:cNvSpPr txBox="1"/>
          <p:nvPr/>
        </p:nvSpPr>
        <p:spPr>
          <a:xfrm>
            <a:off x="1111087" y="5530363"/>
            <a:ext cx="13805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FR" sz="2400" dirty="0"/>
              <a:t>Waterfall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7F799E-C38D-CA43-56FD-BEEFCCF108F9}"/>
              </a:ext>
            </a:extLst>
          </p:cNvPr>
          <p:cNvSpPr txBox="1"/>
          <p:nvPr/>
        </p:nvSpPr>
        <p:spPr>
          <a:xfrm>
            <a:off x="8342116" y="2457502"/>
            <a:ext cx="8365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FR"/>
            </a:defPPr>
            <a:lvl1pPr>
              <a:defRPr sz="2400"/>
            </a:lvl1pPr>
          </a:lstStyle>
          <a:p>
            <a:r>
              <a:rPr lang="en-FR" dirty="0"/>
              <a:t>Agile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507C93D-9058-4074-4276-EC3D38067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2731" y="2299327"/>
            <a:ext cx="1425246" cy="42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62A83E5C-C92C-6E99-CE70-3D84DC41C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9010" y="2365904"/>
            <a:ext cx="1804975" cy="1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13">
            <a:extLst>
              <a:ext uri="{FF2B5EF4-FFF2-40B4-BE49-F238E27FC236}">
                <a16:creationId xmlns:a16="http://schemas.microsoft.com/office/drawing/2014/main" id="{F3A5DC41-3810-8D6E-55EB-5B50308CEAE5}"/>
              </a:ext>
            </a:extLst>
          </p:cNvPr>
          <p:cNvSpPr/>
          <p:nvPr/>
        </p:nvSpPr>
        <p:spPr>
          <a:xfrm>
            <a:off x="8462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1990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37BE6233-1F26-918D-D3D4-46F542ABA393}"/>
              </a:ext>
            </a:extLst>
          </p:cNvPr>
          <p:cNvSpPr/>
          <p:nvPr/>
        </p:nvSpPr>
        <p:spPr>
          <a:xfrm>
            <a:off x="35513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2000</a:t>
            </a: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7A2874F9-CAC8-2386-F9B6-59E21DD516A7}"/>
              </a:ext>
            </a:extLst>
          </p:cNvPr>
          <p:cNvSpPr/>
          <p:nvPr/>
        </p:nvSpPr>
        <p:spPr>
          <a:xfrm>
            <a:off x="62564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2010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E9723640-837B-11CE-3A12-54C1A3300CBF}"/>
              </a:ext>
            </a:extLst>
          </p:cNvPr>
          <p:cNvSpPr/>
          <p:nvPr/>
        </p:nvSpPr>
        <p:spPr>
          <a:xfrm>
            <a:off x="8961523" y="1536401"/>
            <a:ext cx="2362200" cy="4354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2020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DA333655-1518-7A81-487F-99E9B95CC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9010" y="3666393"/>
            <a:ext cx="1804975" cy="1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192196AD-1195-4CF8-B577-83E265316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9010" y="4989372"/>
            <a:ext cx="1804975" cy="1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05E37-E4BE-1BDC-C51D-D3E1E43E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89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9BC16-9580-98B2-DBF4-04BB7C47B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C4E11-0F5F-06B2-72C2-B2B58720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F6CFB-A7DF-8DF5-DECD-1C5712BFC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FR" dirty="0"/>
              <a:t>A bit about me</a:t>
            </a:r>
          </a:p>
          <a:p>
            <a:endParaRPr lang="en-FR" dirty="0"/>
          </a:p>
          <a:p>
            <a:r>
              <a:rPr lang="en-FR" dirty="0"/>
              <a:t>Telecom evolution over 30 years</a:t>
            </a:r>
          </a:p>
          <a:p>
            <a:endParaRPr lang="en-FR" dirty="0"/>
          </a:p>
          <a:p>
            <a:r>
              <a:rPr lang="en-FR" dirty="0"/>
              <a:t>How is telecom “engineered”?</a:t>
            </a:r>
          </a:p>
          <a:p>
            <a:pPr lvl="1"/>
            <a:r>
              <a:rPr lang="en-FR" dirty="0"/>
              <a:t>Requirements</a:t>
            </a:r>
          </a:p>
          <a:p>
            <a:pPr lvl="1"/>
            <a:r>
              <a:rPr lang="en-FR" dirty="0"/>
              <a:t>Redundancy/capacity approaches</a:t>
            </a:r>
          </a:p>
          <a:p>
            <a:pPr lvl="1"/>
            <a:r>
              <a:rPr lang="en-FR" dirty="0"/>
              <a:t>Solutions over time</a:t>
            </a:r>
          </a:p>
          <a:p>
            <a:pPr marL="0" indent="0">
              <a:buNone/>
            </a:pPr>
            <a:endParaRPr lang="en-FR" dirty="0"/>
          </a:p>
          <a:p>
            <a:r>
              <a:rPr lang="en-FR" u="sng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DCB26-29A2-8A8D-BB2A-7081DE2D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31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2AFCC-8316-9C24-40DA-CBDBB5B8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01342-0773-4399-6261-EC4DB68BF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985"/>
            <a:ext cx="7078884" cy="3505531"/>
          </a:xfrm>
        </p:spPr>
        <p:txBody>
          <a:bodyPr/>
          <a:lstStyle/>
          <a:p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Engineering is *</a:t>
            </a:r>
            <a:endParaRPr lang="en-GB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lvl="1"/>
            <a:endParaRPr lang="en-GB" dirty="0"/>
          </a:p>
          <a:p>
            <a:pPr lvl="1"/>
            <a:r>
              <a:rPr lang="en-GB" dirty="0"/>
              <a:t>practice of using natural science, mathematics, and the engineering design process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 solve problems within technology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increase efficiency and productivity and improve 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C9C72-B093-14E9-D1CD-E0810B384CB1}"/>
              </a:ext>
            </a:extLst>
          </p:cNvPr>
          <p:cNvSpPr txBox="1"/>
          <p:nvPr/>
        </p:nvSpPr>
        <p:spPr>
          <a:xfrm>
            <a:off x="7384647" y="178512"/>
            <a:ext cx="467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* </a:t>
            </a:r>
            <a:r>
              <a:rPr lang="en-US" dirty="0"/>
              <a:t>According to </a:t>
            </a:r>
            <a:r>
              <a:rPr lang="en-FR" dirty="0"/>
              <a:t>Wikipedia</a:t>
            </a:r>
            <a:r>
              <a:rPr lang="en-US" dirty="0"/>
              <a:t> so it must be true</a:t>
            </a:r>
            <a:endParaRPr lang="en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33372-5E1B-6B44-2231-5F20548F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25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530E16-10BA-72D3-8397-74B2EE3F850C}"/>
              </a:ext>
            </a:extLst>
          </p:cNvPr>
          <p:cNvGrpSpPr/>
          <p:nvPr/>
        </p:nvGrpSpPr>
        <p:grpSpPr>
          <a:xfrm>
            <a:off x="2301462" y="2123810"/>
            <a:ext cx="9501978" cy="4415101"/>
            <a:chOff x="2301462" y="2123810"/>
            <a:chExt cx="9501978" cy="4415101"/>
          </a:xfrm>
        </p:grpSpPr>
        <p:pic>
          <p:nvPicPr>
            <p:cNvPr id="6" name="Picture 5" descr="A person sitting at a desk with a computer and phone&#10;&#10;Description automatically generated">
              <a:extLst>
                <a:ext uri="{FF2B5EF4-FFF2-40B4-BE49-F238E27FC236}">
                  <a16:creationId xmlns:a16="http://schemas.microsoft.com/office/drawing/2014/main" id="{1581F227-21E3-CE62-7A6B-92F03A927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266601" y="1951534"/>
              <a:ext cx="3364564" cy="37091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52F1F1-10E4-B403-A829-9C9438A62F1A}"/>
                </a:ext>
              </a:extLst>
            </p:cNvPr>
            <p:cNvSpPr txBox="1"/>
            <p:nvPr/>
          </p:nvSpPr>
          <p:spPr>
            <a:xfrm>
              <a:off x="2301462" y="5954136"/>
              <a:ext cx="820645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FR" sz="3200" dirty="0">
                  <a:solidFill>
                    <a:schemeClr val="tx2"/>
                  </a:solidFill>
                </a:rPr>
                <a:t>Telecom &amp; Software </a:t>
              </a:r>
              <a:r>
                <a:rPr lang="en-FR" sz="3200" dirty="0">
                  <a:solidFill>
                    <a:schemeClr val="tx2"/>
                  </a:solidFill>
                  <a:sym typeface="Wingdings" pitchFamily="2" charset="2"/>
                </a:rPr>
                <a:t></a:t>
              </a:r>
              <a:r>
                <a:rPr lang="en-FR" sz="3200" dirty="0">
                  <a:solidFill>
                    <a:schemeClr val="tx2"/>
                  </a:solidFill>
                </a:rPr>
                <a:t> Real Engineering!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9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18D5-E4FE-DE92-4398-B4FD2EB6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Richard</a:t>
            </a:r>
            <a:r>
              <a:rPr lang="en-US" dirty="0"/>
              <a:t>’s background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7E640-B2BC-941F-8C2A-8F94B716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FR" dirty="0"/>
              <a:t>1991 - MEng Microelectronics &amp; Software Engineering</a:t>
            </a:r>
          </a:p>
          <a:p>
            <a:pPr lvl="1"/>
            <a:r>
              <a:rPr lang="en-FR" dirty="0"/>
              <a:t>University of Newcastle upon Tyne</a:t>
            </a:r>
          </a:p>
          <a:p>
            <a:r>
              <a:rPr lang="en-FR" dirty="0"/>
              <a:t>Career</a:t>
            </a:r>
          </a:p>
          <a:p>
            <a:pPr lvl="1"/>
            <a:r>
              <a:rPr lang="en-FR" dirty="0"/>
              <a:t>Nortel – software developer (UK, USA)</a:t>
            </a:r>
          </a:p>
          <a:p>
            <a:pPr lvl="1"/>
            <a:r>
              <a:rPr lang="en-FR" dirty="0"/>
              <a:t>Blueslice – product management (Canada)</a:t>
            </a:r>
          </a:p>
          <a:p>
            <a:pPr lvl="1"/>
            <a:r>
              <a:rPr lang="en-FR" dirty="0"/>
              <a:t>Mavenir – sales engineer (France)</a:t>
            </a:r>
          </a:p>
          <a:p>
            <a:r>
              <a:rPr lang="en-FR" dirty="0"/>
              <a:t>2006 – Chartered Engineer with IEE</a:t>
            </a:r>
          </a:p>
          <a:p>
            <a:r>
              <a:rPr lang="en-FR" dirty="0"/>
              <a:t>Areas of expertise</a:t>
            </a:r>
          </a:p>
          <a:p>
            <a:pPr lvl="1"/>
            <a:r>
              <a:rPr lang="en-FR" dirty="0"/>
              <a:t>Network database</a:t>
            </a:r>
          </a:p>
          <a:p>
            <a:pPr lvl="1"/>
            <a:r>
              <a:rPr lang="en-FR" dirty="0"/>
              <a:t>Voice, data, messaging application core</a:t>
            </a:r>
          </a:p>
          <a:p>
            <a:pPr lvl="1"/>
            <a:r>
              <a:rPr lang="en-FR" dirty="0"/>
              <a:t>Radio </a:t>
            </a:r>
            <a:r>
              <a:rPr lang="en-US" dirty="0"/>
              <a:t>computing </a:t>
            </a:r>
            <a:r>
              <a:rPr lang="en-FR" dirty="0"/>
              <a:t>infrastructure</a:t>
            </a:r>
          </a:p>
          <a:p>
            <a:pPr lvl="1"/>
            <a:r>
              <a:rPr lang="en-FR" dirty="0"/>
              <a:t>Cloud computing – AWS Solution Architect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A6DC07-1DF7-01FF-18D9-AA098247EFB7}"/>
              </a:ext>
            </a:extLst>
          </p:cNvPr>
          <p:cNvGrpSpPr/>
          <p:nvPr/>
        </p:nvGrpSpPr>
        <p:grpSpPr>
          <a:xfrm>
            <a:off x="7812110" y="2793663"/>
            <a:ext cx="3541690" cy="3266420"/>
            <a:chOff x="7812110" y="2793663"/>
            <a:chExt cx="3541690" cy="32664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76B01A-A3F1-A8BF-4476-0AA7E193C5C1}"/>
                </a:ext>
              </a:extLst>
            </p:cNvPr>
            <p:cNvSpPr txBox="1"/>
            <p:nvPr/>
          </p:nvSpPr>
          <p:spPr>
            <a:xfrm>
              <a:off x="7812110" y="5536863"/>
              <a:ext cx="35416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sz="1400" dirty="0"/>
                <a:t>Richard’s Mum: Are you a real engineer? Can you fix my washing machine?</a:t>
              </a:r>
            </a:p>
          </p:txBody>
        </p:sp>
        <p:pic>
          <p:nvPicPr>
            <p:cNvPr id="7" name="Picture 6" descr="A person sitting on a washing machine&#10;&#10;Description automatically generated">
              <a:extLst>
                <a:ext uri="{FF2B5EF4-FFF2-40B4-BE49-F238E27FC236}">
                  <a16:creationId xmlns:a16="http://schemas.microsoft.com/office/drawing/2014/main" id="{F776465C-8198-52F7-E9D2-16E17A075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211355" y="2394418"/>
              <a:ext cx="2743200" cy="354169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58714-7B49-7F01-F892-B8F51488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1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F5764-5E2C-6A51-FCC6-02EB5179F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2F4D-8532-F372-C7DE-94538FFC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E2539-7600-6FB1-5C63-507D52F2A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FR" dirty="0"/>
              <a:t>A bit about me</a:t>
            </a:r>
          </a:p>
          <a:p>
            <a:endParaRPr lang="en-FR" dirty="0"/>
          </a:p>
          <a:p>
            <a:r>
              <a:rPr lang="en-FR" u="sng" dirty="0"/>
              <a:t>Telecom evolution over 30 years</a:t>
            </a:r>
          </a:p>
          <a:p>
            <a:endParaRPr lang="en-FR" dirty="0"/>
          </a:p>
          <a:p>
            <a:r>
              <a:rPr lang="en-FR" dirty="0"/>
              <a:t>How is telecom “engineered”?</a:t>
            </a:r>
          </a:p>
          <a:p>
            <a:pPr lvl="1"/>
            <a:r>
              <a:rPr lang="en-FR" dirty="0"/>
              <a:t>Requirements</a:t>
            </a:r>
          </a:p>
          <a:p>
            <a:pPr lvl="1"/>
            <a:r>
              <a:rPr lang="en-FR" dirty="0"/>
              <a:t>Redundancy/capacity approaches</a:t>
            </a:r>
          </a:p>
          <a:p>
            <a:pPr lvl="1"/>
            <a:r>
              <a:rPr lang="en-FR" dirty="0"/>
              <a:t>Solutions over time</a:t>
            </a:r>
          </a:p>
          <a:p>
            <a:pPr marL="0" indent="0">
              <a:buNone/>
            </a:pPr>
            <a:endParaRPr lang="en-FR" dirty="0"/>
          </a:p>
          <a:p>
            <a:r>
              <a:rPr lang="en-FR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778BA-4D74-4E21-93F4-14CA3872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62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F52C-057C-E29E-6C6B-66270C13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Not a history of this!</a:t>
            </a:r>
            <a:br>
              <a:rPr lang="en-US" dirty="0"/>
            </a:br>
            <a:r>
              <a:rPr lang="en-US" sz="2400" dirty="0"/>
              <a:t>…Mechanical and Electrical engineering</a:t>
            </a:r>
            <a:endParaRPr lang="en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712044-A59F-5BB6-7D2F-119882656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4015" y="2025572"/>
            <a:ext cx="4939940" cy="31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male telephone switchboard operator connecting caller, close-up (b&amp;w - 1920s telephone photos et images de collection">
            <a:extLst>
              <a:ext uri="{FF2B5EF4-FFF2-40B4-BE49-F238E27FC236}">
                <a16:creationId xmlns:a16="http://schemas.microsoft.com/office/drawing/2014/main" id="{ECB8ECA1-738D-35A2-97D3-360F09F5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728" y="2025571"/>
            <a:ext cx="4007696" cy="31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F6C82C-D593-759B-B05B-A60B99C5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480459-3B97-8BF2-9868-F0B2E2D0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switching</a:t>
            </a:r>
            <a:br>
              <a:rPr lang="en-US" dirty="0"/>
            </a:br>
            <a:r>
              <a:rPr lang="en-US" sz="2400" dirty="0"/>
              <a:t>…Software Engineering</a:t>
            </a:r>
            <a:endParaRPr lang="en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9A5A5-8516-FBCD-7140-BAEDAF5073D2}"/>
              </a:ext>
            </a:extLst>
          </p:cNvPr>
          <p:cNvSpPr txBox="1"/>
          <p:nvPr/>
        </p:nvSpPr>
        <p:spPr>
          <a:xfrm>
            <a:off x="2359832" y="4101448"/>
            <a:ext cx="251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400" dirty="0"/>
              <a:t>Specialised hardware</a:t>
            </a:r>
          </a:p>
          <a:p>
            <a:pPr algn="ctr"/>
            <a:r>
              <a:rPr lang="en-FR" sz="1400" dirty="0"/>
              <a:t>e.g. Nortel DMS-100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4E476E-2B7E-58CE-9DED-E5DFE48B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768" y="2003633"/>
            <a:ext cx="2254069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CD0000-1606-07BD-67D3-2C413FB7F01B}"/>
              </a:ext>
            </a:extLst>
          </p:cNvPr>
          <p:cNvSpPr txBox="1"/>
          <p:nvPr/>
        </p:nvSpPr>
        <p:spPr>
          <a:xfrm>
            <a:off x="2398368" y="4983048"/>
            <a:ext cx="251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400" dirty="0"/>
              <a:t>Digital switching</a:t>
            </a:r>
          </a:p>
          <a:p>
            <a:pPr algn="ctr"/>
            <a:r>
              <a:rPr lang="en-FR" sz="1400" dirty="0"/>
              <a:t>Long development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15EC9-30F1-744B-4097-650B7DEC1D88}"/>
              </a:ext>
            </a:extLst>
          </p:cNvPr>
          <p:cNvSpPr txBox="1"/>
          <p:nvPr/>
        </p:nvSpPr>
        <p:spPr>
          <a:xfrm>
            <a:off x="2416138" y="1536799"/>
            <a:ext cx="251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1990s</a:t>
            </a:r>
            <a:endParaRPr lang="en-FR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46D605-AD80-2404-05DE-4610933383E4}"/>
              </a:ext>
            </a:extLst>
          </p:cNvPr>
          <p:cNvSpPr/>
          <p:nvPr/>
        </p:nvSpPr>
        <p:spPr>
          <a:xfrm>
            <a:off x="2305722" y="1843552"/>
            <a:ext cx="2685279" cy="3797450"/>
          </a:xfrm>
          <a:prstGeom prst="roundRect">
            <a:avLst>
              <a:gd name="adj" fmla="val 1266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E9463D-EAFE-3F76-1902-C350367FF7A6}"/>
              </a:ext>
            </a:extLst>
          </p:cNvPr>
          <p:cNvGrpSpPr/>
          <p:nvPr/>
        </p:nvGrpSpPr>
        <p:grpSpPr>
          <a:xfrm>
            <a:off x="1472003" y="1536799"/>
            <a:ext cx="8668270" cy="4997091"/>
            <a:chOff x="1472003" y="1536799"/>
            <a:chExt cx="8668270" cy="49970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EA367C-029C-2E04-9896-CA668CBD238C}"/>
                </a:ext>
              </a:extLst>
            </p:cNvPr>
            <p:cNvSpPr txBox="1"/>
            <p:nvPr/>
          </p:nvSpPr>
          <p:spPr>
            <a:xfrm>
              <a:off x="6250836" y="4101448"/>
              <a:ext cx="311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sz="1400" dirty="0"/>
                <a:t>“Commercial Off The Shelf”</a:t>
              </a:r>
            </a:p>
            <a:p>
              <a:pPr algn="ctr"/>
              <a:r>
                <a:rPr lang="en-FR" sz="1400" dirty="0"/>
                <a:t>(e.g. HP Proliant)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8C6802D6-DF25-B3AF-18EE-6445FCBEEBB6}"/>
                </a:ext>
              </a:extLst>
            </p:cNvPr>
            <p:cNvSpPr/>
            <p:nvPr/>
          </p:nvSpPr>
          <p:spPr>
            <a:xfrm>
              <a:off x="5050278" y="3473017"/>
              <a:ext cx="991976" cy="6312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pic>
          <p:nvPicPr>
            <p:cNvPr id="1028" name="Picture 4" descr="undefined">
              <a:extLst>
                <a:ext uri="{FF2B5EF4-FFF2-40B4-BE49-F238E27FC236}">
                  <a16:creationId xmlns:a16="http://schemas.microsoft.com/office/drawing/2014/main" id="{BE56054F-6CA6-18A3-D216-F6B48136B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646" y="2013738"/>
              <a:ext cx="3004633" cy="2085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7FB6A74-9A63-39AD-66A1-A9D136A8D038}"/>
                </a:ext>
              </a:extLst>
            </p:cNvPr>
            <p:cNvSpPr txBox="1"/>
            <p:nvPr/>
          </p:nvSpPr>
          <p:spPr>
            <a:xfrm>
              <a:off x="6289372" y="4983048"/>
              <a:ext cx="311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sz="1400" dirty="0"/>
                <a:t>Cloud deployment</a:t>
              </a:r>
            </a:p>
            <a:p>
              <a:pPr algn="ctr"/>
              <a:r>
                <a:rPr lang="en-FR" sz="1400" dirty="0"/>
                <a:t>Short iterative development process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A0B9BE-CD30-E90E-44C2-3987612B7A13}"/>
                </a:ext>
              </a:extLst>
            </p:cNvPr>
            <p:cNvSpPr txBox="1"/>
            <p:nvPr/>
          </p:nvSpPr>
          <p:spPr>
            <a:xfrm>
              <a:off x="6565298" y="1536799"/>
              <a:ext cx="2517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2020s</a:t>
              </a:r>
              <a:endParaRPr lang="en-FR" sz="140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8AD1C23-3E46-3AA5-C3E1-2056B71429FC}"/>
                </a:ext>
              </a:extLst>
            </p:cNvPr>
            <p:cNvSpPr/>
            <p:nvPr/>
          </p:nvSpPr>
          <p:spPr>
            <a:xfrm>
              <a:off x="6093946" y="1843552"/>
              <a:ext cx="3440915" cy="3797450"/>
            </a:xfrm>
            <a:prstGeom prst="roundRect">
              <a:avLst>
                <a:gd name="adj" fmla="val 828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4EBC62-3FDA-1C9E-26FF-AA365F6F560F}"/>
                </a:ext>
              </a:extLst>
            </p:cNvPr>
            <p:cNvSpPr txBox="1"/>
            <p:nvPr/>
          </p:nvSpPr>
          <p:spPr>
            <a:xfrm>
              <a:off x="1472003" y="6072225"/>
              <a:ext cx="8668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Journey from custom telecom solution to IT software application</a:t>
              </a: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DF51D5C-08A1-CEBE-C8BF-F0D95FD8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D6C2-D9F1-BD49-FA36-B484D053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Telecom operator 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8A479-7F5D-5695-FF38-2EEB4A625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9822"/>
            <a:ext cx="11132975" cy="2144890"/>
          </a:xfrm>
        </p:spPr>
        <p:txBody>
          <a:bodyPr>
            <a:normAutofit/>
          </a:bodyPr>
          <a:lstStyle/>
          <a:p>
            <a:r>
              <a:rPr lang="en-GB" dirty="0"/>
              <a:t>“Service provider”</a:t>
            </a:r>
          </a:p>
          <a:p>
            <a:pPr lvl="1"/>
            <a:r>
              <a:rPr lang="en-GB" dirty="0"/>
              <a:t>Voice (forwarding, barring, voicemail), Messaging (store &amp; </a:t>
            </a:r>
            <a:r>
              <a:rPr lang="en-GB" dirty="0" err="1"/>
              <a:t>fwd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$$$ per service, limited competition</a:t>
            </a:r>
          </a:p>
          <a:p>
            <a:pPr lvl="1"/>
            <a:r>
              <a:rPr lang="en-GB" dirty="0"/>
              <a:t>Lots of money to build a solution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C43B4-D59B-171C-221C-6E138569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7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B6DF44-74EA-3B33-1A1E-077395E7DF3D}"/>
              </a:ext>
            </a:extLst>
          </p:cNvPr>
          <p:cNvGrpSpPr/>
          <p:nvPr/>
        </p:nvGrpSpPr>
        <p:grpSpPr>
          <a:xfrm>
            <a:off x="8236958" y="2556891"/>
            <a:ext cx="4146952" cy="4173755"/>
            <a:chOff x="8236958" y="2556891"/>
            <a:chExt cx="4146952" cy="417375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D51B583-EDBE-1016-0A62-E400D660B40F}"/>
                </a:ext>
              </a:extLst>
            </p:cNvPr>
            <p:cNvGrpSpPr/>
            <p:nvPr/>
          </p:nvGrpSpPr>
          <p:grpSpPr>
            <a:xfrm>
              <a:off x="8844486" y="2556891"/>
              <a:ext cx="2693339" cy="2061477"/>
              <a:chOff x="8844486" y="2556891"/>
              <a:chExt cx="2693339" cy="206147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B0FB1-2B53-B319-1845-BD38C1E1DCDA}"/>
                  </a:ext>
                </a:extLst>
              </p:cNvPr>
              <p:cNvSpPr txBox="1"/>
              <p:nvPr/>
            </p:nvSpPr>
            <p:spPr>
              <a:xfrm>
                <a:off x="8859177" y="2556891"/>
                <a:ext cx="26786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</a:rPr>
                  <a:t>Mobile ARPU France €40–50/month in 1990s </a:t>
                </a:r>
                <a:endParaRPr lang="en-FR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B59CE2-CFFF-A38E-682E-8631BF8B06FF}"/>
                  </a:ext>
                </a:extLst>
              </p:cNvPr>
              <p:cNvSpPr txBox="1"/>
              <p:nvPr/>
            </p:nvSpPr>
            <p:spPr>
              <a:xfrm>
                <a:off x="8844486" y="3972037"/>
                <a:ext cx="26786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</a:rPr>
                  <a:t>Mobile ARPU France</a:t>
                </a:r>
              </a:p>
              <a:p>
                <a:pPr algn="ctr"/>
                <a:r>
                  <a:rPr lang="en-US" dirty="0">
                    <a:solidFill>
                      <a:srgbClr val="00B050"/>
                    </a:solidFill>
                  </a:rPr>
                  <a:t> ~ €20/month in 2020s </a:t>
                </a:r>
                <a:endParaRPr lang="en-FR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" name="Down Arrow 3">
                <a:extLst>
                  <a:ext uri="{FF2B5EF4-FFF2-40B4-BE49-F238E27FC236}">
                    <a16:creationId xmlns:a16="http://schemas.microsoft.com/office/drawing/2014/main" id="{AAB286EB-D502-FB2D-416B-E7F5016F8D1E}"/>
                  </a:ext>
                </a:extLst>
              </p:cNvPr>
              <p:cNvSpPr/>
              <p:nvPr/>
            </p:nvSpPr>
            <p:spPr>
              <a:xfrm>
                <a:off x="9677624" y="3261058"/>
                <a:ext cx="1012372" cy="653143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A70098-12E7-5174-B0E4-7A90EC2D6067}"/>
                </a:ext>
              </a:extLst>
            </p:cNvPr>
            <p:cNvSpPr txBox="1"/>
            <p:nvPr/>
          </p:nvSpPr>
          <p:spPr>
            <a:xfrm>
              <a:off x="8236958" y="6392092"/>
              <a:ext cx="4146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ARPU = Average Revenue Per User</a:t>
              </a:r>
              <a:endParaRPr lang="en-FR" sz="16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91644B-1900-0F20-6867-08D344187476}"/>
              </a:ext>
            </a:extLst>
          </p:cNvPr>
          <p:cNvGrpSpPr/>
          <p:nvPr/>
        </p:nvGrpSpPr>
        <p:grpSpPr>
          <a:xfrm>
            <a:off x="838199" y="3544713"/>
            <a:ext cx="11132975" cy="2620286"/>
            <a:chOff x="838199" y="3544713"/>
            <a:chExt cx="11132975" cy="2620286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B8962413-BC48-D833-F1AE-EA0C9FB08819}"/>
                </a:ext>
              </a:extLst>
            </p:cNvPr>
            <p:cNvSpPr/>
            <p:nvPr/>
          </p:nvSpPr>
          <p:spPr>
            <a:xfrm>
              <a:off x="4432935" y="3544713"/>
              <a:ext cx="1362328" cy="87892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6D947BBC-6E25-7EE4-F3A4-1932C15B8DB1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4310439"/>
              <a:ext cx="11132975" cy="185456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“Bit pipe”</a:t>
              </a:r>
            </a:p>
            <a:p>
              <a:pPr lvl="1"/>
              <a:r>
                <a:rPr lang="en-GB" dirty="0"/>
                <a:t>Pipe for VoIP (WhatsApp, Viber) &amp; video (YouTube)</a:t>
              </a:r>
            </a:p>
            <a:p>
              <a:pPr lvl="1"/>
              <a:r>
                <a:rPr lang="en-GB" dirty="0"/>
                <a:t>$$$ per Gb, massive competition (e.g. SFR/Red 130Gb = 9 €/month)</a:t>
              </a:r>
            </a:p>
            <a:p>
              <a:pPr lvl="1"/>
              <a:r>
                <a:rPr lang="en-GB" dirty="0"/>
                <a:t>Solution price pushed down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8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9337C4-649F-94A5-25EC-AB523A04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Technology evolution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713713-49B7-1FAF-25C5-811777FC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157" y="1461980"/>
            <a:ext cx="7265454" cy="35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E256E8-0FA6-C116-30EA-5BA2C5156442}"/>
              </a:ext>
            </a:extLst>
          </p:cNvPr>
          <p:cNvSpPr txBox="1"/>
          <p:nvPr/>
        </p:nvSpPr>
        <p:spPr>
          <a:xfrm>
            <a:off x="2126864" y="5643113"/>
            <a:ext cx="147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600" dirty="0"/>
              <a:t>Reliable voice and texting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37898-8EBE-8168-3F2D-BECC0BF414ED}"/>
              </a:ext>
            </a:extLst>
          </p:cNvPr>
          <p:cNvSpPr txBox="1"/>
          <p:nvPr/>
        </p:nvSpPr>
        <p:spPr>
          <a:xfrm>
            <a:off x="4300140" y="5637667"/>
            <a:ext cx="200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600" dirty="0"/>
              <a:t>Downloadable apps (e.g. iPhone)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417B1-993D-EF31-30BE-4ABE6B4CD63A}"/>
              </a:ext>
            </a:extLst>
          </p:cNvPr>
          <p:cNvSpPr txBox="1"/>
          <p:nvPr/>
        </p:nvSpPr>
        <p:spPr>
          <a:xfrm>
            <a:off x="6882293" y="5637667"/>
            <a:ext cx="147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600" dirty="0"/>
              <a:t>Video and social media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8BA08-1701-7E75-512B-DE999D3AA602}"/>
              </a:ext>
            </a:extLst>
          </p:cNvPr>
          <p:cNvSpPr txBox="1"/>
          <p:nvPr/>
        </p:nvSpPr>
        <p:spPr>
          <a:xfrm>
            <a:off x="8936591" y="2836900"/>
            <a:ext cx="29916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What is the Killer App?</a:t>
            </a:r>
          </a:p>
          <a:p>
            <a:endParaRPr lang="en-FR" sz="1600" dirty="0"/>
          </a:p>
          <a:p>
            <a:r>
              <a:rPr lang="en-FR" sz="1600" dirty="0"/>
              <a:t>Key 5G use cases: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/>
              <a:t>eMBB - high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</a:t>
            </a:r>
            <a:r>
              <a:rPr lang="en-FR" sz="1600" dirty="0"/>
              <a:t>RLLC - low latency “edge”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/>
              <a:t>mMTC - machines</a:t>
            </a:r>
          </a:p>
          <a:p>
            <a:endParaRPr lang="en-FR" sz="1600" dirty="0"/>
          </a:p>
          <a:p>
            <a:r>
              <a:rPr lang="en-FR" sz="1600" dirty="0"/>
              <a:t>Other </a:t>
            </a:r>
            <a:r>
              <a:rPr lang="en-US" sz="1600" dirty="0"/>
              <a:t>features</a:t>
            </a:r>
            <a:r>
              <a:rPr lang="en-FR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/>
              <a:t>Slicing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/>
              <a:t>Private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/>
              <a:t>Edge deployment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Non-terrestrial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sz="16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2D625F5-2647-7C06-9BB7-A722902D510C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864097" y="5119636"/>
            <a:ext cx="1014120" cy="523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D12530-F919-E16B-EADE-4A82EC62660C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5201385" y="5119636"/>
            <a:ext cx="99915" cy="518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02B321-DADE-D1C7-54EA-D474C1172919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6569924" y="5119636"/>
            <a:ext cx="1049601" cy="518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586052-C11A-6B34-F1AE-E8083FB3475B}"/>
              </a:ext>
            </a:extLst>
          </p:cNvPr>
          <p:cNvCxnSpPr>
            <a:cxnSpLocks/>
          </p:cNvCxnSpPr>
          <p:nvPr/>
        </p:nvCxnSpPr>
        <p:spPr>
          <a:xfrm flipH="1" flipV="1">
            <a:off x="8237780" y="2728443"/>
            <a:ext cx="698811" cy="216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F9763E-F5C7-A553-B1F4-B0EF66F7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8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D3579-058D-4B92-2D95-A0E5CC12729E}"/>
              </a:ext>
            </a:extLst>
          </p:cNvPr>
          <p:cNvSpPr txBox="1"/>
          <p:nvPr/>
        </p:nvSpPr>
        <p:spPr>
          <a:xfrm>
            <a:off x="8489684" y="6538911"/>
            <a:ext cx="38854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https://techjunction.co/tech-question/1g-2g-3g-4g-5g-6g/</a:t>
            </a:r>
          </a:p>
        </p:txBody>
      </p:sp>
    </p:spTree>
    <p:extLst>
      <p:ext uri="{BB962C8B-B14F-4D97-AF65-F5344CB8AC3E}">
        <p14:creationId xmlns:p14="http://schemas.microsoft.com/office/powerpoint/2010/main" val="397419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C044A-49D7-9D26-FFEF-1840040D1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DBCE-6AD5-BF82-90C0-632FAE3E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615C0-2532-3AE7-2CF2-91F628C8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FR" dirty="0"/>
              <a:t>A bit about me</a:t>
            </a:r>
          </a:p>
          <a:p>
            <a:endParaRPr lang="en-FR" dirty="0"/>
          </a:p>
          <a:p>
            <a:r>
              <a:rPr lang="en-FR" dirty="0"/>
              <a:t>Telecom evolution over 30 years</a:t>
            </a:r>
          </a:p>
          <a:p>
            <a:endParaRPr lang="en-FR" dirty="0"/>
          </a:p>
          <a:p>
            <a:r>
              <a:rPr lang="en-FR" dirty="0"/>
              <a:t>How is telecom “engineered”?</a:t>
            </a:r>
          </a:p>
          <a:p>
            <a:pPr lvl="1"/>
            <a:r>
              <a:rPr lang="en-FR" u="sng" dirty="0"/>
              <a:t>Requirements</a:t>
            </a:r>
          </a:p>
          <a:p>
            <a:pPr lvl="1"/>
            <a:r>
              <a:rPr lang="en-FR" dirty="0"/>
              <a:t>Redundancy/capacity approaches</a:t>
            </a:r>
          </a:p>
          <a:p>
            <a:pPr lvl="1"/>
            <a:r>
              <a:rPr lang="en-FR" dirty="0"/>
              <a:t>Solutions over time</a:t>
            </a:r>
          </a:p>
          <a:p>
            <a:pPr marL="0" indent="0">
              <a:buNone/>
            </a:pPr>
            <a:endParaRPr lang="en-FR" dirty="0"/>
          </a:p>
          <a:p>
            <a:r>
              <a:rPr lang="en-FR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68ACD-5653-0A6D-AA59-0897A7E1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546243"/>
      </p:ext>
    </p:extLst>
  </p:cSld>
  <p:clrMapOvr>
    <a:masterClrMapping/>
  </p:clrMapOvr>
</p:sld>
</file>

<file path=ppt/theme/theme1.xml><?xml version="1.0" encoding="utf-8"?>
<a:theme xmlns:a="http://schemas.openxmlformats.org/drawingml/2006/main" name="IET France Network - AGM 2024 slides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50274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B884FDE4-C716-4111-A6BA-46D497B3DB67}"/>
    </a:ext>
  </a:extLst>
</a:theme>
</file>

<file path=ppt/theme/theme2.xml><?xml version="1.0" encoding="utf-8"?>
<a:theme xmlns:a="http://schemas.openxmlformats.org/drawingml/2006/main" name="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IET France Network - AGM 2024 slides</Template>
  <TotalTime>121</TotalTime>
  <Words>1073</Words>
  <Application>Microsoft Office PowerPoint</Application>
  <PresentationFormat>Widescreen</PresentationFormat>
  <Paragraphs>430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Arial Regular</vt:lpstr>
      <vt:lpstr>Google Sans</vt:lpstr>
      <vt:lpstr>VerizonNHGeDS-Regular</vt:lpstr>
      <vt:lpstr>Wingdings</vt:lpstr>
      <vt:lpstr>IET France Network - AGM 2024 slides</vt:lpstr>
      <vt:lpstr>Custom Design</vt:lpstr>
      <vt:lpstr>PowerPoint Presentation</vt:lpstr>
      <vt:lpstr>Agenda</vt:lpstr>
      <vt:lpstr>Richard’s background</vt:lpstr>
      <vt:lpstr>Agenda</vt:lpstr>
      <vt:lpstr>Not a history of this! …Mechanical and Electrical engineering</vt:lpstr>
      <vt:lpstr>Digital switching …Software Engineering</vt:lpstr>
      <vt:lpstr>Telecom operator business model</vt:lpstr>
      <vt:lpstr>Technology evolution</vt:lpstr>
      <vt:lpstr>Agenda</vt:lpstr>
      <vt:lpstr>Telecom network engineering requirements</vt:lpstr>
      <vt:lpstr>Trade offs – the perfect solution?</vt:lpstr>
      <vt:lpstr>Agenda</vt:lpstr>
      <vt:lpstr>Capacity scaling</vt:lpstr>
      <vt:lpstr>Redundancy – 2N</vt:lpstr>
      <vt:lpstr>Redundancy – N+1 (or N+m)</vt:lpstr>
      <vt:lpstr>Redundancy – session store</vt:lpstr>
      <vt:lpstr>Geo-redundancy</vt:lpstr>
      <vt:lpstr>Agenda</vt:lpstr>
      <vt:lpstr>Monolytic solution</vt:lpstr>
      <vt:lpstr>Control/media separation</vt:lpstr>
      <vt:lpstr>Commercial hardware</vt:lpstr>
      <vt:lpstr>Evolution to IT</vt:lpstr>
      <vt:lpstr>Development philosophies</vt:lpstr>
      <vt:lpstr>Agenda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Bodin</dc:creator>
  <cp:lastModifiedBy>Lisa Miles</cp:lastModifiedBy>
  <cp:revision>2</cp:revision>
  <dcterms:created xsi:type="dcterms:W3CDTF">2025-01-06T09:20:48Z</dcterms:created>
  <dcterms:modified xsi:type="dcterms:W3CDTF">2025-08-18T13:45:37Z</dcterms:modified>
</cp:coreProperties>
</file>