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41"/>
  </p:notesMasterIdLst>
  <p:sldIdLst>
    <p:sldId id="257" r:id="rId6"/>
    <p:sldId id="259" r:id="rId7"/>
    <p:sldId id="300" r:id="rId8"/>
    <p:sldId id="258" r:id="rId9"/>
    <p:sldId id="256" r:id="rId10"/>
    <p:sldId id="307" r:id="rId11"/>
    <p:sldId id="318" r:id="rId12"/>
    <p:sldId id="294" r:id="rId13"/>
    <p:sldId id="310" r:id="rId14"/>
    <p:sldId id="311" r:id="rId15"/>
    <p:sldId id="305" r:id="rId16"/>
    <p:sldId id="312" r:id="rId17"/>
    <p:sldId id="295" r:id="rId18"/>
    <p:sldId id="273" r:id="rId19"/>
    <p:sldId id="272" r:id="rId20"/>
    <p:sldId id="271" r:id="rId21"/>
    <p:sldId id="296" r:id="rId22"/>
    <p:sldId id="270" r:id="rId23"/>
    <p:sldId id="279" r:id="rId24"/>
    <p:sldId id="278" r:id="rId25"/>
    <p:sldId id="277" r:id="rId26"/>
    <p:sldId id="276" r:id="rId27"/>
    <p:sldId id="320" r:id="rId28"/>
    <p:sldId id="297" r:id="rId29"/>
    <p:sldId id="284" r:id="rId30"/>
    <p:sldId id="283" r:id="rId31"/>
    <p:sldId id="282" r:id="rId32"/>
    <p:sldId id="281" r:id="rId33"/>
    <p:sldId id="319" r:id="rId34"/>
    <p:sldId id="298" r:id="rId35"/>
    <p:sldId id="275" r:id="rId36"/>
    <p:sldId id="286" r:id="rId37"/>
    <p:sldId id="285" r:id="rId38"/>
    <p:sldId id="299" r:id="rId39"/>
    <p:sldId id="29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B5CB"/>
    <a:srgbClr val="12566A"/>
    <a:srgbClr val="23BCE1"/>
    <a:srgbClr val="1E404F"/>
    <a:srgbClr val="F27A3D"/>
    <a:srgbClr val="72BD5B"/>
    <a:srgbClr val="4F91D8"/>
    <a:srgbClr val="13859B"/>
    <a:srgbClr val="0B3040"/>
    <a:srgbClr val="082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A4F44F-3DB2-4D56-96CE-E4E6F0838E4F}" v="90" dt="2026-09-09T16:02:09.503"/>
    <p1510:client id="{864FBE54-6CB4-4933-AF09-F5DB005CA065}" v="1" dt="2026-09-08T19:26:07.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27164" autoAdjust="0"/>
  </p:normalViewPr>
  <p:slideViewPr>
    <p:cSldViewPr snapToGrid="0">
      <p:cViewPr varScale="1">
        <p:scale>
          <a:sx n="30" d="100"/>
          <a:sy n="30" d="100"/>
        </p:scale>
        <p:origin x="36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E7BFD-19D1-4EAC-B6E8-9773399BF7B6}"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D8DEDC-75CF-4936-9E29-A12A251E0621}" type="slidenum">
              <a:rPr lang="en-GB" smtClean="0"/>
              <a:t>‹#›</a:t>
            </a:fld>
            <a:endParaRPr lang="en-GB"/>
          </a:p>
        </p:txBody>
      </p:sp>
    </p:spTree>
    <p:extLst>
      <p:ext uri="{BB962C8B-B14F-4D97-AF65-F5344CB8AC3E}">
        <p14:creationId xmlns:p14="http://schemas.microsoft.com/office/powerpoint/2010/main" val="1700489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5 min</a:t>
            </a:r>
          </a:p>
          <a:p>
            <a:endParaRPr lang="en-GB" dirty="0"/>
          </a:p>
          <a:p>
            <a:r>
              <a:rPr lang="en-GB" dirty="0"/>
              <a:t>Good evening and thankyou for coming to this evenings lecture and networking event. </a:t>
            </a:r>
          </a:p>
          <a:p>
            <a:endParaRPr lang="en-GB" dirty="0"/>
          </a:p>
          <a:p>
            <a:r>
              <a:rPr lang="en-GB" dirty="0"/>
              <a:t>I want to thank the IET for hosting these lecture series and a particular thankyou to Pedro Osorio a colleague of mine from Arcadis who is a volunteer here at the IET who suggested we talk about some of the projects we are working on around the globe focusing on net zero and manufacturing. </a:t>
            </a:r>
          </a:p>
          <a:p>
            <a:endParaRPr lang="en-GB" dirty="0"/>
          </a:p>
          <a:p>
            <a:r>
              <a:rPr lang="en-GB" dirty="0"/>
              <a:t>I am here to talk about water. </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Because water is never just a water problem.</a:t>
            </a:r>
          </a:p>
          <a:p>
            <a:pPr fontAlgn="t"/>
            <a:r>
              <a:rPr lang="en-GB" sz="1200" b="0" i="0" kern="1200" dirty="0">
                <a:solidFill>
                  <a:schemeClr val="tx1"/>
                </a:solidFill>
                <a:effectLst/>
                <a:latin typeface="+mn-lt"/>
                <a:ea typeface="+mn-ea"/>
                <a:cs typeface="+mn-cs"/>
              </a:rPr>
              <a:t>It's an energy problem.</a:t>
            </a:r>
          </a:p>
          <a:p>
            <a:pPr fontAlgn="t"/>
            <a:r>
              <a:rPr lang="en-GB" sz="1200" b="0" i="0" kern="1200" dirty="0">
                <a:solidFill>
                  <a:schemeClr val="tx1"/>
                </a:solidFill>
                <a:effectLst/>
                <a:latin typeface="+mn-lt"/>
                <a:ea typeface="+mn-ea"/>
                <a:cs typeface="+mn-cs"/>
              </a:rPr>
              <a:t>An infrastructure problem.</a:t>
            </a:r>
          </a:p>
          <a:p>
            <a:pPr fontAlgn="t"/>
            <a:r>
              <a:rPr lang="en-GB" sz="1200" b="0" i="0" kern="1200" dirty="0">
                <a:solidFill>
                  <a:schemeClr val="tx1"/>
                </a:solidFill>
                <a:effectLst/>
                <a:latin typeface="+mn-lt"/>
                <a:ea typeface="+mn-ea"/>
                <a:cs typeface="+mn-cs"/>
              </a:rPr>
              <a:t>A resilience problem.</a:t>
            </a:r>
          </a:p>
          <a:p>
            <a:pPr fontAlgn="t"/>
            <a:r>
              <a:rPr lang="en-GB" sz="1200" b="0" i="0" kern="1200" dirty="0">
                <a:solidFill>
                  <a:schemeClr val="tx1"/>
                </a:solidFill>
                <a:effectLst/>
                <a:latin typeface="+mn-lt"/>
                <a:ea typeface="+mn-ea"/>
                <a:cs typeface="+mn-cs"/>
              </a:rPr>
              <a:t>A risk problem.</a:t>
            </a:r>
          </a:p>
          <a:p>
            <a:pPr fontAlgn="t"/>
            <a:r>
              <a:rPr lang="en-GB" sz="1200" b="0" i="0" kern="1200" dirty="0">
                <a:solidFill>
                  <a:schemeClr val="tx1"/>
                </a:solidFill>
                <a:effectLst/>
                <a:latin typeface="+mn-lt"/>
                <a:ea typeface="+mn-ea"/>
                <a:cs typeface="+mn-cs"/>
              </a:rPr>
              <a:t>A cost problem.</a:t>
            </a:r>
          </a:p>
          <a:p>
            <a:pPr fontAlgn="t"/>
            <a:r>
              <a:rPr lang="en-GB" sz="1200" b="0" i="0" kern="1200" dirty="0">
                <a:solidFill>
                  <a:schemeClr val="tx1"/>
                </a:solidFill>
                <a:effectLst/>
                <a:latin typeface="+mn-lt"/>
                <a:ea typeface="+mn-ea"/>
                <a:cs typeface="+mn-cs"/>
              </a:rPr>
              <a:t>And very often, a systems problem.</a:t>
            </a:r>
          </a:p>
          <a:p>
            <a:pPr fontAlgn="t"/>
            <a:r>
              <a:rPr lang="en-GB" sz="1200" b="0" i="0" kern="1200" dirty="0">
                <a:solidFill>
                  <a:schemeClr val="tx1"/>
                </a:solidFill>
                <a:effectLst/>
                <a:latin typeface="+mn-lt"/>
                <a:ea typeface="+mn-ea"/>
                <a:cs typeface="+mn-cs"/>
              </a:rPr>
              <a:t>And that is why it is so fascinating.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1</a:t>
            </a:fld>
            <a:endParaRPr lang="en-GB"/>
          </a:p>
        </p:txBody>
      </p:sp>
    </p:spTree>
    <p:extLst>
      <p:ext uri="{BB962C8B-B14F-4D97-AF65-F5344CB8AC3E}">
        <p14:creationId xmlns:p14="http://schemas.microsoft.com/office/powerpoint/2010/main" val="3759176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1.5 min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Now before we begin, a quick word about myself.</a:t>
            </a:r>
          </a:p>
          <a:p>
            <a:pPr fontAlgn="t"/>
            <a:r>
              <a:rPr lang="en-GB" sz="1200" b="0" i="0" kern="1200" dirty="0">
                <a:solidFill>
                  <a:schemeClr val="tx1"/>
                </a:solidFill>
                <a:effectLst/>
                <a:latin typeface="+mn-lt"/>
                <a:ea typeface="+mn-ea"/>
                <a:cs typeface="+mn-cs"/>
              </a:rPr>
              <a:t>I am not a water treatment specialist.</a:t>
            </a:r>
          </a:p>
          <a:p>
            <a:pPr fontAlgn="t"/>
            <a:r>
              <a:rPr lang="en-GB" sz="1200" b="0" i="0" kern="1200" dirty="0">
                <a:solidFill>
                  <a:schemeClr val="tx1"/>
                </a:solidFill>
                <a:effectLst/>
                <a:latin typeface="+mn-lt"/>
                <a:ea typeface="+mn-ea"/>
                <a:cs typeface="+mn-cs"/>
              </a:rPr>
              <a:t>My role is slightly different.</a:t>
            </a: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 work as a </a:t>
            </a:r>
            <a:r>
              <a:rPr kumimoji="0" lang="en-US" sz="1200" i="0" u="none" strike="noStrike" kern="0" cap="none" spc="0" normalizeH="0" baseline="0" noProof="0" dirty="0">
                <a:ln>
                  <a:noFill/>
                </a:ln>
                <a:solidFill>
                  <a:schemeClr val="bg1"/>
                </a:solidFill>
                <a:effectLst/>
                <a:uLnTx/>
                <a:uFillTx/>
                <a:latin typeface="Calibri"/>
                <a:ea typeface="Calibri"/>
                <a:cs typeface="Calibri"/>
                <a:sym typeface="Calibri"/>
              </a:rPr>
              <a:t>Global Lead Sustainable Design, supporting our Pharmaceuticals and Advanced Technology,</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a:ea typeface="Calibri"/>
                <a:cs typeface="Calibri"/>
                <a:sym typeface="Calibri"/>
              </a:rPr>
              <a:t>Mu background is architecture but I have been in these sectors for 15 years now.</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a:ea typeface="Calibri"/>
                <a:cs typeface="Calibri"/>
                <a:sym typeface="Calibri"/>
              </a:rPr>
              <a:t>I really like architecture, BUT I LOVE Sustainability and that is why I moved into this role. </a:t>
            </a:r>
          </a:p>
          <a:p>
            <a:pPr fontAlgn="t"/>
            <a:r>
              <a:rPr lang="en-GB" sz="1200" b="0" i="0" kern="1200" dirty="0">
                <a:solidFill>
                  <a:schemeClr val="tx1"/>
                </a:solidFill>
                <a:effectLst/>
                <a:latin typeface="+mn-lt"/>
                <a:ea typeface="+mn-ea"/>
                <a:cs typeface="+mn-cs"/>
              </a:rPr>
              <a:t>my job is to bring specialists or </a:t>
            </a:r>
            <a:r>
              <a:rPr lang="en-GB" sz="1200" b="0" i="0" kern="1200" dirty="0" err="1">
                <a:solidFill>
                  <a:schemeClr val="tx1"/>
                </a:solidFill>
                <a:effectLst/>
                <a:latin typeface="+mn-lt"/>
                <a:ea typeface="+mn-ea"/>
                <a:cs typeface="+mn-cs"/>
              </a:rPr>
              <a:t>sme’s</a:t>
            </a:r>
            <a:r>
              <a:rPr lang="en-GB" sz="1200" b="0" i="0" kern="1200" dirty="0">
                <a:solidFill>
                  <a:schemeClr val="tx1"/>
                </a:solidFill>
                <a:effectLst/>
                <a:latin typeface="+mn-lt"/>
                <a:ea typeface="+mn-ea"/>
                <a:cs typeface="+mn-cs"/>
              </a:rPr>
              <a:t> together in one room to find the most appropriate solutions for our projects and clients, and as you can see that involves asking lots of questions.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 am a firm believer that within sustainability when one discipline makes a decision it WILL impact on other areas, in a negative or positive way, getting these teams together we can plan for and identify where we may have missed an opportunity or a risk. </a:t>
            </a:r>
          </a:p>
          <a:p>
            <a:pPr fontAlgn="t"/>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2</a:t>
            </a:fld>
            <a:endParaRPr lang="en-GB"/>
          </a:p>
        </p:txBody>
      </p:sp>
    </p:spTree>
    <p:extLst>
      <p:ext uri="{BB962C8B-B14F-4D97-AF65-F5344CB8AC3E}">
        <p14:creationId xmlns:p14="http://schemas.microsoft.com/office/powerpoint/2010/main" val="222681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9201A-CEC1-811E-A6A1-C42C5ACF6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43003-8152-BDD6-3AC5-D2F64EFEB8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09E355A-59D3-E507-AEDD-25A55F4C2D43}"/>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1.5 min </a:t>
            </a:r>
          </a:p>
          <a:p>
            <a:pPr fontAlgn="t"/>
            <a:endParaRPr lang="en-GB" sz="1200" b="0" i="0" kern="1200" dirty="0">
              <a:solidFill>
                <a:schemeClr val="tx1"/>
              </a:solidFill>
              <a:effectLst/>
              <a:latin typeface="+mn-lt"/>
              <a:ea typeface="+mn-ea"/>
              <a:cs typeface="+mn-cs"/>
            </a:endParaRPr>
          </a:p>
          <a:p>
            <a:pPr fontAlgn="t"/>
            <a:r>
              <a:rPr lang="en-GB" dirty="0">
                <a:effectLst/>
              </a:rPr>
              <a:t>This summer alone has been a stark reminder of where we are headed for freshwater supply. </a:t>
            </a:r>
          </a:p>
          <a:p>
            <a:pPr fontAlgn="t"/>
            <a:r>
              <a:rPr lang="en-GB" dirty="0">
                <a:effectLst/>
              </a:rPr>
              <a:t>We know global freshwater demand is projected to exceed available supply by approximately 40% by 2030 if we keep going the way we are. </a:t>
            </a:r>
          </a:p>
          <a:p>
            <a:pPr fontAlgn="t"/>
            <a:r>
              <a:rPr lang="en-GB" dirty="0">
                <a:effectLst/>
              </a:rPr>
              <a:t>Right now, around four billion people experience water scarcity for part of the year. </a:t>
            </a:r>
            <a:endParaRPr lang="en-GB" sz="1200" b="1"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Look at the Danube -  In July 2026, it fell to its lowest level ever recorded in Budapest.</a:t>
            </a:r>
          </a:p>
          <a:p>
            <a:pPr fontAlgn="t"/>
            <a:r>
              <a:rPr lang="en-GB" sz="1200" b="0" i="0" kern="1200" dirty="0">
                <a:solidFill>
                  <a:schemeClr val="tx1"/>
                </a:solidFill>
                <a:effectLst/>
                <a:latin typeface="+mn-lt"/>
                <a:ea typeface="+mn-ea"/>
                <a:cs typeface="+mn-cs"/>
              </a:rPr>
              <a:t>The river dropped below the previous record set in 2018, exposing sandbanks, rocks and infrastructure that would normally never be seen.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Two nuclear plants that draw water for cooling from the Danube had to shut down reactors for safety– </a:t>
            </a:r>
          </a:p>
          <a:p>
            <a:pPr fontAlgn="t"/>
            <a:r>
              <a:rPr lang="en-GB" sz="1200" b="0" i="0" kern="1200" dirty="0">
                <a:solidFill>
                  <a:schemeClr val="tx1"/>
                </a:solidFill>
                <a:effectLst/>
                <a:latin typeface="+mn-lt"/>
                <a:ea typeface="+mn-ea"/>
                <a:cs typeface="+mn-cs"/>
              </a:rPr>
              <a:t>We are moving from a drought situation to an energy security issue.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In the UK over 40% of the population were impacted by water restrictions.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When water becomes scarce, the first response is often to build more supply.</a:t>
            </a:r>
          </a:p>
          <a:p>
            <a:pPr fontAlgn="t"/>
            <a:r>
              <a:rPr lang="en-GB" sz="1200" b="0" i="0" kern="1200" dirty="0">
                <a:solidFill>
                  <a:schemeClr val="tx1"/>
                </a:solidFill>
                <a:effectLst/>
                <a:latin typeface="+mn-lt"/>
                <a:ea typeface="+mn-ea"/>
                <a:cs typeface="+mn-cs"/>
              </a:rPr>
              <a:t>But resilience starts somewhere else and that is what I want to talk about this evening.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lnSpc>
                <a:spcPts val="1500"/>
              </a:lnSpc>
              <a:buNone/>
            </a:pPr>
            <a:endParaRPr lang="en-GB" sz="1200"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a:extLst>
              <a:ext uri="{FF2B5EF4-FFF2-40B4-BE49-F238E27FC236}">
                <a16:creationId xmlns:a16="http://schemas.microsoft.com/office/drawing/2014/main" id="{08657DD9-B476-3B02-3B77-C73176A07465}"/>
              </a:ext>
            </a:extLst>
          </p:cNvPr>
          <p:cNvSpPr>
            <a:spLocks noGrp="1"/>
          </p:cNvSpPr>
          <p:nvPr>
            <p:ph type="sldNum" sz="quarter" idx="5"/>
          </p:nvPr>
        </p:nvSpPr>
        <p:spPr/>
        <p:txBody>
          <a:bodyPr/>
          <a:lstStyle/>
          <a:p>
            <a:fld id="{24D8DEDC-75CF-4936-9E29-A12A251E0621}" type="slidenum">
              <a:rPr lang="en-GB" smtClean="0"/>
              <a:t>3</a:t>
            </a:fld>
            <a:endParaRPr lang="en-GB"/>
          </a:p>
        </p:txBody>
      </p:sp>
    </p:spTree>
    <p:extLst>
      <p:ext uri="{BB962C8B-B14F-4D97-AF65-F5344CB8AC3E}">
        <p14:creationId xmlns:p14="http://schemas.microsoft.com/office/powerpoint/2010/main" val="1115205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6 mins </a:t>
            </a:r>
          </a:p>
          <a:p>
            <a:endParaRPr lang="en-GB" dirty="0"/>
          </a:p>
          <a:p>
            <a:r>
              <a:rPr lang="en-GB" dirty="0"/>
              <a:t>To create </a:t>
            </a:r>
            <a:r>
              <a:rPr lang="en-GB" dirty="0" err="1"/>
              <a:t>resiliance</a:t>
            </a:r>
            <a:r>
              <a:rPr lang="en-GB" dirty="0"/>
              <a:t> we need to follow the water, where it goes and how it is used.</a:t>
            </a:r>
          </a:p>
          <a:p>
            <a:r>
              <a:rPr lang="en-GB" dirty="0"/>
              <a:t>So….. I am framing this presentation as a series of investigations, mysteries with (I hope) a clear outcome, the case study for this evening is a very large pharmaceutical campus in a water stressed region of the US, demonstrating that if we can do it there we can do it anywhere…</a:t>
            </a: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4</a:t>
            </a:fld>
            <a:endParaRPr lang="en-GB"/>
          </a:p>
        </p:txBody>
      </p:sp>
    </p:spTree>
    <p:extLst>
      <p:ext uri="{BB962C8B-B14F-4D97-AF65-F5344CB8AC3E}">
        <p14:creationId xmlns:p14="http://schemas.microsoft.com/office/powerpoint/2010/main" val="3206145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52626B"/>
                </a:solidFill>
                <a:effectLst/>
                <a:uLnTx/>
                <a:uFillTx/>
                <a:latin typeface="+mn-lt"/>
                <a:ea typeface="+mn-ea"/>
                <a:cs typeface="+mn-cs"/>
              </a:rPr>
              <a:t>[1.5 min — ends 07:00] </a:t>
            </a:r>
          </a:p>
          <a:p>
            <a:r>
              <a:rPr lang="en-GB" sz="1200" kern="1200" dirty="0">
                <a:solidFill>
                  <a:schemeClr val="tx1"/>
                </a:solidFill>
                <a:effectLst/>
                <a:latin typeface="+mn-lt"/>
                <a:ea typeface="+mn-ea"/>
                <a:cs typeface="+mn-cs"/>
              </a:rPr>
              <a:t>* </a:t>
            </a:r>
            <a:r>
              <a:rPr lang="en-GB" sz="1200" dirty="0"/>
              <a:t>Flushing plus </a:t>
            </a:r>
            <a:r>
              <a:rPr lang="en-GB" sz="1200" kern="1200" dirty="0">
                <a:solidFill>
                  <a:schemeClr val="tx1"/>
                </a:solidFill>
                <a:effectLst/>
                <a:latin typeface="+mn-lt"/>
                <a:ea typeface="+mn-ea"/>
                <a:cs typeface="+mn-cs"/>
              </a:rPr>
              <a:t>leaks is where most household demand actually sits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kumimoji="0" lang="en-US" sz="1200" b="0" i="0" u="none" strike="noStrike" kern="1200" cap="none" spc="0" normalizeH="0" baseline="0" noProof="0" dirty="0">
                <a:ln>
                  <a:noFill/>
                </a:ln>
                <a:solidFill>
                  <a:srgbClr val="52626B"/>
                </a:solidFill>
                <a:effectLst/>
                <a:uLnTx/>
                <a:uFillTx/>
                <a:latin typeface="+mn-lt"/>
                <a:ea typeface="+mn-ea"/>
                <a:cs typeface="+mn-cs"/>
              </a:rPr>
              <a:t>[1.5 min — ends 08:30] Water is embedded in almost everything we use, consume and depend on</a:t>
            </a:r>
          </a:p>
          <a:p>
            <a:pPr fontAlgn="t"/>
            <a:endParaRPr kumimoji="0" lang="en-US" sz="1200" b="0" i="0" u="none" strike="noStrike" kern="1200" cap="none" spc="0" normalizeH="0" baseline="0" noProof="0" dirty="0">
              <a:ln>
                <a:noFill/>
              </a:ln>
              <a:solidFill>
                <a:srgbClr val="52626B"/>
              </a:solidFill>
              <a:effectLst/>
              <a:uLnTx/>
              <a:uFillTx/>
              <a:latin typeface="+mn-lt"/>
              <a:ea typeface="+mn-ea"/>
              <a:cs typeface="+mn-cs"/>
            </a:endParaRPr>
          </a:p>
          <a:p>
            <a:pPr fontAlgn="t"/>
            <a:r>
              <a:rPr lang="en-GB" sz="1200" b="0" i="0" kern="1200" dirty="0">
                <a:solidFill>
                  <a:schemeClr val="tx1"/>
                </a:solidFill>
                <a:effectLst/>
                <a:latin typeface="+mn-lt"/>
                <a:ea typeface="+mn-ea"/>
                <a:cs typeface="+mn-cs"/>
              </a:rPr>
              <a:t>Most of the water we depend upon is completely invisible.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5848B"/>
                </a:solidFill>
                <a:effectLst/>
                <a:uLnTx/>
                <a:uFillTx/>
                <a:latin typeface="+mn-lt"/>
                <a:ea typeface="+mn-ea"/>
                <a:cs typeface="+mn-cs"/>
              </a:rPr>
              <a:t>[2.0 min — ends 10:30]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5848B"/>
                </a:solidFill>
                <a:effectLst/>
                <a:uLnTx/>
                <a:uFillTx/>
                <a:latin typeface="+mn-lt"/>
                <a:ea typeface="+mn-ea"/>
                <a:cs typeface="+mn-cs"/>
              </a:rPr>
              <a:t>We are probably familiar with the “tip of the iceberg” analogy used for water use, and I want to build on that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75848B"/>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5848B"/>
                </a:solidFill>
                <a:effectLst/>
                <a:uLnTx/>
                <a:uFillTx/>
                <a:latin typeface="+mn-lt"/>
                <a:ea typeface="+mn-ea"/>
                <a:cs typeface="+mn-cs"/>
              </a:rPr>
              <a:t>Hidden costs 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spc="0" dirty="0">
                <a:solidFill>
                  <a:srgbClr val="4C6B77"/>
                </a:solidFill>
                <a:latin typeface="+mn-lt"/>
              </a:rPr>
              <a:t>Energy to heat, chill and pump and treat it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spc="0" dirty="0">
                <a:solidFill>
                  <a:srgbClr val="4C6B77"/>
                </a:solidFill>
                <a:latin typeface="+mn-lt"/>
              </a:rPr>
              <a:t>Labour and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spc="0" dirty="0">
                <a:solidFill>
                  <a:srgbClr val="4C6B77"/>
                </a:solidFill>
                <a:latin typeface="+mn-lt"/>
              </a:rPr>
              <a:t>On-site treatment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spc="0" dirty="0">
                <a:solidFill>
                  <a:srgbClr val="4C6B77"/>
                </a:solidFill>
                <a:latin typeface="+mn-lt"/>
              </a:rPr>
              <a:t>Offsite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spc="0" dirty="0">
                <a:solidFill>
                  <a:srgbClr val="4C6B77"/>
                </a:solidFill>
                <a:latin typeface="+mn-lt"/>
              </a:rPr>
              <a:t>Permitting costs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pc="0" dirty="0">
              <a:solidFill>
                <a:srgbClr val="4C6B7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pc="0" dirty="0">
              <a:solidFill>
                <a:srgbClr val="4C6B7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pc="0" dirty="0">
              <a:solidFill>
                <a:srgbClr val="4C6B7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pc="0" dirty="0">
              <a:solidFill>
                <a:srgbClr val="4C6B7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spc="0" dirty="0">
              <a:solidFill>
                <a:srgbClr val="4C6B7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75848B"/>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2E00C-8763-94F2-48C1-682339DE7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314A3-C926-3E71-75C9-EC6377ACB1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62AD78E-9B60-5D4C-5284-A4745C145C08}"/>
              </a:ext>
            </a:extLst>
          </p:cNvPr>
          <p:cNvSpPr>
            <a:spLocks noGrp="1"/>
          </p:cNvSpPr>
          <p:nvPr>
            <p:ph type="body" idx="1"/>
          </p:nvPr>
        </p:nvSpPr>
        <p:spPr/>
        <p:txBody>
          <a:bodyPr/>
          <a:lstStyle/>
          <a:p>
            <a:pPr fontAlgn="t"/>
            <a:r>
              <a:rPr lang="en-GB" sz="1200" b="0" kern="100" dirty="0">
                <a:effectLst/>
                <a:latin typeface="Aptos" panose="020B0004020202020204" pitchFamily="34" charset="0"/>
                <a:ea typeface="Aptos" panose="020B0004020202020204" pitchFamily="34" charset="0"/>
                <a:cs typeface="Times New Roman" panose="02020603050405020304" pitchFamily="18" charset="0"/>
              </a:rPr>
              <a:t>9 mins </a:t>
            </a:r>
          </a:p>
          <a:p>
            <a:pPr fontAlgn="t"/>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fontAlgn="t"/>
            <a:r>
              <a:rPr lang="en-GB" sz="1200" b="0" kern="100" dirty="0">
                <a:effectLst/>
                <a:latin typeface="Aptos" panose="020B0004020202020204" pitchFamily="34" charset="0"/>
                <a:ea typeface="Aptos" panose="020B0004020202020204" pitchFamily="34" charset="0"/>
                <a:cs typeface="Times New Roman" panose="02020603050405020304" pitchFamily="18" charset="0"/>
              </a:rPr>
              <a:t>Lets get into our case study,  </a:t>
            </a:r>
          </a:p>
        </p:txBody>
      </p:sp>
      <p:sp>
        <p:nvSpPr>
          <p:cNvPr id="4" name="Slide Number Placeholder 3">
            <a:extLst>
              <a:ext uri="{FF2B5EF4-FFF2-40B4-BE49-F238E27FC236}">
                <a16:creationId xmlns:a16="http://schemas.microsoft.com/office/drawing/2014/main" id="{44224968-0162-C686-4638-D8076BEBC640}"/>
              </a:ext>
            </a:extLst>
          </p:cNvPr>
          <p:cNvSpPr>
            <a:spLocks noGrp="1"/>
          </p:cNvSpPr>
          <p:nvPr>
            <p:ph type="sldNum" sz="quarter" idx="5"/>
          </p:nvPr>
        </p:nvSpPr>
        <p:spPr/>
        <p:txBody>
          <a:bodyPr/>
          <a:lstStyle/>
          <a:p>
            <a:fld id="{24D8DEDC-75CF-4936-9E29-A12A251E0621}" type="slidenum">
              <a:rPr lang="en-GB" smtClean="0"/>
              <a:t>8</a:t>
            </a:fld>
            <a:endParaRPr lang="en-GB"/>
          </a:p>
        </p:txBody>
      </p:sp>
    </p:spTree>
    <p:extLst>
      <p:ext uri="{BB962C8B-B14F-4D97-AF65-F5344CB8AC3E}">
        <p14:creationId xmlns:p14="http://schemas.microsoft.com/office/powerpoint/2010/main" val="1914615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1.5 min </a:t>
            </a:r>
          </a:p>
          <a:p>
            <a:pPr fontAlgn="t"/>
            <a:r>
              <a:rPr lang="en-GB" sz="1200" b="0" i="0" kern="1200" dirty="0">
                <a:solidFill>
                  <a:schemeClr val="tx1"/>
                </a:solidFill>
                <a:effectLst/>
                <a:latin typeface="+mn-lt"/>
                <a:ea typeface="+mn-ea"/>
                <a:cs typeface="+mn-cs"/>
              </a:rPr>
              <a:t>back to an earlier question:</a:t>
            </a:r>
          </a:p>
          <a:p>
            <a:pPr fontAlgn="t"/>
            <a:r>
              <a:rPr lang="en-GB" sz="1200" b="1" i="0" kern="1200" dirty="0">
                <a:solidFill>
                  <a:schemeClr val="tx1"/>
                </a:solidFill>
                <a:effectLst/>
                <a:latin typeface="+mn-lt"/>
                <a:ea typeface="+mn-ea"/>
                <a:cs typeface="+mn-cs"/>
              </a:rPr>
              <a:t>What happens when reliable water can no longer be assumed?</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And more specifically:</a:t>
            </a:r>
          </a:p>
          <a:p>
            <a:pPr fontAlgn="t"/>
            <a:r>
              <a:rPr lang="en-GB" sz="1200" b="1" i="0" kern="1200" dirty="0">
                <a:solidFill>
                  <a:schemeClr val="tx1"/>
                </a:solidFill>
                <a:effectLst/>
                <a:latin typeface="+mn-lt"/>
                <a:ea typeface="+mn-ea"/>
                <a:cs typeface="+mn-cs"/>
              </a:rPr>
              <a:t>What can one of the most highly regulated manufacturing environments in the world teach us about designing a more water-resilient future?</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Because if we can solve water challenges in an environment where:</a:t>
            </a:r>
          </a:p>
          <a:p>
            <a:pPr lvl="0" fontAlgn="t"/>
            <a:r>
              <a:rPr lang="en-GB" sz="1200" b="0" i="0" kern="1200" dirty="0">
                <a:solidFill>
                  <a:schemeClr val="tx1"/>
                </a:solidFill>
                <a:effectLst/>
                <a:latin typeface="+mn-lt"/>
                <a:ea typeface="+mn-ea"/>
                <a:cs typeface="+mn-cs"/>
              </a:rPr>
              <a:t>quality cannot be compromised</a:t>
            </a:r>
          </a:p>
          <a:p>
            <a:pPr lvl="0" fontAlgn="t"/>
            <a:r>
              <a:rPr lang="en-GB" sz="1200" b="0" i="0" kern="1200" dirty="0">
                <a:solidFill>
                  <a:schemeClr val="tx1"/>
                </a:solidFill>
                <a:effectLst/>
                <a:latin typeface="+mn-lt"/>
                <a:ea typeface="+mn-ea"/>
                <a:cs typeface="+mn-cs"/>
              </a:rPr>
              <a:t>production cannot stop</a:t>
            </a:r>
          </a:p>
          <a:p>
            <a:pPr lvl="0" fontAlgn="t"/>
            <a:r>
              <a:rPr lang="en-GB" sz="1200" b="0" i="0" kern="1200" dirty="0">
                <a:solidFill>
                  <a:schemeClr val="tx1"/>
                </a:solidFill>
                <a:effectLst/>
                <a:latin typeface="+mn-lt"/>
                <a:ea typeface="+mn-ea"/>
                <a:cs typeface="+mn-cs"/>
              </a:rPr>
              <a:t>compliance cannot be relaxed</a:t>
            </a:r>
          </a:p>
          <a:p>
            <a:pPr lvl="0" fontAlgn="t"/>
            <a:r>
              <a:rPr lang="en-GB" sz="1200" b="0" i="0" kern="1200" dirty="0">
                <a:solidFill>
                  <a:schemeClr val="tx1"/>
                </a:solidFill>
                <a:effectLst/>
                <a:latin typeface="+mn-lt"/>
                <a:ea typeface="+mn-ea"/>
                <a:cs typeface="+mn-cs"/>
              </a:rPr>
              <a:t>safety cannot be sacrificed</a:t>
            </a:r>
          </a:p>
          <a:p>
            <a:pPr fontAlgn="t"/>
            <a:r>
              <a:rPr lang="en-GB" sz="1200" b="0" i="0" kern="1200" dirty="0">
                <a:solidFill>
                  <a:schemeClr val="tx1"/>
                </a:solidFill>
                <a:effectLst/>
                <a:latin typeface="+mn-lt"/>
                <a:ea typeface="+mn-ea"/>
                <a:cs typeface="+mn-cs"/>
              </a:rPr>
              <a:t>then perhaps the lessons are useful far beyond a pharmaceutical facility.</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Perhaps they apply equally to:</a:t>
            </a:r>
          </a:p>
          <a:p>
            <a:pPr lvl="0" fontAlgn="t"/>
            <a:r>
              <a:rPr lang="en-GB" sz="1200" b="0" i="0" kern="1200" dirty="0">
                <a:solidFill>
                  <a:schemeClr val="tx1"/>
                </a:solidFill>
                <a:effectLst/>
                <a:latin typeface="+mn-lt"/>
                <a:ea typeface="+mn-ea"/>
                <a:cs typeface="+mn-cs"/>
              </a:rPr>
              <a:t>offices</a:t>
            </a:r>
          </a:p>
          <a:p>
            <a:pPr lvl="0" fontAlgn="t"/>
            <a:r>
              <a:rPr lang="en-GB" sz="1200" b="0" i="0" kern="1200" dirty="0">
                <a:solidFill>
                  <a:schemeClr val="tx1"/>
                </a:solidFill>
                <a:effectLst/>
                <a:latin typeface="+mn-lt"/>
                <a:ea typeface="+mn-ea"/>
                <a:cs typeface="+mn-cs"/>
              </a:rPr>
              <a:t>hospitals</a:t>
            </a:r>
          </a:p>
          <a:p>
            <a:pPr lvl="0" fontAlgn="t"/>
            <a:r>
              <a:rPr lang="en-GB" sz="1200" b="0" i="0" kern="1200" dirty="0">
                <a:solidFill>
                  <a:schemeClr val="tx1"/>
                </a:solidFill>
                <a:effectLst/>
                <a:latin typeface="+mn-lt"/>
                <a:ea typeface="+mn-ea"/>
                <a:cs typeface="+mn-cs"/>
              </a:rPr>
              <a:t>universities</a:t>
            </a:r>
          </a:p>
          <a:p>
            <a:pPr lvl="0" fontAlgn="t"/>
            <a:r>
              <a:rPr lang="en-GB" sz="1200" b="0" i="0" kern="1200" dirty="0">
                <a:solidFill>
                  <a:schemeClr val="tx1"/>
                </a:solidFill>
                <a:effectLst/>
                <a:latin typeface="+mn-lt"/>
                <a:ea typeface="+mn-ea"/>
                <a:cs typeface="+mn-cs"/>
              </a:rPr>
              <a:t>campuses</a:t>
            </a:r>
          </a:p>
          <a:p>
            <a:pPr lvl="0" fontAlgn="t"/>
            <a:r>
              <a:rPr lang="en-GB" sz="1200" b="0" i="0" kern="1200" dirty="0">
                <a:solidFill>
                  <a:schemeClr val="tx1"/>
                </a:solidFill>
                <a:effectLst/>
                <a:latin typeface="+mn-lt"/>
                <a:ea typeface="+mn-ea"/>
                <a:cs typeface="+mn-cs"/>
              </a:rPr>
              <a:t>districts</a:t>
            </a:r>
          </a:p>
          <a:p>
            <a:pPr lvl="0" fontAlgn="t"/>
            <a:r>
              <a:rPr lang="en-GB" sz="1200" b="0" i="0" kern="1200" dirty="0">
                <a:solidFill>
                  <a:schemeClr val="tx1"/>
                </a:solidFill>
                <a:effectLst/>
                <a:latin typeface="+mn-lt"/>
                <a:ea typeface="+mn-ea"/>
                <a:cs typeface="+mn-cs"/>
              </a:rPr>
              <a:t>cities</a:t>
            </a:r>
          </a:p>
          <a:p>
            <a:pPr fontAlgn="t"/>
            <a:r>
              <a:rPr lang="en-GB" sz="1200" b="0" i="0" kern="1200" dirty="0">
                <a:solidFill>
                  <a:schemeClr val="tx1"/>
                </a:solidFill>
                <a:effectLst/>
                <a:latin typeface="+mn-lt"/>
                <a:ea typeface="+mn-ea"/>
                <a:cs typeface="+mn-cs"/>
              </a:rPr>
              <a:t>And perhaps the most important lesson is this:</a:t>
            </a:r>
          </a:p>
          <a:p>
            <a:pPr fontAlgn="t"/>
            <a:r>
              <a:rPr lang="en-GB" sz="1200" b="1" i="0" kern="1200" dirty="0">
                <a:solidFill>
                  <a:schemeClr val="tx1"/>
                </a:solidFill>
                <a:effectLst/>
                <a:latin typeface="+mn-lt"/>
                <a:ea typeface="+mn-ea"/>
                <a:cs typeface="+mn-cs"/>
              </a:rPr>
              <a:t>The answer is almost never to build a bigger supply first.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dirty="0">
              <a:solidFill>
                <a:prstClr val="black"/>
              </a:solidFill>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dirty="0">
                <a:solidFill>
                  <a:prstClr val="black"/>
                </a:solidFill>
              </a:rPr>
              <a:t>A little about this site, it is a huge multi-campus site, in a water stressed area of the USA. They have strict permitting requirements on discharge, and know that water restrictions are only going one way, they want to get ahead of the risk and manage reduction now as a project rather than a critical risk management strategy.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fontAlgn="t"/>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i="0" dirty="0">
                <a:effectLst/>
                <a:latin typeface="Segoe UI" panose="020B0502040204020203" pitchFamily="34" charset="0"/>
              </a:rPr>
              <a:t>2.5 min </a:t>
            </a:r>
          </a:p>
          <a:p>
            <a:r>
              <a:rPr lang="en-GB" sz="1200" b="0" i="0" dirty="0">
                <a:effectLst/>
                <a:latin typeface="Segoe UI" panose="020B0502040204020203" pitchFamily="34" charset="0"/>
              </a:rPr>
              <a:t>The Sankey is the evidence slide. Point at it, do not read it.</a:t>
            </a:r>
          </a:p>
          <a:p>
            <a:r>
              <a:rPr lang="en-GB" sz="1200" b="0" i="0" dirty="0">
                <a:effectLst/>
                <a:latin typeface="Segoe UI" panose="020B0502040204020203" pitchFamily="34" charset="0"/>
              </a:rPr>
              <a:t>Back to the tip of the iceberg slide above, we know what comes in and goes out, but we can alter what happens </a:t>
            </a:r>
            <a:r>
              <a:rPr lang="en-GB" sz="1200" b="0" i="0" dirty="0" err="1">
                <a:effectLst/>
                <a:latin typeface="Segoe UI" panose="020B0502040204020203" pitchFamily="34" charset="0"/>
              </a:rPr>
              <a:t>inbetween</a:t>
            </a:r>
            <a:r>
              <a:rPr lang="en-GB" sz="1200" b="0" i="0" dirty="0">
                <a:effectLst/>
                <a:latin typeface="Segoe UI" panose="020B0502040204020203" pitchFamily="34" charset="0"/>
              </a:rPr>
              <a:t>, Start on the left: 727 million litres a year bought in. One stream, before anyone has made a single decision about it.</a:t>
            </a:r>
          </a:p>
          <a:p>
            <a:endParaRPr lang="en-GB" sz="1200" b="0" i="0" dirty="0">
              <a:effectLst/>
              <a:latin typeface="Segoe UI" panose="020B0502040204020203" pitchFamily="34" charset="0"/>
            </a:endParaRPr>
          </a:p>
          <a:p>
            <a:r>
              <a:rPr lang="en-GB" sz="1200" b="0" i="0" dirty="0">
                <a:effectLst/>
                <a:latin typeface="Segoe UI" panose="020B0502040204020203" pitchFamily="34" charset="0"/>
              </a:rPr>
              <a:t>The split is the point. More than half goes to the central utility plant — purified water, WFI, plant steam and cooling tower make-up. The biggest water user on a pharmaceutical campus is not the product. It is the plant that makes and moves the water.</a:t>
            </a:r>
          </a:p>
          <a:p>
            <a:endParaRPr lang="en-GB" sz="1200" b="0" i="0" dirty="0">
              <a:effectLst/>
              <a:latin typeface="Segoe UI" panose="020B0502040204020203" pitchFamily="34" charset="0"/>
            </a:endParaRPr>
          </a:p>
          <a:p>
            <a:r>
              <a:rPr lang="en-GB" sz="1200" b="0" i="0" dirty="0">
                <a:effectLst/>
                <a:latin typeface="Segoe UI" panose="020B0502040204020203" pitchFamily="34" charset="0"/>
              </a:rPr>
              <a:t>A third is domestic and HVAC. Thirteen per cent is irrigation, on a site in a water-stressed region. Think about that </a:t>
            </a:r>
          </a:p>
          <a:p>
            <a:r>
              <a:rPr lang="en-GB" sz="1200" b="0" i="0" dirty="0">
                <a:effectLst/>
                <a:latin typeface="Segoe UI" panose="020B0502040204020203" pitchFamily="34" charset="0"/>
              </a:rPr>
              <a:t>Now the right-hand side: about 92 per cent leaves as discharge, only 8 per cent is consumed or evaporated. Almost everything </a:t>
            </a:r>
            <a:r>
              <a:rPr lang="en-GB" sz="1200" b="0" i="0" dirty="0" err="1">
                <a:effectLst/>
                <a:latin typeface="Segoe UI" panose="020B0502040204020203" pitchFamily="34" charset="0"/>
              </a:rPr>
              <a:t>istreated</a:t>
            </a:r>
            <a:r>
              <a:rPr lang="en-GB" sz="1200" b="0" i="0" dirty="0">
                <a:effectLst/>
                <a:latin typeface="Segoe UI" panose="020B0502040204020203" pitchFamily="34" charset="0"/>
              </a:rPr>
              <a:t>, used once and sent away.</a:t>
            </a:r>
          </a:p>
          <a:p>
            <a:r>
              <a:rPr lang="en-GB" sz="1200" b="0" i="0" dirty="0">
                <a:effectLst/>
                <a:latin typeface="Segoe UI" panose="020B0502040204020203" pitchFamily="34" charset="0"/>
              </a:rPr>
              <a:t>Say out loud what PW and WFI are — purified water for process use, water for injection for product contact and final rinse. Assume half the room does not know, and none of them will ask.</a:t>
            </a:r>
          </a:p>
          <a:p>
            <a:r>
              <a:rPr lang="en-GB" sz="1200" b="0" i="0" dirty="0">
                <a:effectLst/>
                <a:latin typeface="Segoe UI" panose="020B0502040204020203" pitchFamily="34" charset="0"/>
              </a:rPr>
              <a:t>The cost ladder underneath: mains water, roughly double for purified, roughly five times for WFI. Sewer looks cheap, and that is exactly why people ignore what they put down it.</a:t>
            </a:r>
          </a:p>
          <a:p>
            <a:r>
              <a:rPr lang="en-GB" sz="1200" b="0" i="0" dirty="0">
                <a:effectLst/>
                <a:latin typeface="Segoe UI" panose="020B0502040204020203" pitchFamily="34" charset="0"/>
              </a:rPr>
              <a:t>Important caveat, say it out loud: the 5× is a purification ladder, not distribution. WFI is not five times the volume — it is five times the cost per litre. That is why the volumes are small and why wasting it hurts.</a:t>
            </a:r>
          </a:p>
          <a:p>
            <a:endParaRPr lang="en-GB" sz="1200" b="0" i="0" dirty="0">
              <a:effectLst/>
              <a:latin typeface="Segoe UI" panose="020B0502040204020203" pitchFamily="34" charset="0"/>
            </a:endParaRPr>
          </a:p>
          <a:p>
            <a:r>
              <a:rPr lang="en-GB" sz="1200" b="0" i="0" dirty="0">
                <a:effectLst/>
                <a:latin typeface="Segoe UI" panose="020B0502040204020203" pitchFamily="34" charset="0"/>
              </a:rPr>
              <a:t>Where the mysteries live: three of the four coming up sit inside that utility band. This diagram is the map of where we went looking.</a:t>
            </a:r>
          </a:p>
          <a:p>
            <a:r>
              <a:rPr lang="en-GB" sz="1200" b="0" i="0" dirty="0">
                <a:effectLst/>
                <a:latin typeface="Segoe UI" panose="020B0502040204020203" pitchFamily="34" charset="0"/>
              </a:rPr>
              <a:t>Hand off to the vote: so that is where the water goes. </a:t>
            </a:r>
          </a:p>
          <a:p>
            <a:r>
              <a:rPr lang="en-GB" sz="1200" b="0" i="0" dirty="0">
                <a:effectLst/>
                <a:latin typeface="Segoe UI" panose="020B0502040204020203" pitchFamily="34" charset="0"/>
              </a:rPr>
              <a:t>Now — you have ten million pounds. Where do you spend it?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3.0 min </a:t>
            </a:r>
          </a:p>
          <a:p>
            <a:r>
              <a:rPr lang="en-GB" dirty="0"/>
              <a:t>Run this as a live vote — hands up, one option each. </a:t>
            </a:r>
          </a:p>
          <a:p>
            <a:endParaRPr lang="en-GB" dirty="0"/>
          </a:p>
          <a:p>
            <a:r>
              <a:rPr lang="en-GB" dirty="0"/>
              <a:t>Four options, Read them out, then take the vote.</a:t>
            </a:r>
          </a:p>
          <a:p>
            <a:r>
              <a:rPr lang="en-GB" dirty="0"/>
              <a:t>Acknowledge the room — whichever way it splits, tell them it is a sensible split. </a:t>
            </a:r>
          </a:p>
          <a:p>
            <a:r>
              <a:rPr lang="en-GB" dirty="0"/>
              <a:t>There is no wrong answer among the four. That matters, because the trap only works if nobody feels caught out.</a:t>
            </a:r>
          </a:p>
          <a:p>
            <a:endParaRPr lang="en-GB" dirty="0"/>
          </a:p>
          <a:p>
            <a:r>
              <a:rPr lang="en-GB" dirty="0"/>
              <a:t>Then the reveal: </a:t>
            </a:r>
          </a:p>
          <a:p>
            <a:r>
              <a:rPr lang="en-GB" dirty="0"/>
              <a:t>every one of those options spends money before anyone has asked why the water is being used in the first place.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mistake is not the choice. The mistake is that a choice was being made at all at this stage. BACK TO WHAT I SAID EARLIER - don't start with supply, start with demand.</a:t>
            </a:r>
          </a:p>
          <a:p>
            <a:endParaRPr lang="en-GB" dirty="0"/>
          </a:p>
          <a:p>
            <a:endParaRPr lang="en-GB" dirty="0"/>
          </a:p>
          <a:p>
            <a:r>
              <a:rPr lang="en-GB" dirty="0"/>
              <a:t>When businesses are operational and busy, money is easier to authorise than understanding. A business case for a new connection or a treatment skid has a number, a supplier and a delivery date. "Go and map your demand" has none of those — so it gets skipped, and the capital gets spent solving a demand nobody has characterised.</a:t>
            </a:r>
          </a:p>
          <a:p>
            <a:endParaRPr lang="en-GB" dirty="0"/>
          </a:p>
          <a:p>
            <a:endParaRPr lang="en-GB" dirty="0"/>
          </a:p>
          <a:p>
            <a:r>
              <a:rPr lang="en-GB" dirty="0"/>
              <a:t>Hand off to the next slide: so what is the right first move? The sequence — and note where EXPAND sits in it.</a:t>
            </a:r>
          </a:p>
        </p:txBody>
      </p:sp>
      <p:sp>
        <p:nvSpPr>
          <p:cNvPr id="4" name="Slide Number Placeholder 3"/>
          <p:cNvSpPr>
            <a:spLocks noGrp="1"/>
          </p:cNvSpPr>
          <p:nvPr>
            <p:ph type="sldNum" sz="quarter" idx="5"/>
          </p:nvPr>
        </p:nvSpPr>
        <p:spPr/>
        <p:txBody>
          <a:bodyPr/>
          <a:lstStyle/>
          <a:p>
            <a:fld id="{24D8DEDC-75CF-4936-9E29-A12A251E0621}" type="slidenum">
              <a:rPr lang="en-GB" smtClean="0"/>
              <a:t>11</a:t>
            </a:fld>
            <a:endParaRPr lang="en-GB"/>
          </a:p>
        </p:txBody>
      </p:sp>
    </p:spTree>
    <p:extLst>
      <p:ext uri="{BB962C8B-B14F-4D97-AF65-F5344CB8AC3E}">
        <p14:creationId xmlns:p14="http://schemas.microsoft.com/office/powerpoint/2010/main" val="2342389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2.0 min</a:t>
            </a:r>
          </a:p>
          <a:p>
            <a:endParaRPr lang="en-US" dirty="0"/>
          </a:p>
          <a:p>
            <a:r>
              <a:rPr lang="en-US" dirty="0"/>
              <a:t>This is something we will share wit ha client early on to understand the various water types and their journey through the facility. </a:t>
            </a:r>
          </a:p>
          <a:p>
            <a:r>
              <a:rPr lang="en-US" dirty="0"/>
              <a:t>Talk the seven steps: </a:t>
            </a:r>
          </a:p>
          <a:p>
            <a:r>
              <a:rPr lang="en-US" dirty="0"/>
              <a:t>UNDERSTAND — map where water is used, why it is needed and which demands are critical. </a:t>
            </a:r>
          </a:p>
          <a:p>
            <a:r>
              <a:rPr lang="en-US" dirty="0"/>
              <a:t>MEASURE — baseline, flow pathways, peak demand. </a:t>
            </a:r>
          </a:p>
          <a:p>
            <a:r>
              <a:rPr lang="en-US" dirty="0"/>
              <a:t>REDUCE — remove avoidable demand. </a:t>
            </a:r>
          </a:p>
          <a:p>
            <a:r>
              <a:rPr lang="en-US" dirty="0"/>
              <a:t>SEGREGATE — keep streams separate by quality, temperature and contamination risk. </a:t>
            </a:r>
          </a:p>
          <a:p>
            <a:r>
              <a:rPr lang="en-US" dirty="0"/>
              <a:t>REUSE — match available quality to the next appropriate use. </a:t>
            </a:r>
          </a:p>
          <a:p>
            <a:r>
              <a:rPr lang="en-US" dirty="0"/>
              <a:t>RECOVER — capture water, heat and resources before discharge. </a:t>
            </a:r>
          </a:p>
          <a:p>
            <a:r>
              <a:rPr lang="en-US" dirty="0"/>
              <a:t>EXPAND — only then consider more supply, treatment or infrastructure. </a:t>
            </a:r>
          </a:p>
          <a:p>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624F-99FB-06B3-6B98-82A12FBBD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E680A-FB59-9FD5-871A-A8A54395EB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007FF5-3E69-8475-FFF6-0E307E35D870}"/>
              </a:ext>
            </a:extLst>
          </p:cNvPr>
          <p:cNvSpPr>
            <a:spLocks noGrp="1"/>
          </p:cNvSpPr>
          <p:nvPr>
            <p:ph type="body" idx="1"/>
          </p:nvPr>
        </p:nvSpPr>
        <p:spPr/>
        <p:txBody>
          <a:bodyPr/>
          <a:lstStyle/>
          <a:p>
            <a:pPr>
              <a:lnSpc>
                <a:spcPct val="115000"/>
              </a:lnSpc>
              <a:spcAft>
                <a:spcPts val="800"/>
              </a:spcAft>
              <a:buNone/>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7 mins </a:t>
            </a:r>
          </a:p>
          <a:p>
            <a:pPr>
              <a:lnSpc>
                <a:spcPct val="115000"/>
              </a:lnSpc>
              <a:spcAft>
                <a:spcPts val="800"/>
              </a:spcAft>
              <a:buNone/>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How we work- the water kaizen blitz method</a:t>
            </a:r>
          </a:p>
        </p:txBody>
      </p:sp>
      <p:sp>
        <p:nvSpPr>
          <p:cNvPr id="4" name="Slide Number Placeholder 3">
            <a:extLst>
              <a:ext uri="{FF2B5EF4-FFF2-40B4-BE49-F238E27FC236}">
                <a16:creationId xmlns:a16="http://schemas.microsoft.com/office/drawing/2014/main" id="{3234587E-CF04-3FF6-F79D-5CB396E48A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8DEDC-75CF-4936-9E29-A12A251E06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4936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 — ends 22:30] </a:t>
            </a:r>
          </a:p>
          <a:p>
            <a:endParaRPr lang="en-GB" dirty="0"/>
          </a:p>
          <a:p>
            <a:r>
              <a:rPr lang="en-GB" dirty="0"/>
              <a:t>A water balance told us where the water went. It could not tell us why any of it was needed. That is the gap the Water Lens closes.</a:t>
            </a:r>
          </a:p>
          <a:p>
            <a:endParaRPr lang="en-GB" dirty="0"/>
          </a:p>
          <a:p>
            <a:r>
              <a:rPr lang="en-GB" dirty="0"/>
              <a:t>Quantity and Quality — "how much, and how good does it have to be. Most over-spend on site is quality, not quantity: purified water doing a job mains water could do.“</a:t>
            </a:r>
          </a:p>
          <a:p>
            <a:endParaRPr lang="en-GB" dirty="0"/>
          </a:p>
          <a:p>
            <a:r>
              <a:rPr lang="en-GB" dirty="0"/>
              <a:t>Timing and Destination — "when it is needed, and where it goes next. A demand that only exists eight hours a day is a different problem from one that runs continuously — and one stream's waste is often another's feed.“</a:t>
            </a:r>
          </a:p>
          <a:p>
            <a:endParaRPr lang="en-GB" dirty="0"/>
          </a:p>
          <a:p>
            <a:r>
              <a:rPr lang="en-GB" dirty="0"/>
              <a:t>Energy and Risk — "what it cost to move and heat, and what happens if it is not there. Energy is why a litre saved is rarely just a litre. Risk is why nobody wants to touch it — and the reason most of these systems are oversized in the first place.“</a:t>
            </a:r>
          </a:p>
          <a:p>
            <a:endParaRPr lang="en-GB" dirty="0"/>
          </a:p>
          <a:p>
            <a:r>
              <a:rPr lang="en-GB" dirty="0"/>
              <a:t>THE POINT (30 sec). "Balance is a snapshot. Strategy is the purpose behind each demand and the consequence of getting it wrong. Everything after this slide is tested against all six — and you will see each of the four investigations start by asking one of these questions.“</a:t>
            </a:r>
          </a:p>
          <a:p>
            <a:endParaRPr lang="en-GB" dirty="0"/>
          </a:p>
          <a:p>
            <a:r>
              <a:rPr lang="en-GB" dirty="0"/>
              <a:t>Land the line on the slide and let it sit: a litre is never just a volume.</a:t>
            </a:r>
          </a:p>
          <a:p>
            <a:r>
              <a:rPr lang="en-GB" dirty="0"/>
              <a:t>HANDOFF (10 sec). "So that is the lens. Next — how you actually run it on a live site, in a fortnight, without stopping production."</a:t>
            </a:r>
          </a:p>
          <a:p>
            <a:r>
              <a:rPr lang="en-GB" dirty="0"/>
              <a:t>If running late: cut the pairing commentary to Quality and Risk only, keep the closing line. If a hand goes up on Risk, park it — the salt trade-off later in the deck is the answer and it lands better with evidence behind it.</a:t>
            </a:r>
          </a:p>
        </p:txBody>
      </p:sp>
      <p:sp>
        <p:nvSpPr>
          <p:cNvPr id="4" name="Slide Number Placeholder 3"/>
          <p:cNvSpPr>
            <a:spLocks noGrp="1"/>
          </p:cNvSpPr>
          <p:nvPr>
            <p:ph type="sldNum" sz="quarter" idx="5"/>
          </p:nvPr>
        </p:nvSpPr>
        <p:spPr/>
        <p:txBody>
          <a:bodyPr/>
          <a:lstStyle/>
          <a:p>
            <a:fld id="{24D8DEDC-75CF-4936-9E29-A12A251E0621}" type="slidenum">
              <a:rPr lang="en-GB" smtClean="0"/>
              <a:t>14</a:t>
            </a:fld>
            <a:endParaRPr lang="en-GB"/>
          </a:p>
        </p:txBody>
      </p:sp>
    </p:spTree>
    <p:extLst>
      <p:ext uri="{BB962C8B-B14F-4D97-AF65-F5344CB8AC3E}">
        <p14:creationId xmlns:p14="http://schemas.microsoft.com/office/powerpoint/2010/main" val="628276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ctr">
              <a:lnSpc>
                <a:spcPct val="100000"/>
              </a:lnSpc>
            </a:pPr>
            <a:r>
              <a:rPr lang="en-GB" sz="1800" b="1" cap="all" spc="60" dirty="0">
                <a:solidFill>
                  <a:srgbClr val="0B3040"/>
                </a:solidFill>
                <a:latin typeface="+mn-lt"/>
                <a:cs typeface="Aptos"/>
              </a:rPr>
              <a:t>2.0 min </a:t>
            </a:r>
          </a:p>
          <a:p>
            <a:pPr algn="ctr">
              <a:lnSpc>
                <a:spcPct val="100000"/>
              </a:lnSpc>
            </a:pPr>
            <a:r>
              <a:rPr lang="en-GB" sz="1800" b="1" cap="all" spc="60" dirty="0">
                <a:solidFill>
                  <a:srgbClr val="0B3040"/>
                </a:solidFill>
                <a:latin typeface="+mn-lt"/>
                <a:cs typeface="Aptos"/>
              </a:rPr>
              <a:t>HOW TO EXECUTE THE SEQUENCE</a:t>
            </a:r>
          </a:p>
          <a:p>
            <a:pPr algn="ctr">
              <a:lnSpc>
                <a:spcPct val="100000"/>
              </a:lnSpc>
            </a:pPr>
            <a:r>
              <a:rPr lang="en-GB" sz="1800" b="1" cap="all" spc="60" dirty="0">
                <a:solidFill>
                  <a:srgbClr val="0B3040"/>
                </a:solidFill>
                <a:latin typeface="+mn-lt"/>
                <a:cs typeface="Aptos"/>
              </a:rPr>
              <a:t>MAP</a:t>
            </a:r>
          </a:p>
          <a:p>
            <a:pPr algn="ctr">
              <a:lnSpc>
                <a:spcPct val="100000"/>
              </a:lnSpc>
            </a:pPr>
            <a:r>
              <a:rPr lang="en-GB" sz="1200" b="0" spc="0" dirty="0">
                <a:solidFill>
                  <a:srgbClr val="607481"/>
                </a:solidFill>
                <a:latin typeface="+mn-lt"/>
                <a:cs typeface="Aptos"/>
              </a:rPr>
              <a:t>Draw the real system, not the design intent.</a:t>
            </a:r>
          </a:p>
          <a:p>
            <a:pPr algn="ctr">
              <a:lnSpc>
                <a:spcPct val="100000"/>
              </a:lnSpc>
            </a:pPr>
            <a:r>
              <a:rPr lang="en-GB" sz="1800" b="1" cap="all" spc="60" dirty="0">
                <a:solidFill>
                  <a:srgbClr val="12566A"/>
                </a:solidFill>
                <a:latin typeface="+mn-lt"/>
                <a:cs typeface="Aptos"/>
              </a:rPr>
              <a:t>QUESTION</a:t>
            </a:r>
          </a:p>
          <a:p>
            <a:pPr algn="ctr">
              <a:lnSpc>
                <a:spcPct val="100000"/>
              </a:lnSpc>
            </a:pPr>
            <a:r>
              <a:rPr lang="en-GB" sz="1200" b="0" spc="0" dirty="0">
                <a:solidFill>
                  <a:srgbClr val="607481"/>
                </a:solidFill>
                <a:latin typeface="+mn-lt"/>
                <a:cs typeface="Aptos"/>
              </a:rPr>
              <a:t>Ask why each demand exists at all.</a:t>
            </a:r>
          </a:p>
          <a:p>
            <a:pPr algn="ctr">
              <a:lnSpc>
                <a:spcPct val="100000"/>
              </a:lnSpc>
            </a:pPr>
            <a:r>
              <a:rPr lang="en-GB" sz="1800" b="1" cap="all" spc="60" dirty="0">
                <a:solidFill>
                  <a:srgbClr val="13859B"/>
                </a:solidFill>
                <a:latin typeface="+mn-lt"/>
                <a:cs typeface="Aptos"/>
              </a:rPr>
              <a:t>MEASURE</a:t>
            </a:r>
          </a:p>
          <a:p>
            <a:pPr algn="ctr">
              <a:lnSpc>
                <a:spcPct val="100000"/>
              </a:lnSpc>
            </a:pPr>
            <a:r>
              <a:rPr lang="en-GB" sz="1200" b="0" spc="0" dirty="0">
                <a:solidFill>
                  <a:srgbClr val="607481"/>
                </a:solidFill>
                <a:latin typeface="+mn-lt"/>
                <a:cs typeface="Aptos"/>
              </a:rPr>
              <a:t>Set the baseline before changing anything.</a:t>
            </a:r>
          </a:p>
          <a:p>
            <a:pPr algn="ctr">
              <a:lnSpc>
                <a:spcPct val="100000"/>
              </a:lnSpc>
            </a:pPr>
            <a:endParaRPr lang="en-GB" sz="1800" b="1" cap="all" spc="60" dirty="0">
              <a:solidFill>
                <a:srgbClr val="12B5CB"/>
              </a:solidFill>
              <a:latin typeface="+mn-lt"/>
              <a:cs typeface="Aptos"/>
            </a:endParaRPr>
          </a:p>
          <a:p>
            <a:pPr algn="ctr">
              <a:lnSpc>
                <a:spcPct val="100000"/>
              </a:lnSpc>
            </a:pPr>
            <a:r>
              <a:rPr lang="en-GB" sz="1200" b="0" spc="0" dirty="0">
                <a:solidFill>
                  <a:srgbClr val="607481"/>
                </a:solidFill>
                <a:latin typeface="+mn-lt"/>
                <a:cs typeface="Aptos"/>
              </a:rPr>
              <a:t>Remove avoidable demand first.</a:t>
            </a:r>
          </a:p>
          <a:p>
            <a:pPr algn="ctr">
              <a:lnSpc>
                <a:spcPct val="100000"/>
              </a:lnSpc>
            </a:pPr>
            <a:r>
              <a:rPr lang="en-GB" sz="1800" b="1" cap="all" spc="60" dirty="0">
                <a:solidFill>
                  <a:srgbClr val="4F91D8"/>
                </a:solidFill>
                <a:latin typeface="+mn-lt"/>
                <a:cs typeface="Aptos"/>
              </a:rPr>
              <a:t>SEGREGATE</a:t>
            </a:r>
          </a:p>
          <a:p>
            <a:pPr algn="ctr">
              <a:lnSpc>
                <a:spcPct val="100000"/>
              </a:lnSpc>
            </a:pPr>
            <a:r>
              <a:rPr lang="en-GB" sz="1200" b="0" spc="0" dirty="0">
                <a:solidFill>
                  <a:srgbClr val="607481"/>
                </a:solidFill>
                <a:latin typeface="+mn-lt"/>
                <a:cs typeface="Aptos"/>
              </a:rPr>
              <a:t>Keep streams apart by quality.</a:t>
            </a:r>
          </a:p>
          <a:p>
            <a:pPr algn="ctr">
              <a:lnSpc>
                <a:spcPct val="100000"/>
              </a:lnSpc>
            </a:pPr>
            <a:r>
              <a:rPr lang="en-GB" sz="1800" b="1" cap="all" spc="60" dirty="0">
                <a:solidFill>
                  <a:srgbClr val="72BD5B"/>
                </a:solidFill>
                <a:latin typeface="+mn-lt"/>
                <a:cs typeface="Aptos"/>
              </a:rPr>
              <a:t>RECOVER</a:t>
            </a:r>
          </a:p>
          <a:p>
            <a:pPr algn="ctr">
              <a:lnSpc>
                <a:spcPct val="100000"/>
              </a:lnSpc>
            </a:pPr>
            <a:r>
              <a:rPr lang="en-GB" sz="1200" b="0" spc="0" dirty="0">
                <a:solidFill>
                  <a:srgbClr val="607481"/>
                </a:solidFill>
                <a:latin typeface="+mn-lt"/>
                <a:cs typeface="Aptos"/>
              </a:rPr>
              <a:t>Capture water, heat and resources.</a:t>
            </a:r>
          </a:p>
          <a:p>
            <a:pPr algn="ctr">
              <a:lnSpc>
                <a:spcPct val="100000"/>
              </a:lnSpc>
            </a:pPr>
            <a:r>
              <a:rPr lang="en-GB" sz="1800" b="1" cap="all" spc="60" dirty="0">
                <a:solidFill>
                  <a:srgbClr val="F27A3D"/>
                </a:solidFill>
                <a:latin typeface="+mn-lt"/>
                <a:cs typeface="Aptos"/>
              </a:rPr>
              <a:t>VERIFY</a:t>
            </a:r>
          </a:p>
          <a:p>
            <a:pPr algn="ctr">
              <a:lnSpc>
                <a:spcPct val="100000"/>
              </a:lnSpc>
            </a:pPr>
            <a:r>
              <a:rPr lang="en-GB" sz="1200" b="0" spc="0" dirty="0">
                <a:solidFill>
                  <a:srgbClr val="607481"/>
                </a:solidFill>
                <a:latin typeface="+mn-lt"/>
                <a:cs typeface="Aptos"/>
              </a:rPr>
              <a:t>Prove the saving — then map again.</a:t>
            </a:r>
          </a:p>
          <a:p>
            <a:pPr algn="ctr">
              <a:lnSpc>
                <a:spcPct val="100000"/>
              </a:lnSpc>
            </a:pPr>
            <a:r>
              <a:rPr lang="en-GB" sz="2000" b="1" spc="0" dirty="0">
                <a:solidFill>
                  <a:srgbClr val="172733"/>
                </a:solidFill>
                <a:latin typeface="+mn-lt"/>
                <a:cs typeface="Aptos"/>
              </a:rPr>
              <a:t>Verify does not close the project.</a:t>
            </a:r>
          </a:p>
          <a:p>
            <a:pPr algn="ctr">
              <a:lnSpc>
                <a:spcPct val="100000"/>
              </a:lnSpc>
            </a:pPr>
            <a:r>
              <a:rPr lang="en-GB" sz="1200" b="0" spc="0" dirty="0">
                <a:solidFill>
                  <a:srgbClr val="607481"/>
                </a:solidFill>
                <a:latin typeface="+mn-lt"/>
                <a:cs typeface="Aptos"/>
              </a:rPr>
              <a:t>It points straight back to Map, with better questions —</a:t>
            </a:r>
            <a:br>
              <a:rPr lang="en-GB" dirty="0"/>
            </a:br>
            <a:r>
              <a:rPr lang="en-GB" sz="1200" b="0" spc="0" dirty="0">
                <a:solidFill>
                  <a:srgbClr val="607481"/>
                </a:solidFill>
                <a:latin typeface="+mn-lt"/>
                <a:cs typeface="Aptos"/>
              </a:rPr>
              <a:t>and each pass is smaller than the last.</a:t>
            </a: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pPr algn="ctr">
              <a:lnSpc>
                <a:spcPct val="100000"/>
              </a:lnSpc>
            </a:pPr>
            <a:endParaRPr lang="en-GB" sz="1200" b="0" spc="0" dirty="0">
              <a:solidFill>
                <a:srgbClr val="607481"/>
              </a:solidFill>
              <a:latin typeface="+mn-lt"/>
              <a:cs typeface="Aptos"/>
            </a:endParaRP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15</a:t>
            </a:fld>
            <a:endParaRPr lang="en-GB"/>
          </a:p>
        </p:txBody>
      </p:sp>
    </p:spTree>
    <p:extLst>
      <p:ext uri="{BB962C8B-B14F-4D97-AF65-F5344CB8AC3E}">
        <p14:creationId xmlns:p14="http://schemas.microsoft.com/office/powerpoint/2010/main" val="79591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[2.0 min — ends 26:30]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400" b="0" spc="0" dirty="0">
                <a:solidFill>
                  <a:srgbClr val="607481"/>
                </a:solidFill>
                <a:latin typeface="+mn-lt"/>
                <a:cs typeface="Aptos"/>
              </a:rPr>
              <a:t>A framework, not a workshop: seven people, three phases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Carefully structured teams: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Experts in financially viable water conservation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Experts in site operations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Diverse balance of skills </a:t>
            </a:r>
            <a:r>
              <a:rPr kumimoji="0" lang="en-US" sz="1200" b="0" i="0" u="none" strike="noStrike" kern="1200" cap="none" spc="0" normalizeH="0" baseline="0" noProof="0" dirty="0">
                <a:ln>
                  <a:noFill/>
                </a:ln>
                <a:solidFill>
                  <a:prstClr val="white"/>
                </a:solidFill>
                <a:effectLst/>
                <a:uLnTx/>
                <a:uFillTx/>
                <a:latin typeface="Arial"/>
                <a:ea typeface="+mn-ea"/>
                <a:cs typeface="+mn-cs"/>
              </a:rPr>
              <a:t>allows identification of robust, cost-attractive solutions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Short intense dive </a:t>
            </a:r>
            <a:r>
              <a:rPr kumimoji="0" lang="en-US" sz="1200" b="0" i="0" u="none" strike="noStrike" kern="1200" cap="none" spc="0" normalizeH="0" baseline="0" noProof="0" dirty="0">
                <a:ln>
                  <a:noFill/>
                </a:ln>
                <a:solidFill>
                  <a:prstClr val="white"/>
                </a:solidFill>
                <a:effectLst/>
                <a:uLnTx/>
                <a:uFillTx/>
                <a:latin typeface="Arial"/>
                <a:ea typeface="+mn-ea"/>
                <a:cs typeface="+mn-cs"/>
              </a:rPr>
              <a:t>into how, when, why, where water used at facility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Development of ideas </a:t>
            </a:r>
            <a:r>
              <a:rPr kumimoji="0" lang="en-US" sz="1200" b="0" i="0" u="none" strike="noStrike" kern="1200" cap="none" spc="0" normalizeH="0" baseline="0" noProof="0" dirty="0">
                <a:ln>
                  <a:noFill/>
                </a:ln>
                <a:solidFill>
                  <a:prstClr val="white"/>
                </a:solidFill>
                <a:effectLst/>
                <a:uLnTx/>
                <a:uFillTx/>
                <a:latin typeface="Arial"/>
                <a:ea typeface="+mn-ea"/>
                <a:cs typeface="+mn-cs"/>
              </a:rPr>
              <a:t>for water efficiency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Set out opportunities based on short, medium and long ROI, agreed with client so no surprises when the kaizen report is handed over.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mn-cs"/>
              </a:rPr>
              <a:t>Can start the short and some medium projects to demonstrate viability, prior to asking for </a:t>
            </a:r>
            <a:r>
              <a:rPr kumimoji="0" lang="en-US" sz="1200" b="0" i="0" u="none" strike="noStrike" kern="1200" cap="none" spc="0" normalizeH="0" baseline="0" noProof="0" dirty="0" err="1">
                <a:ln>
                  <a:noFill/>
                </a:ln>
                <a:solidFill>
                  <a:prstClr val="white"/>
                </a:solidFill>
                <a:effectLst/>
                <a:uLnTx/>
                <a:uFillTx/>
                <a:latin typeface="Arial"/>
                <a:ea typeface="+mn-ea"/>
                <a:cs typeface="+mn-cs"/>
              </a:rPr>
              <a:t>CaPEX</a:t>
            </a:r>
            <a:r>
              <a:rPr kumimoji="0" lang="en-US" sz="1200" b="0" i="0" u="none" strike="noStrike" kern="1200" cap="none" spc="0" normalizeH="0" baseline="0" noProof="0" dirty="0">
                <a:ln>
                  <a:noFill/>
                </a:ln>
                <a:solidFill>
                  <a:prstClr val="white"/>
                </a:solidFill>
                <a:effectLst/>
                <a:uLnTx/>
                <a:uFillTx/>
                <a:latin typeface="Arial"/>
                <a:ea typeface="+mn-ea"/>
                <a:cs typeface="+mn-cs"/>
              </a:rPr>
              <a:t> investment for long ROI projects.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16</a:t>
            </a:fld>
            <a:endParaRPr lang="en-GB"/>
          </a:p>
        </p:txBody>
      </p:sp>
    </p:spTree>
    <p:extLst>
      <p:ext uri="{BB962C8B-B14F-4D97-AF65-F5344CB8AC3E}">
        <p14:creationId xmlns:p14="http://schemas.microsoft.com/office/powerpoint/2010/main" val="2437702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D77D-E63C-E298-4DD2-2DF0D649B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4A5C7-F89C-2DA7-820D-FC12FD0BDA1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CE37A6E-1EEA-C45F-33E4-2FB57881E993}"/>
              </a:ext>
            </a:extLst>
          </p:cNvPr>
          <p:cNvSpPr>
            <a:spLocks noGrp="1"/>
          </p:cNvSpPr>
          <p:nvPr>
            <p:ph type="body" idx="1"/>
          </p:nvPr>
        </p:nvSpPr>
        <p:spPr/>
        <p:txBody>
          <a:bodyPr/>
          <a:lstStyle/>
          <a:p>
            <a:pPr>
              <a:lnSpc>
                <a:spcPct val="115000"/>
              </a:lnSpc>
              <a:spcAft>
                <a:spcPts val="800"/>
              </a:spcAft>
              <a:buNone/>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16mins total</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29 ideas raised, 15 opportunities explored at kaizen stage, just over 32% savings, with 2 further costs reaching 40% reduction – but it pushes the site to their permit limits / compliance ceiling. </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200" b="1" i="0" kern="1200" dirty="0">
                <a:solidFill>
                  <a:schemeClr val="tx1"/>
                </a:solidFill>
                <a:effectLst/>
                <a:latin typeface="+mn-lt"/>
                <a:ea typeface="+mn-ea"/>
                <a:cs typeface="+mn-cs"/>
              </a:rPr>
              <a:t>the study gives the site a defined, phased route to needing about a third less city water — and, critically, it identifies the constraint that would stop it going further (salt load concentrate). That combination is what resilience actually looks like here.</a:t>
            </a:r>
          </a:p>
          <a:p>
            <a:pPr>
              <a:lnSpc>
                <a:spcPct val="115000"/>
              </a:lnSpc>
              <a:spcAft>
                <a:spcPts val="800"/>
              </a:spcAft>
              <a:buNone/>
            </a:pPr>
            <a:r>
              <a:rPr lang="en-GB" sz="1200" b="1" i="0" kern="1200" dirty="0">
                <a:solidFill>
                  <a:schemeClr val="tx1"/>
                </a:solidFill>
                <a:effectLst/>
                <a:latin typeface="+mn-lt"/>
                <a:ea typeface="+mn-ea"/>
                <a:cs typeface="+mn-cs"/>
              </a:rPr>
              <a:t>3 phases of work – short term ROI, medium and long term up to a 30 plus year payback, but starting with short ROI starts saving water now, not waiting on investment. Phase 1 can be deployed inside a drought response. </a:t>
            </a:r>
          </a:p>
          <a:p>
            <a:pPr>
              <a:lnSpc>
                <a:spcPct val="115000"/>
              </a:lnSpc>
              <a:spcAft>
                <a:spcPts val="800"/>
              </a:spcAft>
              <a:buNone/>
            </a:pPr>
            <a:endParaRPr lang="en-GB" sz="1200" b="1" i="0" kern="1200" dirty="0">
              <a:solidFill>
                <a:schemeClr val="tx1"/>
              </a:solidFill>
              <a:effectLst/>
              <a:latin typeface="+mn-lt"/>
              <a:ea typeface="+mn-ea"/>
              <a:cs typeface="+mn-cs"/>
            </a:endParaRPr>
          </a:p>
          <a:p>
            <a:pPr>
              <a:lnSpc>
                <a:spcPct val="115000"/>
              </a:lnSpc>
              <a:spcAft>
                <a:spcPts val="800"/>
              </a:spcAft>
              <a:buNone/>
            </a:pPr>
            <a:r>
              <a:rPr lang="en-GB" sz="1200" b="1" i="0" kern="1200" dirty="0">
                <a:solidFill>
                  <a:schemeClr val="tx1"/>
                </a:solidFill>
                <a:effectLst/>
                <a:latin typeface="+mn-lt"/>
                <a:ea typeface="+mn-ea"/>
                <a:cs typeface="+mn-cs"/>
              </a:rPr>
              <a:t>Salt  - </a:t>
            </a:r>
            <a:r>
              <a:rPr lang="en-GB" sz="1200" b="0" i="0" kern="1200" dirty="0">
                <a:solidFill>
                  <a:schemeClr val="tx1"/>
                </a:solidFill>
                <a:effectLst/>
                <a:latin typeface="+mn-lt"/>
                <a:ea typeface="+mn-ea"/>
                <a:cs typeface="+mn-cs"/>
              </a:rPr>
              <a:t>Which is why the report's recommended next step is salt control — focused diversion and treatment of high-strength wastes, or whole-discharge reuse. Under increasing stress, that becomes the enabling project, </a:t>
            </a:r>
          </a:p>
          <a:p>
            <a:pPr>
              <a:lnSpc>
                <a:spcPct val="115000"/>
              </a:lnSpc>
              <a:spcAft>
                <a:spcPts val="800"/>
              </a:spcAft>
              <a:buNone/>
            </a:pPr>
            <a:endParaRPr lang="en-GB" sz="1200" b="0" i="0" kern="1200" dirty="0">
              <a:solidFill>
                <a:schemeClr val="tx1"/>
              </a:solidFill>
              <a:effectLst/>
              <a:latin typeface="+mn-lt"/>
              <a:ea typeface="+mn-ea"/>
              <a:cs typeface="+mn-cs"/>
            </a:endParaRPr>
          </a:p>
          <a:p>
            <a:pPr>
              <a:lnSpc>
                <a:spcPct val="115000"/>
              </a:lnSpc>
              <a:spcAft>
                <a:spcPts val="800"/>
              </a:spcAft>
              <a:buNone/>
            </a:pPr>
            <a:r>
              <a:rPr lang="en-GB" sz="1200" b="0" i="0" kern="1200" dirty="0">
                <a:solidFill>
                  <a:schemeClr val="tx1"/>
                </a:solidFill>
                <a:effectLst/>
                <a:latin typeface="+mn-lt"/>
                <a:ea typeface="+mn-ea"/>
                <a:cs typeface="+mn-cs"/>
              </a:rPr>
              <a:t>About 13% of the sites water went to irrigation, changing the planting out over time removes this load. </a:t>
            </a:r>
          </a:p>
          <a:p>
            <a:pPr>
              <a:lnSpc>
                <a:spcPct val="115000"/>
              </a:lnSpc>
              <a:spcAft>
                <a:spcPts val="800"/>
              </a:spcAft>
              <a:buNone/>
            </a:pPr>
            <a:endParaRPr lang="en-GB" sz="1200" b="0" i="0" kern="1200" dirty="0">
              <a:solidFill>
                <a:schemeClr val="tx1"/>
              </a:solidFill>
              <a:effectLst/>
              <a:latin typeface="+mn-lt"/>
              <a:ea typeface="+mn-ea"/>
              <a:cs typeface="+mn-cs"/>
            </a:endParaRPr>
          </a:p>
          <a:p>
            <a:pPr>
              <a:lnSpc>
                <a:spcPct val="115000"/>
              </a:lnSpc>
              <a:spcAft>
                <a:spcPts val="800"/>
              </a:spcAft>
              <a:buNone/>
            </a:pPr>
            <a:r>
              <a:rPr lang="en-GB" sz="1200" b="0" i="0" kern="1200" dirty="0">
                <a:solidFill>
                  <a:schemeClr val="tx1"/>
                </a:solidFill>
                <a:effectLst/>
                <a:latin typeface="+mn-lt"/>
                <a:ea typeface="+mn-ea"/>
                <a:cs typeface="+mn-cs"/>
              </a:rPr>
              <a:t>Maintenance team have budget for critical production focused systems, not general leaks – expanding this is one of the quickest ways to  waste. </a:t>
            </a:r>
          </a:p>
          <a:p>
            <a:pPr>
              <a:lnSpc>
                <a:spcPct val="115000"/>
              </a:lnSpc>
              <a:spcAft>
                <a:spcPts val="800"/>
              </a:spcAft>
              <a:buNone/>
            </a:pPr>
            <a:endParaRPr lang="en-GB" sz="1200" b="0" i="0" kern="1200" dirty="0">
              <a:solidFill>
                <a:schemeClr val="tx1"/>
              </a:solidFill>
              <a:effectLst/>
              <a:latin typeface="+mn-lt"/>
              <a:ea typeface="+mn-ea"/>
              <a:cs typeface="+mn-cs"/>
            </a:endParaRPr>
          </a:p>
          <a:p>
            <a:pPr>
              <a:lnSpc>
                <a:spcPct val="115000"/>
              </a:lnSpc>
              <a:spcAft>
                <a:spcPts val="800"/>
              </a:spcAft>
              <a:buNone/>
            </a:pPr>
            <a:r>
              <a:rPr lang="en-GB" sz="1200" b="1" i="0" kern="1200" dirty="0">
                <a:solidFill>
                  <a:schemeClr val="tx1"/>
                </a:solidFill>
                <a:effectLst/>
                <a:latin typeface="+mn-lt"/>
                <a:ea typeface="+mn-ea"/>
                <a:cs typeface="+mn-cs"/>
              </a:rPr>
              <a:t>The one-line answer for your audience:</a:t>
            </a:r>
            <a:r>
              <a:rPr lang="en-GB" sz="1200" b="0" i="0" kern="1200" dirty="0">
                <a:solidFill>
                  <a:schemeClr val="tx1"/>
                </a:solidFill>
                <a:effectLst/>
                <a:latin typeface="+mn-lt"/>
                <a:ea typeface="+mn-ea"/>
                <a:cs typeface="+mn-cs"/>
              </a:rPr>
              <a:t> the work doesn't make the site drought-proof, but it means a restriction that would once have forced a production decision now lands on demand the site has already removed — and it tells the site exactly where its next limit is, which is the discharge consent rather than the water main.</a:t>
            </a: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2916E1E-9104-3955-A847-00B45B8D07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8DEDC-75CF-4936-9E29-A12A251E06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781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3.0 min </a:t>
            </a:r>
          </a:p>
          <a:p>
            <a:endParaRPr lang="en-GB" dirty="0"/>
          </a:p>
          <a:p>
            <a:r>
              <a:rPr lang="en-GB" dirty="0"/>
              <a:t>The plant was making purified water, sending it out, and getting it straight back again — to be purified a second time. </a:t>
            </a:r>
          </a:p>
          <a:p>
            <a:r>
              <a:rPr lang="en-GB" dirty="0"/>
              <a:t>Purified water the site did not need was being returned to the head of the treatment train and put through the membranes again. Every pass throws a share of the flow away, so the loop paid for the same water twice and lost some of it each time.</a:t>
            </a:r>
          </a:p>
          <a:p>
            <a:r>
              <a:rPr lang="en-GB" dirty="0"/>
              <a:t>QUESTION Point at the loop: why is clean water arriving back at the front of the plant? A control philosophy, was responsible not a piece of equipment. The recycle was simply how the system had always been set to run, a sensible instinct, written years earlier, never revisited. There was no fault to find, which is why maintenance had never surfaced it.</a:t>
            </a:r>
          </a:p>
          <a:p>
            <a:endParaRPr lang="en-GB" dirty="0"/>
          </a:p>
          <a:p>
            <a:r>
              <a:rPr lang="en-GB" dirty="0"/>
              <a:t>About £7,000 of control work against £321,000 a year. Say "a week" and pause. Caveat: identified, not banked — and this was the fastest payback in the whole study</a:t>
            </a:r>
          </a:p>
          <a:p>
            <a:endParaRPr lang="en-GB" dirty="0"/>
          </a:p>
          <a:p>
            <a:r>
              <a:rPr lang="en-GB" dirty="0"/>
              <a:t>THE LESSON – This was about efficiency in operations not equipment. Looking back at our </a:t>
            </a:r>
            <a:r>
              <a:rPr lang="en-GB" dirty="0" err="1"/>
              <a:t>sankay</a:t>
            </a:r>
            <a:r>
              <a:rPr lang="en-GB" dirty="0"/>
              <a:t> diagram this water sits in the big utility band, water that does not touch the product. </a:t>
            </a:r>
          </a:p>
          <a:p>
            <a:endParaRPr lang="en-GB" dirty="0"/>
          </a:p>
          <a:p>
            <a:r>
              <a:rPr lang="en-GB" dirty="0"/>
              <a:t>This one was hiding inside the most sophisticated system on site. The next was not. </a:t>
            </a:r>
          </a:p>
          <a:p>
            <a:endParaRPr lang="en-GB" dirty="0"/>
          </a:p>
          <a:p>
            <a:r>
              <a:rPr lang="en-GB" dirty="0"/>
              <a:t>Likely question: "wouldn't the control system flag it?" No — nothing was out of range. Alarms catch faults, not intent. </a:t>
            </a:r>
          </a:p>
        </p:txBody>
      </p:sp>
      <p:sp>
        <p:nvSpPr>
          <p:cNvPr id="4" name="Slide Number Placeholder 3"/>
          <p:cNvSpPr>
            <a:spLocks noGrp="1"/>
          </p:cNvSpPr>
          <p:nvPr>
            <p:ph type="sldNum" sz="quarter" idx="5"/>
          </p:nvPr>
        </p:nvSpPr>
        <p:spPr/>
        <p:txBody>
          <a:bodyPr/>
          <a:lstStyle/>
          <a:p>
            <a:fld id="{24D8DEDC-75CF-4936-9E29-A12A251E0621}" type="slidenum">
              <a:rPr lang="en-GB" smtClean="0"/>
              <a:t>18</a:t>
            </a:fld>
            <a:endParaRPr lang="en-GB"/>
          </a:p>
        </p:txBody>
      </p:sp>
    </p:spTree>
    <p:extLst>
      <p:ext uri="{BB962C8B-B14F-4D97-AF65-F5344CB8AC3E}">
        <p14:creationId xmlns:p14="http://schemas.microsoft.com/office/powerpoint/2010/main" val="2104555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3.0 min </a:t>
            </a:r>
          </a:p>
          <a:p>
            <a:endParaRPr lang="en-GB" dirty="0"/>
          </a:p>
          <a:p>
            <a:r>
              <a:rPr lang="en-GB" dirty="0"/>
              <a:t>"On a site where purified water is engineered to the litre, the taps in the office and admin buildings ran at whatever the fitting happened to deliver. Nobody had ever measured them."</a:t>
            </a:r>
          </a:p>
          <a:p>
            <a:endParaRPr lang="en-GB" dirty="0"/>
          </a:p>
          <a:p>
            <a:r>
              <a:rPr lang="en-GB" dirty="0"/>
              <a:t>Restrictors on the restroom and breakroom taps across three administration buildings — roughly two hundred fittings, taken from about seven and a half litres a minute down to two. No behaviour change, no process change, no quality standard touched.</a:t>
            </a:r>
          </a:p>
          <a:p>
            <a:r>
              <a:rPr lang="en-GB" dirty="0"/>
              <a:t>"Where is the best ROI actually sitting?" The honest answer is that nobody looks here, because this is the least technical water on the most technical site.</a:t>
            </a:r>
          </a:p>
          <a:p>
            <a:endParaRPr lang="en-GB" dirty="0"/>
          </a:p>
          <a:p>
            <a:r>
              <a:rPr lang="en-GB" dirty="0"/>
              <a:t>Around £4,100 of fittings, less a utility rebate, for about £45,800 a year — three weeks RIO. </a:t>
            </a:r>
          </a:p>
          <a:p>
            <a:r>
              <a:rPr lang="en-GB" dirty="0"/>
              <a:t>Contrast it out loud with the £10.2m replacement project sitting in the same programme. Be precise if challenged: this is the cheapest measure in the study and one of the fastest.</a:t>
            </a:r>
          </a:p>
          <a:p>
            <a:endParaRPr lang="en-GB" dirty="0"/>
          </a:p>
          <a:p>
            <a:r>
              <a:rPr lang="en-GB" dirty="0"/>
              <a:t>THE LESSON The biggest return is not always in the most technical system; it can be in the one nobody thought worth measuring.</a:t>
            </a:r>
          </a:p>
          <a:p>
            <a:r>
              <a:rPr lang="en-GB" dirty="0"/>
              <a:t>HANDOFF "That one needed a spanner. The next needed somebody to notice what a machine does when it is doing nothing."</a:t>
            </a:r>
          </a:p>
        </p:txBody>
      </p:sp>
      <p:sp>
        <p:nvSpPr>
          <p:cNvPr id="4" name="Slide Number Placeholder 3"/>
          <p:cNvSpPr>
            <a:spLocks noGrp="1"/>
          </p:cNvSpPr>
          <p:nvPr>
            <p:ph type="sldNum" sz="quarter" idx="5"/>
          </p:nvPr>
        </p:nvSpPr>
        <p:spPr/>
        <p:txBody>
          <a:bodyPr/>
          <a:lstStyle/>
          <a:p>
            <a:fld id="{24D8DEDC-75CF-4936-9E29-A12A251E0621}" type="slidenum">
              <a:rPr lang="en-GB" smtClean="0"/>
              <a:t>19</a:t>
            </a:fld>
            <a:endParaRPr lang="en-GB"/>
          </a:p>
        </p:txBody>
      </p:sp>
    </p:spTree>
    <p:extLst>
      <p:ext uri="{BB962C8B-B14F-4D97-AF65-F5344CB8AC3E}">
        <p14:creationId xmlns:p14="http://schemas.microsoft.com/office/powerpoint/2010/main" val="29372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t>
            </a:r>
            <a:r>
              <a:rPr lang="en-GB" sz="1200" b="0" i="0" kern="1200" dirty="0">
                <a:solidFill>
                  <a:schemeClr val="tx1"/>
                </a:solidFill>
                <a:effectLst/>
                <a:latin typeface="+mn-lt"/>
                <a:ea typeface="+mn-ea"/>
                <a:cs typeface="+mn-cs"/>
              </a:rPr>
              <a:t>autoclaves (sterilization units) were using water all the time, even when they weren't actually sterilising anything, between cycles and overnight. </a:t>
            </a:r>
          </a:p>
          <a:p>
            <a:endParaRPr lang="en-GB" dirty="0"/>
          </a:p>
          <a:p>
            <a:r>
              <a:rPr lang="en-GB" dirty="0"/>
              <a:t>Hot condensate leaving the  unit has to be cooled before it can go to drain, so cold water is run once through to quench it. In standby the unit is still condensing steam, so the quench never stops. Small flow, every hour of every day, across a lot of units.</a:t>
            </a:r>
          </a:p>
          <a:p>
            <a:r>
              <a:rPr lang="en-GB" dirty="0"/>
              <a:t>System set up for worst case condition – continuous use, so on a meter this looks like a healthy, stable baseline — flat overnight demand reads as normal, not as waste.</a:t>
            </a:r>
          </a:p>
          <a:p>
            <a:r>
              <a:rPr lang="en-GB" dirty="0"/>
              <a:t>THE DISCOVERY No link between operating mode and resource demand. Nobody had priced what it costs to be permanently ready.</a:t>
            </a:r>
          </a:p>
          <a:p>
            <a:endParaRPr lang="en-GB" dirty="0"/>
          </a:p>
          <a:p>
            <a:r>
              <a:rPr lang="en-GB" dirty="0"/>
              <a:t>THE NUMBERS About 9.2 MILLION LITRES A YEAR, £5,400 of controls for £24,300 a year. The smallest of the four with a 10 week ROI. </a:t>
            </a:r>
          </a:p>
          <a:p>
            <a:endParaRPr lang="en-GB" dirty="0"/>
          </a:p>
          <a:p>
            <a:r>
              <a:rPr lang="en-GB" dirty="0"/>
              <a:t>THE LESSON -Equipment at rest should consume like equipment at rest “Timing lens” from slide 14 </a:t>
            </a:r>
          </a:p>
          <a:p>
            <a:endParaRPr lang="en-GB" dirty="0"/>
          </a:p>
          <a:p>
            <a:r>
              <a:rPr lang="en-GB" dirty="0"/>
              <a:t>HANDOFF "Three down. The last one changes how you think about reuse."</a:t>
            </a:r>
          </a:p>
          <a:p>
            <a:endParaRPr lang="en-GB" dirty="0"/>
          </a:p>
          <a:p>
            <a:r>
              <a:rPr lang="en-GB" dirty="0"/>
              <a:t>Likely challenge: "isn't continuous flow a safety margin?" Yes — and the fix keeps it; the control links flow to operating “on” mode.</a:t>
            </a:r>
          </a:p>
        </p:txBody>
      </p:sp>
      <p:sp>
        <p:nvSpPr>
          <p:cNvPr id="4" name="Slide Number Placeholder 3"/>
          <p:cNvSpPr>
            <a:spLocks noGrp="1"/>
          </p:cNvSpPr>
          <p:nvPr>
            <p:ph type="sldNum" sz="quarter" idx="5"/>
          </p:nvPr>
        </p:nvSpPr>
        <p:spPr/>
        <p:txBody>
          <a:bodyPr/>
          <a:lstStyle/>
          <a:p>
            <a:fld id="{24D8DEDC-75CF-4936-9E29-A12A251E0621}" type="slidenum">
              <a:rPr lang="en-GB" smtClean="0"/>
              <a:t>20</a:t>
            </a:fld>
            <a:endParaRPr lang="en-GB"/>
          </a:p>
        </p:txBody>
      </p:sp>
    </p:spTree>
    <p:extLst>
      <p:ext uri="{BB962C8B-B14F-4D97-AF65-F5344CB8AC3E}">
        <p14:creationId xmlns:p14="http://schemas.microsoft.com/office/powerpoint/2010/main" val="3581733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2.5 min</a:t>
            </a:r>
          </a:p>
          <a:p>
            <a:endParaRPr lang="en-GB" dirty="0"/>
          </a:p>
          <a:p>
            <a:r>
              <a:rPr lang="en-GB" dirty="0"/>
              <a:t>SET UP "The most expensive water on site — purified water, still condensate, membrane reject was going to drain. Sanitisation dumps, sampling flows, blowdown. All of it made at high cost, none of it used twice."</a:t>
            </a:r>
          </a:p>
          <a:p>
            <a:r>
              <a:rPr lang="en-GB" dirty="0"/>
              <a:t>THE QUESTION "Does this use genuinely need water of this quality — and does this stream genuinely need to be waste?" Almost nobody asks, because quality only ratchets one way: when in doubt you specify up, and no one is ever criticised for using water that was too clean.</a:t>
            </a:r>
          </a:p>
          <a:p>
            <a:r>
              <a:rPr lang="en-GB" dirty="0"/>
              <a:t>THE DISCOVERY Quality had never been matched to purpose. This is the Quality lens from slide 14, and it is the most expensive kind of waste on a pharmaceutical site — modest volume, but every litre carries the full cost of purification. Callback to the cost ladder: purified is twice mains, WFI about five times. The fix is reclaim systems that capture those streams and put them back to work.</a:t>
            </a:r>
          </a:p>
          <a:p>
            <a:endParaRPr lang="en-GB" dirty="0"/>
          </a:p>
          <a:p>
            <a:r>
              <a:rPr lang="en-GB" dirty="0"/>
              <a:t>THE NUMBERS 21.2 MILLION LITRES A YEAR, About £207,000 of plant for £111,000 a year — under 2 year ROI. The only one of the four that needed real capital, and still an easy business case. </a:t>
            </a:r>
          </a:p>
          <a:p>
            <a:endParaRPr lang="en-GB" dirty="0"/>
          </a:p>
          <a:p>
            <a:r>
              <a:rPr lang="en-GB" dirty="0"/>
              <a:t>THE LESSON Reuse begins by matching quality to purpose, not by building another treatment step. The instinct is to add a plant that cleans water up; the cheaper move is usually to stop over-cleaning it in the first place. That is the £10 million question answered.</a:t>
            </a:r>
          </a:p>
          <a:p>
            <a:r>
              <a:rPr lang="en-GB" dirty="0"/>
              <a:t>HANDOFF "Four questions, four different lenses. Here is what they add up to."</a:t>
            </a:r>
          </a:p>
          <a:p>
            <a:endParaRPr lang="en-GB" dirty="0"/>
          </a:p>
          <a:p>
            <a:r>
              <a:rPr lang="en-GB" dirty="0"/>
              <a:t>Likely question: "why not just reuse the whole effluent?" You can — and that is the salt trade-off later; concentrating what you recycle is exactly the limit this study ran into.</a:t>
            </a:r>
          </a:p>
        </p:txBody>
      </p:sp>
      <p:sp>
        <p:nvSpPr>
          <p:cNvPr id="4" name="Slide Number Placeholder 3"/>
          <p:cNvSpPr>
            <a:spLocks noGrp="1"/>
          </p:cNvSpPr>
          <p:nvPr>
            <p:ph type="sldNum" sz="quarter" idx="5"/>
          </p:nvPr>
        </p:nvSpPr>
        <p:spPr/>
        <p:txBody>
          <a:bodyPr/>
          <a:lstStyle/>
          <a:p>
            <a:fld id="{24D8DEDC-75CF-4936-9E29-A12A251E0621}" type="slidenum">
              <a:rPr lang="en-GB" smtClean="0"/>
              <a:t>21</a:t>
            </a:fld>
            <a:endParaRPr lang="en-GB"/>
          </a:p>
        </p:txBody>
      </p:sp>
    </p:spTree>
    <p:extLst>
      <p:ext uri="{BB962C8B-B14F-4D97-AF65-F5344CB8AC3E}">
        <p14:creationId xmlns:p14="http://schemas.microsoft.com/office/powerpoint/2010/main" val="80630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 </a:t>
            </a:r>
          </a:p>
          <a:p>
            <a:endParaRPr lang="en-GB" dirty="0"/>
          </a:p>
          <a:p>
            <a:r>
              <a:rPr lang="en-GB" dirty="0"/>
              <a:t>Four measures, 82 million litres a year, about £501,000 a year of operating saving for roughly £222,000 of capital, 5 MONTHS ROI. </a:t>
            </a:r>
          </a:p>
          <a:p>
            <a:r>
              <a:rPr lang="en-GB" dirty="0"/>
              <a:t>Three of the four paid back in weeks; the reclaim project is the outlier at just under two years.</a:t>
            </a:r>
          </a:p>
          <a:p>
            <a:endParaRPr lang="en-GB" dirty="0"/>
          </a:p>
          <a:p>
            <a:r>
              <a:rPr lang="en-GB" dirty="0"/>
              <a:t>THE PROPORTION twenty-nine ideas were raised, fifteen taken to detailed evaluation, thirteen recommended. The four you have just heard are four of that fifteen — the smallest slice of the programme, not the programme.</a:t>
            </a:r>
          </a:p>
          <a:p>
            <a:endParaRPr lang="en-GB" dirty="0"/>
          </a:p>
          <a:p>
            <a:r>
              <a:rPr lang="en-GB" dirty="0"/>
              <a:t>THE ARGUMENT Four questions returned more than twice their capital cost in the first year alone. None of them required a new technology. Three required a settings change, a box of fittings and a controller.</a:t>
            </a:r>
          </a:p>
          <a:p>
            <a:endParaRPr lang="en-GB" dirty="0"/>
          </a:p>
          <a:p>
            <a:r>
              <a:rPr lang="en-GB" dirty="0"/>
              <a:t>GUARDRAIL Say identified rather than delivered  this is a study of what the site can do. </a:t>
            </a:r>
          </a:p>
          <a:p>
            <a:endParaRPr lang="en-GB" dirty="0"/>
          </a:p>
          <a:p>
            <a:r>
              <a:rPr lang="en-GB" dirty="0"/>
              <a:t>HANDOFF "That is four. Now the whole site."</a:t>
            </a:r>
          </a:p>
        </p:txBody>
      </p:sp>
      <p:sp>
        <p:nvSpPr>
          <p:cNvPr id="4" name="Slide Number Placeholder 3"/>
          <p:cNvSpPr>
            <a:spLocks noGrp="1"/>
          </p:cNvSpPr>
          <p:nvPr>
            <p:ph type="sldNum" sz="quarter" idx="5"/>
          </p:nvPr>
        </p:nvSpPr>
        <p:spPr/>
        <p:txBody>
          <a:bodyPr/>
          <a:lstStyle/>
          <a:p>
            <a:fld id="{24D8DEDC-75CF-4936-9E29-A12A251E0621}" type="slidenum">
              <a:rPr lang="en-GB" smtClean="0"/>
              <a:t>22</a:t>
            </a:fld>
            <a:endParaRPr lang="en-GB"/>
          </a:p>
        </p:txBody>
      </p:sp>
    </p:spTree>
    <p:extLst>
      <p:ext uri="{BB962C8B-B14F-4D97-AF65-F5344CB8AC3E}">
        <p14:creationId xmlns:p14="http://schemas.microsoft.com/office/powerpoint/2010/main" val="615398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 </a:t>
            </a:r>
          </a:p>
          <a:p>
            <a:endParaRPr lang="en-GB" dirty="0"/>
          </a:p>
          <a:p>
            <a:r>
              <a:rPr lang="en-GB" dirty="0"/>
              <a:t>OPEN </a:t>
            </a:r>
          </a:p>
          <a:p>
            <a:r>
              <a:rPr lang="en-GB" dirty="0"/>
              <a:t>thirteen recommended opportunities, 222 million litres a year, just over 30% of what the site buys. The four you heard are 82 million of that, so roughly a third of the programme came from four questions.</a:t>
            </a:r>
          </a:p>
          <a:p>
            <a:endParaRPr lang="en-GB" dirty="0"/>
          </a:p>
          <a:p>
            <a:r>
              <a:rPr lang="en-GB" dirty="0"/>
              <a:t>This is not one big build. </a:t>
            </a:r>
          </a:p>
          <a:p>
            <a:r>
              <a:rPr lang="en-GB" dirty="0"/>
              <a:t>Phase one is retrofits and controls that start saving now; </a:t>
            </a:r>
          </a:p>
          <a:p>
            <a:r>
              <a:rPr lang="en-GB" dirty="0"/>
              <a:t>phase two the larger reuse and irrigation projects; </a:t>
            </a:r>
          </a:p>
          <a:p>
            <a:r>
              <a:rPr lang="en-GB" dirty="0"/>
              <a:t>phase three the major replacement project on a long horizon. </a:t>
            </a:r>
          </a:p>
          <a:p>
            <a:r>
              <a:rPr lang="en-GB" dirty="0"/>
              <a:t>Phase one could be deployed inside a drought response.</a:t>
            </a:r>
          </a:p>
          <a:p>
            <a:endParaRPr lang="en-GB" dirty="0"/>
          </a:p>
          <a:p>
            <a:r>
              <a:rPr lang="en-GB" dirty="0"/>
              <a:t>THE TWO BIG NUMBERS (Handle carefully). £11.5m against £1.17m a year reads as a ten-year payback and a hard sell. It is dominated by one item — the large replacement project at over £10m with a 30 year ROI but this is a replacement project not a water one. Reduces ROI to a about a year</a:t>
            </a:r>
          </a:p>
          <a:p>
            <a:endParaRPr lang="en-GB" dirty="0"/>
          </a:p>
          <a:p>
            <a:r>
              <a:rPr lang="en-GB" dirty="0"/>
              <a:t>THE 40% Identified, not costed, and it sits in the long phase — it needs whole-discharge reuse on top of everything else. </a:t>
            </a:r>
          </a:p>
          <a:p>
            <a:endParaRPr lang="en-GB" dirty="0"/>
          </a:p>
          <a:p>
            <a:r>
              <a:rPr lang="en-GB" dirty="0"/>
              <a:t>FUN FACT these savings would supply a British town of 4,500 people for a year. About 135 litres a head a day, so it stands up if anyone checks.</a:t>
            </a:r>
          </a:p>
          <a:p>
            <a:endParaRPr lang="en-GB" dirty="0"/>
          </a:p>
          <a:p>
            <a:r>
              <a:rPr lang="en-GB" dirty="0"/>
              <a:t>HANDOFF: every number moved the right way. So the study should have ended here right, but no…. Back to my previous point about one change has an impact somewhere else…</a:t>
            </a:r>
          </a:p>
        </p:txBody>
      </p:sp>
      <p:sp>
        <p:nvSpPr>
          <p:cNvPr id="4" name="Slide Number Placeholder 3"/>
          <p:cNvSpPr>
            <a:spLocks noGrp="1"/>
          </p:cNvSpPr>
          <p:nvPr>
            <p:ph type="sldNum" sz="quarter" idx="5"/>
          </p:nvPr>
        </p:nvSpPr>
        <p:spPr/>
        <p:txBody>
          <a:bodyPr/>
          <a:lstStyle/>
          <a:p>
            <a:fld id="{24D8DEDC-75CF-4936-9E29-A12A251E0621}" type="slidenum">
              <a:rPr lang="en-GB" smtClean="0"/>
              <a:t>23</a:t>
            </a:fld>
            <a:endParaRPr lang="en-GB"/>
          </a:p>
        </p:txBody>
      </p:sp>
    </p:spTree>
    <p:extLst>
      <p:ext uri="{BB962C8B-B14F-4D97-AF65-F5344CB8AC3E}">
        <p14:creationId xmlns:p14="http://schemas.microsoft.com/office/powerpoint/2010/main" val="615398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CEFCF-52CD-B978-12E8-42E64F1E9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AB2AF-9FB0-818F-4AAB-C781BB91D8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91E8414-8FC7-E137-A5CC-681C24B48060}"/>
              </a:ext>
            </a:extLst>
          </p:cNvPr>
          <p:cNvSpPr>
            <a:spLocks noGrp="1"/>
          </p:cNvSpPr>
          <p:nvPr>
            <p:ph type="body" idx="1"/>
          </p:nvPr>
        </p:nvSpPr>
        <p:spPr/>
        <p:txBody>
          <a:bodyPr/>
          <a:lstStyle/>
          <a:p>
            <a:pPr fontAlgn="t"/>
            <a:r>
              <a:rPr lang="en-GB" sz="1200" b="0" kern="100" dirty="0">
                <a:effectLst/>
                <a:latin typeface="Aptos" panose="020B0004020202020204" pitchFamily="34" charset="0"/>
                <a:ea typeface="Aptos" panose="020B0004020202020204" pitchFamily="34" charset="0"/>
                <a:cs typeface="Times New Roman" panose="02020603050405020304" pitchFamily="18" charset="0"/>
              </a:rPr>
              <a:t>11 min total </a:t>
            </a:r>
          </a:p>
          <a:p>
            <a:pPr fontAlgn="t"/>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fontAlgn="t"/>
            <a:r>
              <a:rPr lang="en-GB" sz="1200" b="0" kern="100" dirty="0">
                <a:effectLst/>
                <a:latin typeface="Aptos" panose="020B0004020202020204" pitchFamily="34" charset="0"/>
                <a:ea typeface="Aptos" panose="020B0004020202020204" pitchFamily="34" charset="0"/>
                <a:cs typeface="Times New Roman" panose="02020603050405020304" pitchFamily="18" charset="0"/>
              </a:rPr>
              <a:t>Back to my original point, every change has an impact on another area be it a positive or negative, this is a clear example of that impact.</a:t>
            </a:r>
            <a:endParaRPr lang="en-GB" sz="1200" b="0" i="0" kern="1200" dirty="0">
              <a:solidFill>
                <a:schemeClr val="tx1"/>
              </a:solidFill>
              <a:effectLst/>
              <a:latin typeface="+mn-lt"/>
              <a:ea typeface="+mn-ea"/>
              <a:cs typeface="+mn-cs"/>
            </a:endParaRP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3BA529-1C44-10DC-5C78-B92AA789DE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8DEDC-75CF-4936-9E29-A12A251E06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3036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1.0 min </a:t>
            </a:r>
          </a:p>
          <a:p>
            <a:r>
              <a:rPr lang="en-GB" dirty="0"/>
              <a:t>Deliver this as a full stop, not a slide. "Demand down. Cost down. Every number we had been asked to move, moved in the right direction." Pause and let the room settle into thinking the story is over.</a:t>
            </a:r>
          </a:p>
          <a:p>
            <a:endParaRPr lang="en-GB" dirty="0"/>
          </a:p>
          <a:p>
            <a:r>
              <a:rPr lang="en-GB" dirty="0"/>
              <a:t>Then turn it: the same team, in the same study, also modelled what those savings would do to what leaves the site. Back to the point from the opening — everything is connected, and a change in one place always lands somewhere else.</a:t>
            </a:r>
          </a:p>
          <a:p>
            <a:r>
              <a:rPr lang="en-GB" dirty="0"/>
              <a:t>Do not preview the answer. The next slide is the reveal.</a:t>
            </a:r>
          </a:p>
        </p:txBody>
      </p:sp>
      <p:sp>
        <p:nvSpPr>
          <p:cNvPr id="4" name="Slide Number Placeholder 3"/>
          <p:cNvSpPr>
            <a:spLocks noGrp="1"/>
          </p:cNvSpPr>
          <p:nvPr>
            <p:ph type="sldNum" sz="quarter" idx="5"/>
          </p:nvPr>
        </p:nvSpPr>
        <p:spPr/>
        <p:txBody>
          <a:bodyPr/>
          <a:lstStyle/>
          <a:p>
            <a:fld id="{24D8DEDC-75CF-4936-9E29-A12A251E0621}" type="slidenum">
              <a:rPr lang="en-GB" smtClean="0"/>
              <a:t>25</a:t>
            </a:fld>
            <a:endParaRPr lang="en-GB"/>
          </a:p>
        </p:txBody>
      </p:sp>
    </p:spTree>
    <p:extLst>
      <p:ext uri="{BB962C8B-B14F-4D97-AF65-F5344CB8AC3E}">
        <p14:creationId xmlns:p14="http://schemas.microsoft.com/office/powerpoint/2010/main" val="4274754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a:t>
            </a:r>
          </a:p>
          <a:p>
            <a:endParaRPr lang="en-GB" dirty="0"/>
          </a:p>
          <a:p>
            <a:r>
              <a:rPr lang="en-GB" dirty="0"/>
              <a:t>THE FINDING </a:t>
            </a:r>
          </a:p>
          <a:p>
            <a:r>
              <a:rPr lang="en-GB" dirty="0"/>
              <a:t>Take the three rows in order. </a:t>
            </a:r>
          </a:p>
          <a:p>
            <a:r>
              <a:rPr lang="en-GB" dirty="0"/>
              <a:t>Flow fell by about a third across the three phases — that is a straight win on hydraulic load. </a:t>
            </a:r>
          </a:p>
          <a:p>
            <a:r>
              <a:rPr lang="en-GB" dirty="0"/>
              <a:t>The salts and solids did not fall with it; the same mass still had to leave the site. </a:t>
            </a:r>
          </a:p>
          <a:p>
            <a:r>
              <a:rPr lang="en-GB" dirty="0"/>
              <a:t>So concentration rose, from about 58% of the consent limit to 79%.</a:t>
            </a:r>
          </a:p>
          <a:p>
            <a:endParaRPr lang="en-GB" dirty="0"/>
          </a:p>
          <a:p>
            <a:r>
              <a:rPr lang="en-GB" dirty="0"/>
              <a:t>WHY IT MATTERS The discharge permit is written in concentration, not in load. </a:t>
            </a:r>
          </a:p>
          <a:p>
            <a:r>
              <a:rPr lang="en-GB" dirty="0"/>
              <a:t>Reduce the water and you move towards the limit even though you have not added a gram of anything. Above roughly 70% of a consent, the risk of an exceedance climbs sharply </a:t>
            </a:r>
          </a:p>
          <a:p>
            <a:endParaRPr lang="en-GB" dirty="0"/>
          </a:p>
          <a:p>
            <a:r>
              <a:rPr lang="en-GB" dirty="0"/>
              <a:t>THE POINT The hydraulic problem got smaller and the compliance problem got larger, and both were on the page before anything was built. This was a modelled consequence, not an incident.</a:t>
            </a:r>
          </a:p>
          <a:p>
            <a:endParaRPr lang="en-GB" dirty="0"/>
          </a:p>
          <a:p>
            <a:r>
              <a:rPr lang="en-GB" dirty="0"/>
              <a:t>Line to land: a water balance predicts this, and it is still routinely missed by the people setting the reduction target.</a:t>
            </a:r>
          </a:p>
          <a:p>
            <a:r>
              <a:rPr lang="en-GB" dirty="0"/>
              <a:t>If asked how close that is to a breach: it is not a breach, it is loss of headroom — and headroom is what you spend during a drought.</a:t>
            </a:r>
          </a:p>
        </p:txBody>
      </p:sp>
      <p:sp>
        <p:nvSpPr>
          <p:cNvPr id="4" name="Slide Number Placeholder 3"/>
          <p:cNvSpPr>
            <a:spLocks noGrp="1"/>
          </p:cNvSpPr>
          <p:nvPr>
            <p:ph type="sldNum" sz="quarter" idx="5"/>
          </p:nvPr>
        </p:nvSpPr>
        <p:spPr/>
        <p:txBody>
          <a:bodyPr/>
          <a:lstStyle/>
          <a:p>
            <a:fld id="{24D8DEDC-75CF-4936-9E29-A12A251E0621}" type="slidenum">
              <a:rPr lang="en-GB" smtClean="0"/>
              <a:t>26</a:t>
            </a:fld>
            <a:endParaRPr lang="en-GB"/>
          </a:p>
        </p:txBody>
      </p:sp>
    </p:spTree>
    <p:extLst>
      <p:ext uri="{BB962C8B-B14F-4D97-AF65-F5344CB8AC3E}">
        <p14:creationId xmlns:p14="http://schemas.microsoft.com/office/powerpoint/2010/main" val="628155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2.5 min </a:t>
            </a:r>
          </a:p>
          <a:p>
            <a:endParaRPr lang="en-GB" dirty="0"/>
          </a:p>
          <a:p>
            <a:r>
              <a:rPr lang="en-GB" dirty="0"/>
              <a:t>Same salt, less water, higher concentration. </a:t>
            </a:r>
          </a:p>
          <a:p>
            <a:endParaRPr lang="en-GB" dirty="0"/>
          </a:p>
          <a:p>
            <a:r>
              <a:rPr lang="en-GB" dirty="0"/>
              <a:t>the permit is written in milligrams per litre. </a:t>
            </a:r>
          </a:p>
          <a:p>
            <a:endParaRPr lang="en-GB" dirty="0"/>
          </a:p>
          <a:p>
            <a:r>
              <a:rPr lang="en-GB" dirty="0"/>
              <a:t>we removed water and immediately created a different problem. The hydraulic problem became smaller, the compliance problem became larger.</a:t>
            </a:r>
          </a:p>
          <a:p>
            <a:r>
              <a:rPr lang="en-GB" dirty="0"/>
              <a:t>sustainability is not the optimisation of a single number. It is understanding consequences across a whole system. </a:t>
            </a:r>
          </a:p>
          <a:p>
            <a:endParaRPr lang="en-GB" dirty="0"/>
          </a:p>
          <a:p>
            <a:r>
              <a:rPr lang="en-GB" dirty="0"/>
              <a:t>Worth a beat of honesty: this moment changed how I think about efficiency work. Every saving moves something else, and if you are not modelling the something else, you are not finished.</a:t>
            </a:r>
          </a:p>
          <a:p>
            <a:r>
              <a:rPr lang="en-GB" dirty="0"/>
              <a:t>Pause</a:t>
            </a:r>
          </a:p>
        </p:txBody>
      </p:sp>
      <p:sp>
        <p:nvSpPr>
          <p:cNvPr id="4" name="Slide Number Placeholder 3"/>
          <p:cNvSpPr>
            <a:spLocks noGrp="1"/>
          </p:cNvSpPr>
          <p:nvPr>
            <p:ph type="sldNum" sz="quarter" idx="5"/>
          </p:nvPr>
        </p:nvSpPr>
        <p:spPr/>
        <p:txBody>
          <a:bodyPr/>
          <a:lstStyle/>
          <a:p>
            <a:fld id="{24D8DEDC-75CF-4936-9E29-A12A251E0621}" type="slidenum">
              <a:rPr lang="en-GB" smtClean="0"/>
              <a:t>27</a:t>
            </a:fld>
            <a:endParaRPr lang="en-GB"/>
          </a:p>
        </p:txBody>
      </p:sp>
    </p:spTree>
    <p:extLst>
      <p:ext uri="{BB962C8B-B14F-4D97-AF65-F5344CB8AC3E}">
        <p14:creationId xmlns:p14="http://schemas.microsoft.com/office/powerpoint/2010/main" val="409392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 </a:t>
            </a:r>
          </a:p>
          <a:p>
            <a:endParaRPr lang="en-GB" dirty="0"/>
          </a:p>
          <a:p>
            <a:r>
              <a:rPr lang="en-GB" dirty="0"/>
              <a:t>Water, energy and wastewater are three quantities that cannot be moved independently — pull on one and the other two move whether you modelled them or not.</a:t>
            </a:r>
          </a:p>
          <a:p>
            <a:r>
              <a:rPr lang="en-GB" dirty="0"/>
              <a:t>less water usually means less pumping and less heating, which is the good direction; it also means a stronger effluent, which is the bad one. </a:t>
            </a:r>
          </a:p>
          <a:p>
            <a:endParaRPr lang="en-GB" dirty="0"/>
          </a:p>
          <a:p>
            <a:r>
              <a:rPr lang="en-GB" dirty="0"/>
              <a:t>LESSON: optimising one number will always create a constraint somewhere else. Model it in the same study, not the next one — that is the difference between a finding and an incident.</a:t>
            </a: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28</a:t>
            </a:fld>
            <a:endParaRPr lang="en-GB"/>
          </a:p>
        </p:txBody>
      </p:sp>
    </p:spTree>
    <p:extLst>
      <p:ext uri="{BB962C8B-B14F-4D97-AF65-F5344CB8AC3E}">
        <p14:creationId xmlns:p14="http://schemas.microsoft.com/office/powerpoint/2010/main" val="2105636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3.0 min </a:t>
            </a:r>
          </a:p>
          <a:p>
            <a:endParaRPr lang="en-GB" dirty="0"/>
          </a:p>
          <a:p>
            <a:r>
              <a:rPr lang="en-GB" dirty="0"/>
              <a:t>READ THE CHART Two things moving in opposite directions. The bars are discharge volume falling as the phases land 665 million litres a year now, down to about 451 by phase three. </a:t>
            </a:r>
          </a:p>
          <a:p>
            <a:r>
              <a:rPr lang="en-GB" dirty="0"/>
              <a:t>The orange line is salinity climbing across the same phases, 58% of consent to 79%. the more successful the water programme is, the closer the discharge gets to its limit.</a:t>
            </a:r>
          </a:p>
          <a:p>
            <a:endParaRPr lang="en-GB" dirty="0"/>
          </a:p>
          <a:p>
            <a:r>
              <a:rPr lang="en-GB" dirty="0"/>
              <a:t>THE FRAME This is not an argument against saving water. It is the reason salt management stops being optional every litre saved concentrates what stays behind.</a:t>
            </a:r>
          </a:p>
          <a:p>
            <a:endParaRPr lang="en-GB" dirty="0"/>
          </a:p>
          <a:p>
            <a:r>
              <a:rPr lang="en-GB" dirty="0"/>
              <a:t>THE TWO ROUTES </a:t>
            </a:r>
          </a:p>
          <a:p>
            <a:r>
              <a:rPr lang="en-GB" dirty="0"/>
              <a:t>Route A: separate the few strongest waste streams at source and deal with them on their own. Smallest system, most direct cut in salt mass. </a:t>
            </a:r>
          </a:p>
          <a:p>
            <a:r>
              <a:rPr lang="en-GB" dirty="0"/>
              <a:t>Route B: treat the whole discharge as one stream — clean water comes back, salt leaves as a solid. That buys headroom for every future saving, but it also cuts volume further again, so concentration still ends high; it is the enabling project for the 40% target rather than an alternative to it.</a:t>
            </a:r>
          </a:p>
          <a:p>
            <a:endParaRPr lang="en-GB" dirty="0"/>
          </a:p>
          <a:p>
            <a:r>
              <a:rPr lang="en-GB" dirty="0"/>
              <a:t>THE DECISION (Not whether — only which route, and how soon. As supply restrictions tighten the site runs out of choice: without salt control the savings stop.</a:t>
            </a:r>
          </a:p>
          <a:p>
            <a:endParaRPr lang="en-GB" dirty="0"/>
          </a:p>
          <a:p>
            <a:r>
              <a:rPr lang="en-GB" dirty="0"/>
              <a:t>TIMING Do it now, while it is a project with a business case and a programme. Do it later and it is a constraint with a deadline attached, chosen for you by a regulator or a drought.</a:t>
            </a:r>
          </a:p>
          <a:p>
            <a:r>
              <a:rPr lang="en-GB" dirty="0"/>
              <a:t>Keep the discharge detail generic if questioned — describe the streams by strength, not by process.</a:t>
            </a:r>
          </a:p>
          <a:p>
            <a:endParaRPr lang="en-GB" dirty="0"/>
          </a:p>
          <a:p>
            <a:pPr lvl="0"/>
            <a:r>
              <a:rPr lang="en-GB" sz="1200" b="1" i="0" kern="1200" dirty="0">
                <a:solidFill>
                  <a:schemeClr val="tx1"/>
                </a:solidFill>
                <a:effectLst/>
                <a:latin typeface="+mn-lt"/>
                <a:ea typeface="+mn-ea"/>
                <a:cs typeface="+mn-cs"/>
              </a:rPr>
              <a:t>Purification reject</a:t>
            </a:r>
            <a:r>
              <a:rPr lang="en-GB" sz="1200" b="0" i="0" kern="1200" dirty="0">
                <a:solidFill>
                  <a:schemeClr val="tx1"/>
                </a:solidFill>
                <a:effectLst/>
                <a:latin typeface="+mn-lt"/>
                <a:ea typeface="+mn-ea"/>
                <a:cs typeface="+mn-cs"/>
              </a:rPr>
              <a:t> — the concentrate from the water-treatment trains. The single biggest salt contributor, and it gets worse as you push recovery up. There are two systems; the larger one is the bigger prize, and it's untouched in the current plan.</a:t>
            </a:r>
          </a:p>
          <a:p>
            <a:pPr lvl="0"/>
            <a:r>
              <a:rPr lang="en-GB" sz="1200" b="1" i="0" kern="1200" dirty="0">
                <a:solidFill>
                  <a:schemeClr val="tx1"/>
                </a:solidFill>
                <a:effectLst/>
                <a:latin typeface="+mn-lt"/>
                <a:ea typeface="+mn-ea"/>
                <a:cs typeface="+mn-cs"/>
              </a:rPr>
              <a:t>Cooling tower blowdown</a:t>
            </a:r>
            <a:r>
              <a:rPr lang="en-GB" sz="1200" b="0" i="0" kern="1200" dirty="0">
                <a:solidFill>
                  <a:schemeClr val="tx1"/>
                </a:solidFill>
                <a:effectLst/>
                <a:latin typeface="+mn-lt"/>
                <a:ea typeface="+mn-ea"/>
                <a:cs typeface="+mn-cs"/>
              </a:rPr>
              <a:t> — salt concentrated by evaporation cycles. Second largest, and the one Route B's modelling is built around.</a:t>
            </a:r>
          </a:p>
          <a:p>
            <a:pPr lvl="0"/>
            <a:r>
              <a:rPr lang="en-GB" sz="1200" b="1" i="0" kern="1200" dirty="0">
                <a:solidFill>
                  <a:schemeClr val="tx1"/>
                </a:solidFill>
                <a:effectLst/>
                <a:latin typeface="+mn-lt"/>
                <a:ea typeface="+mn-ea"/>
                <a:cs typeface="+mn-cs"/>
              </a:rPr>
              <a:t>High-strength process waste</a:t>
            </a:r>
            <a:r>
              <a:rPr lang="en-GB" sz="1200" b="0" i="0" kern="1200" dirty="0">
                <a:solidFill>
                  <a:schemeClr val="tx1"/>
                </a:solidFill>
                <a:effectLst/>
                <a:latin typeface="+mn-lt"/>
                <a:ea typeface="+mn-ea"/>
                <a:cs typeface="+mn-cs"/>
              </a:rPr>
              <a:t> — spent media and buffer, cleaning and sterilisation chemicals, neutralisation reagents. High concentration </a:t>
            </a:r>
            <a:r>
              <a:rPr lang="en-GB" sz="1200" b="0" i="1" kern="1200" dirty="0">
                <a:solidFill>
                  <a:schemeClr val="tx1"/>
                </a:solidFill>
                <a:effectLst/>
                <a:latin typeface="+mn-lt"/>
                <a:ea typeface="+mn-ea"/>
                <a:cs typeface="+mn-cs"/>
              </a:rPr>
              <a:t>and</a:t>
            </a:r>
            <a:r>
              <a:rPr lang="en-GB" sz="1200" b="0" i="0" kern="1200" dirty="0">
                <a:solidFill>
                  <a:schemeClr val="tx1"/>
                </a:solidFill>
                <a:effectLst/>
                <a:latin typeface="+mn-lt"/>
                <a:ea typeface="+mn-ea"/>
                <a:cs typeface="+mn-cs"/>
              </a:rPr>
              <a:t> high flow. Critically, some of it is </a:t>
            </a:r>
            <a:r>
              <a:rPr lang="en-GB" sz="1200" b="1" i="0" kern="1200" dirty="0">
                <a:solidFill>
                  <a:schemeClr val="tx1"/>
                </a:solidFill>
                <a:effectLst/>
                <a:latin typeface="+mn-lt"/>
                <a:ea typeface="+mn-ea"/>
                <a:cs typeface="+mn-cs"/>
              </a:rPr>
              <a:t>already segregated and metered out gradually</a:t>
            </a:r>
            <a:r>
              <a:rPr lang="en-GB" sz="1200" b="0" i="0" kern="1200" dirty="0">
                <a:solidFill>
                  <a:schemeClr val="tx1"/>
                </a:solidFill>
                <a:effectLst/>
                <a:latin typeface="+mn-lt"/>
                <a:ea typeface="+mn-ea"/>
                <a:cs typeface="+mn-cs"/>
              </a:rPr>
              <a:t> at two neutralisation systems, which is why Route A is cheap: the collection is done.</a:t>
            </a:r>
          </a:p>
          <a:p>
            <a:pPr lvl="0"/>
            <a:r>
              <a:rPr lang="en-GB" sz="1200" b="1" i="0" kern="1200" dirty="0">
                <a:solidFill>
                  <a:schemeClr val="tx1"/>
                </a:solidFill>
                <a:effectLst/>
                <a:latin typeface="+mn-lt"/>
                <a:ea typeface="+mn-ea"/>
                <a:cs typeface="+mn-cs"/>
              </a:rPr>
              <a:t>Domestic and sanitary</a:t>
            </a:r>
            <a:r>
              <a:rPr lang="en-GB" sz="1200" b="0" i="0" kern="1200" dirty="0">
                <a:solidFill>
                  <a:schemeClr val="tx1"/>
                </a:solidFill>
                <a:effectLst/>
                <a:latin typeface="+mn-lt"/>
                <a:ea typeface="+mn-ea"/>
                <a:cs typeface="+mn-cs"/>
              </a:rPr>
              <a:t> — low concentration, high volume. This is the diluting stream, and it's one your savings reduce.</a:t>
            </a:r>
          </a:p>
          <a:p>
            <a:pPr lvl="0"/>
            <a:r>
              <a:rPr lang="en-GB" sz="1200" b="1" i="0" kern="1200" dirty="0">
                <a:solidFill>
                  <a:schemeClr val="tx1"/>
                </a:solidFill>
                <a:effectLst/>
                <a:latin typeface="+mn-lt"/>
                <a:ea typeface="+mn-ea"/>
                <a:cs typeface="+mn-cs"/>
              </a:rPr>
              <a:t>Incoming mains</a:t>
            </a:r>
            <a:r>
              <a:rPr lang="en-GB" sz="1200" b="0" i="0" kern="1200" dirty="0">
                <a:solidFill>
                  <a:schemeClr val="tx1"/>
                </a:solidFill>
                <a:effectLst/>
                <a:latin typeface="+mn-lt"/>
                <a:ea typeface="+mn-ea"/>
                <a:cs typeface="+mn-cs"/>
              </a:rPr>
              <a:t> — worth saying out loud: a share of the salt was bought in with the water. You can't conserve your way out of it.</a:t>
            </a:r>
          </a:p>
          <a:p>
            <a:pPr lvl="0"/>
            <a:r>
              <a:rPr lang="en-GB" sz="1200" b="1" i="0" kern="1200" dirty="0">
                <a:solidFill>
                  <a:schemeClr val="tx1"/>
                </a:solidFill>
                <a:effectLst/>
                <a:latin typeface="+mn-lt"/>
                <a:ea typeface="+mn-ea"/>
                <a:cs typeface="+mn-cs"/>
              </a:rPr>
              <a:t>Route A</a:t>
            </a:r>
            <a:r>
              <a:rPr lang="en-GB" sz="1200" b="0" i="0" kern="1200" dirty="0">
                <a:solidFill>
                  <a:schemeClr val="tx1"/>
                </a:solidFill>
                <a:effectLst/>
                <a:latin typeface="+mn-lt"/>
                <a:ea typeface="+mn-ea"/>
                <a:cs typeface="+mn-cs"/>
              </a:rPr>
              <a:t> — divert the strongest wastes (the neutralisation streams, and the larger purification reject) out of the outfall for treatment or off-site disposal. Smallest system, direct cut in salt mass.</a:t>
            </a:r>
          </a:p>
          <a:p>
            <a:pPr lvl="0"/>
            <a:r>
              <a:rPr lang="en-GB" sz="1200" b="1" i="0" kern="1200" dirty="0">
                <a:solidFill>
                  <a:schemeClr val="tx1"/>
                </a:solidFill>
                <a:effectLst/>
                <a:latin typeface="+mn-lt"/>
                <a:ea typeface="+mn-ea"/>
                <a:cs typeface="+mn-cs"/>
              </a:rPr>
              <a:t>Route B</a:t>
            </a:r>
            <a:r>
              <a:rPr lang="en-GB" sz="1200" b="0" i="0" kern="1200" dirty="0">
                <a:solidFill>
                  <a:schemeClr val="tx1"/>
                </a:solidFill>
                <a:effectLst/>
                <a:latin typeface="+mn-lt"/>
                <a:ea typeface="+mn-ea"/>
                <a:cs typeface="+mn-cs"/>
              </a:rPr>
              <a:t> — treat the blended discharge as one stream: concentrate it, evaporate and crystallise, clean water returns, salt leaves as a solid.</a:t>
            </a:r>
          </a:p>
          <a:p>
            <a:pPr lvl="0"/>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29</a:t>
            </a:fld>
            <a:endParaRPr lang="en-GB"/>
          </a:p>
        </p:txBody>
      </p:sp>
    </p:spTree>
    <p:extLst>
      <p:ext uri="{BB962C8B-B14F-4D97-AF65-F5344CB8AC3E}">
        <p14:creationId xmlns:p14="http://schemas.microsoft.com/office/powerpoint/2010/main" val="1724108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A1D60-07EF-B369-69BA-BF6F7BE39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7D6F1-C718-820C-32C8-C39C6D00D2D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EDB702-3923-7C7D-C408-F5CEAD5D1517}"/>
              </a:ext>
            </a:extLst>
          </p:cNvPr>
          <p:cNvSpPr>
            <a:spLocks noGrp="1"/>
          </p:cNvSpPr>
          <p:nvPr>
            <p:ph type="body" idx="1"/>
          </p:nvPr>
        </p:nvSpPr>
        <p:spPr/>
        <p:txBody>
          <a:bodyPr/>
          <a:lstStyle/>
          <a:p>
            <a:pPr>
              <a:lnSpc>
                <a:spcPct val="115000"/>
              </a:lnSpc>
              <a:spcAft>
                <a:spcPts val="800"/>
              </a:spcAft>
              <a:buNone/>
            </a:pPr>
            <a:r>
              <a:rPr lang="en-GB" sz="1200" b="0" kern="100" dirty="0">
                <a:effectLst/>
                <a:latin typeface="Aptos" panose="020B0004020202020204" pitchFamily="34" charset="0"/>
                <a:ea typeface="Aptos" panose="020B0004020202020204" pitchFamily="34" charset="0"/>
                <a:cs typeface="Times New Roman" panose="02020603050405020304" pitchFamily="18" charset="0"/>
              </a:rPr>
              <a:t>5 min total </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fontAlgn="t"/>
            <a:r>
              <a:rPr lang="en-GB" sz="1200" b="0" i="0" kern="1200" dirty="0">
                <a:solidFill>
                  <a:schemeClr val="tx1"/>
                </a:solidFill>
                <a:effectLst/>
                <a:latin typeface="+mn-lt"/>
                <a:ea typeface="+mn-ea"/>
                <a:cs typeface="+mn-cs"/>
              </a:rPr>
              <a:t>Was this really a pharmaceutical story?</a:t>
            </a:r>
          </a:p>
          <a:p>
            <a:pPr fontAlgn="t"/>
            <a:r>
              <a:rPr lang="en-GB" sz="1200" b="0" i="0" kern="1200" dirty="0">
                <a:solidFill>
                  <a:schemeClr val="tx1"/>
                </a:solidFill>
                <a:effectLst/>
                <a:latin typeface="+mn-lt"/>
                <a:ea typeface="+mn-ea"/>
                <a:cs typeface="+mn-cs"/>
              </a:rPr>
              <a:t>Or was it actually a systems engineering story?</a:t>
            </a:r>
          </a:p>
          <a:p>
            <a:pPr fontAlgn="t"/>
            <a:r>
              <a:rPr lang="en-GB" sz="1200" b="0" i="0" kern="1200" dirty="0">
                <a:solidFill>
                  <a:schemeClr val="tx1"/>
                </a:solidFill>
                <a:effectLst/>
                <a:latin typeface="+mn-lt"/>
                <a:ea typeface="+mn-ea"/>
                <a:cs typeface="+mn-cs"/>
              </a:rPr>
              <a:t>Then transition into:</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Could the same thinking work in:</a:t>
            </a:r>
          </a:p>
          <a:p>
            <a:pPr fontAlgn="t"/>
            <a:r>
              <a:rPr lang="en-GB" sz="1200" b="0" i="0" kern="1200" dirty="0">
                <a:solidFill>
                  <a:schemeClr val="tx1"/>
                </a:solidFill>
                <a:effectLst/>
                <a:latin typeface="+mn-lt"/>
                <a:ea typeface="+mn-ea"/>
                <a:cs typeface="+mn-cs"/>
              </a:rPr>
              <a:t>Offices</a:t>
            </a:r>
          </a:p>
          <a:p>
            <a:pPr fontAlgn="t"/>
            <a:r>
              <a:rPr lang="en-GB" sz="1200" b="0" i="0" kern="1200" dirty="0">
                <a:solidFill>
                  <a:schemeClr val="tx1"/>
                </a:solidFill>
                <a:effectLst/>
                <a:latin typeface="+mn-lt"/>
                <a:ea typeface="+mn-ea"/>
                <a:cs typeface="+mn-cs"/>
              </a:rPr>
              <a:t>Hospitals</a:t>
            </a:r>
          </a:p>
          <a:p>
            <a:pPr fontAlgn="t"/>
            <a:r>
              <a:rPr lang="en-GB" sz="1200" b="0" i="0" kern="1200" dirty="0">
                <a:solidFill>
                  <a:schemeClr val="tx1"/>
                </a:solidFill>
                <a:effectLst/>
                <a:latin typeface="+mn-lt"/>
                <a:ea typeface="+mn-ea"/>
                <a:cs typeface="+mn-cs"/>
              </a:rPr>
              <a:t>Universities</a:t>
            </a:r>
          </a:p>
          <a:p>
            <a:pPr fontAlgn="t"/>
            <a:r>
              <a:rPr lang="en-GB" sz="1200" b="0" i="0" kern="1200" dirty="0">
                <a:solidFill>
                  <a:schemeClr val="tx1"/>
                </a:solidFill>
                <a:effectLst/>
                <a:latin typeface="+mn-lt"/>
                <a:ea typeface="+mn-ea"/>
                <a:cs typeface="+mn-cs"/>
              </a:rPr>
              <a:t>Cities</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AB94D34-DABF-0C9C-EEAB-2E21FEE05F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8DEDC-75CF-4936-9E29-A12A251E06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0201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[2.0 min — ends 55:30] </a:t>
            </a:r>
          </a:p>
        </p:txBody>
      </p:sp>
      <p:sp>
        <p:nvSpPr>
          <p:cNvPr id="4" name="Slide Number Placeholder 3"/>
          <p:cNvSpPr>
            <a:spLocks noGrp="1"/>
          </p:cNvSpPr>
          <p:nvPr>
            <p:ph type="sldNum" sz="quarter" idx="5"/>
          </p:nvPr>
        </p:nvSpPr>
        <p:spPr/>
        <p:txBody>
          <a:bodyPr/>
          <a:lstStyle/>
          <a:p>
            <a:fld id="{24D8DEDC-75CF-4936-9E29-A12A251E0621}" type="slidenum">
              <a:rPr lang="en-GB" smtClean="0"/>
              <a:t>31</a:t>
            </a:fld>
            <a:endParaRPr lang="en-GB"/>
          </a:p>
        </p:txBody>
      </p:sp>
    </p:spTree>
    <p:extLst>
      <p:ext uri="{BB962C8B-B14F-4D97-AF65-F5344CB8AC3E}">
        <p14:creationId xmlns:p14="http://schemas.microsoft.com/office/powerpoint/2010/main" val="17251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1.0 min </a:t>
            </a:r>
          </a:p>
          <a:p>
            <a:endParaRPr lang="en-GB" dirty="0"/>
          </a:p>
          <a:p>
            <a:endParaRPr lang="en-GB" dirty="0"/>
          </a:p>
          <a:p>
            <a:r>
              <a:rPr lang="en-GB" dirty="0"/>
              <a:t>Frame: a city is a campus where nobody owns the whole system — that is what makes it hard, not the size. </a:t>
            </a:r>
          </a:p>
          <a:p>
            <a:endParaRPr lang="en-GB" dirty="0"/>
          </a:p>
          <a:p>
            <a:r>
              <a:rPr lang="en-GB" dirty="0"/>
              <a:t>Reclaimed water, heat recovery, demand management: none of these are waiting on a technology breakthrough. They are waiting on sequence — the same sequence from earlier, at city scale. Close on the shift: from cities that dispose of water to cities that circulate it. Then straight into the six questions. </a:t>
            </a:r>
          </a:p>
        </p:txBody>
      </p:sp>
      <p:sp>
        <p:nvSpPr>
          <p:cNvPr id="4" name="Slide Number Placeholder 3"/>
          <p:cNvSpPr>
            <a:spLocks noGrp="1"/>
          </p:cNvSpPr>
          <p:nvPr>
            <p:ph type="sldNum" sz="quarter" idx="5"/>
          </p:nvPr>
        </p:nvSpPr>
        <p:spPr/>
        <p:txBody>
          <a:bodyPr/>
          <a:lstStyle/>
          <a:p>
            <a:fld id="{24D8DEDC-75CF-4936-9E29-A12A251E0621}" type="slidenum">
              <a:rPr lang="en-GB" smtClean="0"/>
              <a:t>32</a:t>
            </a:fld>
            <a:endParaRPr lang="en-GB"/>
          </a:p>
        </p:txBody>
      </p:sp>
    </p:spTree>
    <p:extLst>
      <p:ext uri="{BB962C8B-B14F-4D97-AF65-F5344CB8AC3E}">
        <p14:creationId xmlns:p14="http://schemas.microsoft.com/office/powerpoint/2010/main" val="903925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1.5 min </a:t>
            </a:r>
            <a:r>
              <a:rPr lang="en-GB" sz="1200" b="0" spc="0" dirty="0">
                <a:solidFill>
                  <a:srgbClr val="607481"/>
                </a:solidFill>
                <a:latin typeface="+mn-lt"/>
                <a:cs typeface="Aptos"/>
              </a:rPr>
              <a:t>Remember the six water lenses? Same six, same order — with the word “water” taken out</a:t>
            </a:r>
          </a:p>
          <a:p>
            <a:pPr fontAlgn="t"/>
            <a:endParaRPr lang="en-GB" sz="1200" b="0" i="0" kern="1200" spc="0" dirty="0">
              <a:solidFill>
                <a:srgbClr val="60748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more I work on these projects, the more I find myself returning to the same questions.</a:t>
            </a:r>
          </a:p>
          <a:p>
            <a:pPr fontAlgn="t"/>
            <a:r>
              <a:rPr lang="en-GB" sz="1200" b="0" i="0" kern="1200" dirty="0">
                <a:solidFill>
                  <a:schemeClr val="tx1"/>
                </a:solidFill>
                <a:effectLst/>
                <a:latin typeface="+mn-lt"/>
                <a:ea typeface="+mn-ea"/>
                <a:cs typeface="+mn-cs"/>
              </a:rPr>
              <a:t>Not just for water.</a:t>
            </a:r>
          </a:p>
          <a:p>
            <a:pPr fontAlgn="t"/>
            <a:r>
              <a:rPr lang="en-GB" sz="1200" b="0" i="0" kern="1200" dirty="0">
                <a:solidFill>
                  <a:schemeClr val="tx1"/>
                </a:solidFill>
                <a:effectLst/>
                <a:latin typeface="+mn-lt"/>
                <a:ea typeface="+mn-ea"/>
                <a:cs typeface="+mn-cs"/>
              </a:rPr>
              <a:t>For energy.</a:t>
            </a:r>
          </a:p>
          <a:p>
            <a:pPr fontAlgn="t"/>
            <a:r>
              <a:rPr lang="en-GB" sz="1200" b="0" i="0" kern="1200" dirty="0">
                <a:solidFill>
                  <a:schemeClr val="tx1"/>
                </a:solidFill>
                <a:effectLst/>
                <a:latin typeface="+mn-lt"/>
                <a:ea typeface="+mn-ea"/>
                <a:cs typeface="+mn-cs"/>
              </a:rPr>
              <a:t>For carbon.</a:t>
            </a:r>
          </a:p>
          <a:p>
            <a:pPr fontAlgn="t"/>
            <a:r>
              <a:rPr lang="en-GB" sz="1200" b="0" i="0" kern="1200" dirty="0">
                <a:solidFill>
                  <a:schemeClr val="tx1"/>
                </a:solidFill>
                <a:effectLst/>
                <a:latin typeface="+mn-lt"/>
                <a:ea typeface="+mn-ea"/>
                <a:cs typeface="+mn-cs"/>
              </a:rPr>
              <a:t>For waste.</a:t>
            </a:r>
          </a:p>
          <a:p>
            <a:pPr fontAlgn="t"/>
            <a:r>
              <a:rPr lang="en-GB" sz="1200" b="0" i="0" kern="1200" dirty="0">
                <a:solidFill>
                  <a:schemeClr val="tx1"/>
                </a:solidFill>
                <a:effectLst/>
                <a:latin typeface="+mn-lt"/>
                <a:ea typeface="+mn-ea"/>
                <a:cs typeface="+mn-cs"/>
              </a:rPr>
              <a:t>For infrastructure.</a:t>
            </a:r>
          </a:p>
          <a:p>
            <a:pPr fontAlgn="t"/>
            <a:r>
              <a:rPr lang="en-GB" sz="1200" b="0" i="0" kern="1200" dirty="0">
                <a:solidFill>
                  <a:schemeClr val="tx1"/>
                </a:solidFill>
                <a:effectLst/>
                <a:latin typeface="+mn-lt"/>
                <a:ea typeface="+mn-ea"/>
                <a:cs typeface="+mn-cs"/>
              </a:rPr>
              <a:t>For almost every complex system.</a:t>
            </a:r>
          </a:p>
          <a:p>
            <a:pPr fontAlgn="t"/>
            <a:r>
              <a:rPr lang="en-GB" sz="1200" b="0" i="0" kern="1200" dirty="0">
                <a:solidFill>
                  <a:schemeClr val="tx1"/>
                </a:solidFill>
                <a:effectLst/>
                <a:latin typeface="+mn-lt"/>
                <a:ea typeface="+mn-ea"/>
                <a:cs typeface="+mn-cs"/>
              </a:rPr>
              <a:t>The questions are:</a:t>
            </a:r>
          </a:p>
          <a:p>
            <a:pPr lvl="0" fontAlgn="t"/>
            <a:r>
              <a:rPr lang="en-GB" sz="1200" b="0" i="0" kern="1200" dirty="0">
                <a:solidFill>
                  <a:schemeClr val="tx1"/>
                </a:solidFill>
                <a:effectLst/>
                <a:latin typeface="+mn-lt"/>
                <a:ea typeface="+mn-ea"/>
                <a:cs typeface="+mn-cs"/>
              </a:rPr>
              <a:t>Where is it being used?</a:t>
            </a:r>
          </a:p>
          <a:p>
            <a:pPr lvl="0" fontAlgn="t"/>
            <a:r>
              <a:rPr lang="en-GB" sz="1200" b="0" i="0" kern="1200" dirty="0">
                <a:solidFill>
                  <a:schemeClr val="tx1"/>
                </a:solidFill>
                <a:effectLst/>
                <a:latin typeface="+mn-lt"/>
                <a:ea typeface="+mn-ea"/>
                <a:cs typeface="+mn-cs"/>
              </a:rPr>
              <a:t>Why is it being used?</a:t>
            </a:r>
          </a:p>
          <a:p>
            <a:pPr lvl="0" fontAlgn="t"/>
            <a:r>
              <a:rPr lang="en-GB" sz="1200" b="0" i="0" kern="1200" dirty="0">
                <a:solidFill>
                  <a:schemeClr val="tx1"/>
                </a:solidFill>
                <a:effectLst/>
                <a:latin typeface="+mn-lt"/>
                <a:ea typeface="+mn-ea"/>
                <a:cs typeface="+mn-cs"/>
              </a:rPr>
              <a:t>What quality is actually required?</a:t>
            </a:r>
          </a:p>
          <a:p>
            <a:pPr lvl="0" fontAlgn="t"/>
            <a:r>
              <a:rPr lang="en-GB" sz="1200" b="0" i="0" kern="1200" dirty="0">
                <a:solidFill>
                  <a:schemeClr val="tx1"/>
                </a:solidFill>
                <a:effectLst/>
                <a:latin typeface="+mn-lt"/>
                <a:ea typeface="+mn-ea"/>
                <a:cs typeface="+mn-cs"/>
              </a:rPr>
              <a:t>What should remain separated?</a:t>
            </a:r>
          </a:p>
          <a:p>
            <a:pPr lvl="0" fontAlgn="t"/>
            <a:r>
              <a:rPr lang="en-GB" sz="1200" b="0" i="0" kern="1200" dirty="0">
                <a:solidFill>
                  <a:schemeClr val="tx1"/>
                </a:solidFill>
                <a:effectLst/>
                <a:latin typeface="+mn-lt"/>
                <a:ea typeface="+mn-ea"/>
                <a:cs typeface="+mn-cs"/>
              </a:rPr>
              <a:t>What can be recovered?</a:t>
            </a:r>
          </a:p>
          <a:p>
            <a:pPr lvl="0" fontAlgn="t"/>
            <a:r>
              <a:rPr lang="en-GB" sz="1200" b="0" i="0" kern="1200" dirty="0">
                <a:solidFill>
                  <a:schemeClr val="tx1"/>
                </a:solidFill>
                <a:effectLst/>
                <a:latin typeface="+mn-lt"/>
                <a:ea typeface="+mn-ea"/>
                <a:cs typeface="+mn-cs"/>
              </a:rPr>
              <a:t>What else changes when we  it?</a:t>
            </a:r>
          </a:p>
          <a:p>
            <a:pPr fontAlgn="t"/>
            <a:r>
              <a:rPr lang="en-GB" sz="1200" b="0" i="0" kern="1200" dirty="0">
                <a:solidFill>
                  <a:schemeClr val="tx1"/>
                </a:solidFill>
                <a:effectLst/>
                <a:latin typeface="+mn-lt"/>
                <a:ea typeface="+mn-ea"/>
                <a:cs typeface="+mn-cs"/>
              </a:rPr>
              <a:t>Not particularly glamorous questions.</a:t>
            </a:r>
          </a:p>
          <a:p>
            <a:pPr fontAlgn="t"/>
            <a:r>
              <a:rPr lang="en-GB" sz="1200" b="0" i="0" kern="1200" dirty="0">
                <a:solidFill>
                  <a:schemeClr val="tx1"/>
                </a:solidFill>
                <a:effectLst/>
                <a:latin typeface="+mn-lt"/>
                <a:ea typeface="+mn-ea"/>
                <a:cs typeface="+mn-cs"/>
              </a:rPr>
              <a:t>But incredibly powerful ones.</a:t>
            </a:r>
          </a:p>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33</a:t>
            </a:fld>
            <a:endParaRPr lang="en-GB"/>
          </a:p>
        </p:txBody>
      </p:sp>
    </p:spTree>
    <p:extLst>
      <p:ext uri="{BB962C8B-B14F-4D97-AF65-F5344CB8AC3E}">
        <p14:creationId xmlns:p14="http://schemas.microsoft.com/office/powerpoint/2010/main" val="292196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931C8-DAC8-7FD2-D9E8-3E4B0FEA0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B2195-0F7C-2C9C-605C-936962EE7AE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9E7761-4E06-738B-BB28-AADA928633BA}"/>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1 mins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We've covered a lot of ground this evening.</a:t>
            </a:r>
          </a:p>
          <a:p>
            <a:pPr fontAlgn="t"/>
            <a:r>
              <a:rPr lang="en-GB" sz="1200" b="0" i="0" kern="1200" dirty="0">
                <a:solidFill>
                  <a:schemeClr val="tx1"/>
                </a:solidFill>
                <a:effectLst/>
                <a:latin typeface="+mn-lt"/>
                <a:ea typeface="+mn-ea"/>
                <a:cs typeface="+mn-cs"/>
              </a:rPr>
              <a:t>We've looked at hidden water.</a:t>
            </a:r>
          </a:p>
          <a:p>
            <a:pPr fontAlgn="t"/>
            <a:r>
              <a:rPr lang="en-GB" sz="1200" b="0" i="0" kern="1200" dirty="0">
                <a:solidFill>
                  <a:schemeClr val="tx1"/>
                </a:solidFill>
                <a:effectLst/>
                <a:latin typeface="+mn-lt"/>
                <a:ea typeface="+mn-ea"/>
                <a:cs typeface="+mn-cs"/>
              </a:rPr>
              <a:t>We've looked at a highly regulated manufacturing site.</a:t>
            </a:r>
          </a:p>
          <a:p>
            <a:pPr fontAlgn="t"/>
            <a:r>
              <a:rPr lang="en-GB" sz="1200" b="0" i="0" kern="1200" dirty="0">
                <a:solidFill>
                  <a:schemeClr val="tx1"/>
                </a:solidFill>
                <a:effectLst/>
                <a:latin typeface="+mn-lt"/>
                <a:ea typeface="+mn-ea"/>
                <a:cs typeface="+mn-cs"/>
              </a:rPr>
              <a:t>We've followed four engineering mysteries.</a:t>
            </a:r>
          </a:p>
          <a:p>
            <a:pPr fontAlgn="t"/>
            <a:r>
              <a:rPr lang="en-GB" sz="1200" b="0" i="0" kern="1200" dirty="0">
                <a:solidFill>
                  <a:schemeClr val="tx1"/>
                </a:solidFill>
                <a:effectLst/>
                <a:latin typeface="+mn-lt"/>
                <a:ea typeface="+mn-ea"/>
                <a:cs typeface="+mn-cs"/>
              </a:rPr>
              <a:t>And we discovered something surprising.</a:t>
            </a:r>
          </a:p>
          <a:p>
            <a:pPr fontAlgn="t"/>
            <a:r>
              <a:rPr lang="en-GB" sz="1200" b="0" i="0" kern="1200" dirty="0">
                <a:solidFill>
                  <a:schemeClr val="tx1"/>
                </a:solidFill>
                <a:effectLst/>
                <a:latin typeface="+mn-lt"/>
                <a:ea typeface="+mn-ea"/>
                <a:cs typeface="+mn-cs"/>
              </a:rPr>
              <a:t>None of the biggest opportunities began with major treatment systems.</a:t>
            </a:r>
          </a:p>
          <a:p>
            <a:pPr fontAlgn="t"/>
            <a:r>
              <a:rPr lang="en-GB" sz="1200" b="0" i="0" kern="1200" dirty="0">
                <a:solidFill>
                  <a:schemeClr val="tx1"/>
                </a:solidFill>
                <a:effectLst/>
                <a:latin typeface="+mn-lt"/>
                <a:ea typeface="+mn-ea"/>
                <a:cs typeface="+mn-cs"/>
              </a:rPr>
              <a:t>None began with groundbreaking technology.</a:t>
            </a:r>
          </a:p>
          <a:p>
            <a:pPr fontAlgn="t"/>
            <a:r>
              <a:rPr lang="en-GB" sz="1200" b="0" i="0" kern="1200" dirty="0">
                <a:solidFill>
                  <a:schemeClr val="tx1"/>
                </a:solidFill>
                <a:effectLst/>
                <a:latin typeface="+mn-lt"/>
                <a:ea typeface="+mn-ea"/>
                <a:cs typeface="+mn-cs"/>
              </a:rPr>
              <a:t>Most began with asking better questions.</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a:p>
            <a:pPr fontAlgn="t"/>
            <a:r>
              <a:rPr lang="en-GB" sz="1200" b="0" i="0" kern="1200" dirty="0">
                <a:solidFill>
                  <a:schemeClr val="tx1"/>
                </a:solidFill>
                <a:effectLst/>
                <a:latin typeface="+mn-lt"/>
                <a:ea typeface="+mn-ea"/>
                <a:cs typeface="+mn-cs"/>
              </a:rPr>
              <a:t>Because the biggest lesson from this entire project can be summarised in one sentence:</a:t>
            </a:r>
          </a:p>
          <a:p>
            <a:pPr fontAlgn="t"/>
            <a:r>
              <a:rPr lang="en-GB" sz="1200" b="1" i="0" kern="1200" dirty="0">
                <a:solidFill>
                  <a:schemeClr val="tx1"/>
                </a:solidFill>
                <a:effectLst/>
                <a:latin typeface="+mn-lt"/>
                <a:ea typeface="+mn-ea"/>
                <a:cs typeface="+mn-cs"/>
              </a:rPr>
              <a:t>"Don't start with the supply.</a:t>
            </a:r>
          </a:p>
          <a:p>
            <a:pPr fontAlgn="t"/>
            <a:r>
              <a:rPr lang="en-GB" sz="1200" b="1" i="0" kern="1200" dirty="0">
                <a:solidFill>
                  <a:schemeClr val="tx1"/>
                </a:solidFill>
                <a:effectLst/>
                <a:latin typeface="+mn-lt"/>
                <a:ea typeface="+mn-ea"/>
                <a:cs typeface="+mn-cs"/>
              </a:rPr>
              <a:t>Start with the demand."</a:t>
            </a:r>
          </a:p>
          <a:p>
            <a:pPr fontAlgn="t"/>
            <a:r>
              <a:rPr lang="en-GB" sz="1200" b="0" i="0" kern="1200" dirty="0">
                <a:solidFill>
                  <a:schemeClr val="tx1"/>
                </a:solidFill>
                <a:effectLst/>
                <a:latin typeface="+mn-lt"/>
                <a:ea typeface="+mn-ea"/>
                <a:cs typeface="+mn-cs"/>
              </a:rPr>
              <a:t>Thank you very much. I look forward to your questions.</a:t>
            </a:r>
          </a:p>
          <a:p>
            <a:pPr>
              <a:lnSpc>
                <a:spcPct val="115000"/>
              </a:lnSpc>
              <a:spcAft>
                <a:spcPts val="800"/>
              </a:spcAft>
              <a:buNone/>
            </a:pPr>
            <a:endParaRPr lang="en-GB" sz="1200"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82685F4-1214-1D6F-3DB5-75F873E46C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8DEDC-75CF-4936-9E29-A12A251E06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766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4D8DEDC-75CF-4936-9E29-A12A251E0621}" type="slidenum">
              <a:rPr lang="en-GB" smtClean="0"/>
              <a:t>35</a:t>
            </a:fld>
            <a:endParaRPr lang="en-GB"/>
          </a:p>
        </p:txBody>
      </p:sp>
    </p:spTree>
    <p:extLst>
      <p:ext uri="{BB962C8B-B14F-4D97-AF65-F5344CB8AC3E}">
        <p14:creationId xmlns:p14="http://schemas.microsoft.com/office/powerpoint/2010/main" val="1317243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34A4-06CC-EDAF-FDAD-E0D3303160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9B19B9C-EA71-3311-5ED5-79556F33EA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D111361-6BAB-F31C-4C66-565C846EC46E}"/>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AA8C783A-9C0B-DC09-F7EF-A0B1D55E01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C9655D-537E-6185-5229-8F5E4104D919}"/>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1290100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D5418-09F9-7701-4492-A7F88A69D3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F1FE6A-7172-6EEA-8B1F-7C4170EA7E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9137BC-5337-ADB8-3BDA-21E15881C35A}"/>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33DB2E33-9E2B-4B2A-6943-9D3BE43DBB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AF6891-27D2-D43F-F83A-B35197772AEF}"/>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454880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0F1C-F45D-BE0F-8A90-14C70CEA1F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ED045C-7CC9-FC76-9B31-1B23C71588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D86D74-B4EE-EEAD-D29F-30FBD10EBC33}"/>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62B09B9D-70CE-8BBF-5440-860003D815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26F494-7718-2102-FD32-8BDA9EE2FEBC}"/>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2537147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01B1-EE2D-5DCC-6768-20DA024461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279038-688D-C837-2DE4-7D61C9D6B5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46F508-D4CA-295C-332B-7786B5E90A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0659F03-2970-A566-FECF-04D86ACA2E96}"/>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6" name="Footer Placeholder 5">
            <a:extLst>
              <a:ext uri="{FF2B5EF4-FFF2-40B4-BE49-F238E27FC236}">
                <a16:creationId xmlns:a16="http://schemas.microsoft.com/office/drawing/2014/main" id="{E98EF166-93D9-AD61-4366-769068DBE6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0F7BF1-7522-2684-2540-AA0FED6FE640}"/>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225580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48E79-DD6A-3CF9-0ADB-995BE610A47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069277-CF36-C4A7-68FD-E667FB4D5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829182-0979-04AC-EE7E-50D5F0240A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036D1B-BC92-FFFB-EB04-021C87EF43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F963A7-9B75-08B1-0892-F6BD33E81E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E69632F-1D78-89E4-EDF8-9C0B4303DD5B}"/>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8" name="Footer Placeholder 7">
            <a:extLst>
              <a:ext uri="{FF2B5EF4-FFF2-40B4-BE49-F238E27FC236}">
                <a16:creationId xmlns:a16="http://schemas.microsoft.com/office/drawing/2014/main" id="{EFED3DCF-611E-FD49-75E0-9372BB17BD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9FF5D1-2912-C14F-1103-F3122BFB2A74}"/>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406688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FFBF-CB59-6868-91E3-AD94959C472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7717418-DCDC-5915-9632-1B70AA3325F5}"/>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4" name="Footer Placeholder 3">
            <a:extLst>
              <a:ext uri="{FF2B5EF4-FFF2-40B4-BE49-F238E27FC236}">
                <a16:creationId xmlns:a16="http://schemas.microsoft.com/office/drawing/2014/main" id="{ABCABDA4-67C4-082E-5AA5-21958029FF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C21528-50F5-EE4D-43E5-3D7BC3CB4213}"/>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2031925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119437-22AF-CAB9-D383-EF12CAE27DAC}"/>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3" name="Footer Placeholder 2">
            <a:extLst>
              <a:ext uri="{FF2B5EF4-FFF2-40B4-BE49-F238E27FC236}">
                <a16:creationId xmlns:a16="http://schemas.microsoft.com/office/drawing/2014/main" id="{C60A11C4-40DF-F577-62C5-5508A25948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852F288-500A-2437-849F-2430AED509FB}"/>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3801800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53E3-B858-8036-0D42-E1C3272733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024978-80F1-F5A3-487C-B32CBFB96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6F8B201-4CC5-C314-964B-9824EF535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89E9C-2287-1F56-2D7F-1F23CBCBE199}"/>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6" name="Footer Placeholder 5">
            <a:extLst>
              <a:ext uri="{FF2B5EF4-FFF2-40B4-BE49-F238E27FC236}">
                <a16:creationId xmlns:a16="http://schemas.microsoft.com/office/drawing/2014/main" id="{F02D7387-6FB4-39B1-659D-69C3849C7C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B7DCA3-5BC2-99D6-66AF-E750F057AE13}"/>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90883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87C4-E8A3-8154-33B8-2CE8C8E882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C08E33A-CB13-DA0B-9305-5F77E598AA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7D6CAB-955B-3EA9-4A5A-FDB6A30874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6C44EB-4643-0B1F-3779-FFF9ED9AEFB0}"/>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6" name="Footer Placeholder 5">
            <a:extLst>
              <a:ext uri="{FF2B5EF4-FFF2-40B4-BE49-F238E27FC236}">
                <a16:creationId xmlns:a16="http://schemas.microsoft.com/office/drawing/2014/main" id="{B34A093D-8516-ECD1-93A1-9970EF0C7D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5B460D-FAA0-D075-752B-9E6C78F4D490}"/>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46042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9AAD-653E-3558-E40A-B2661968D9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14E1CF-F2F8-933B-30AA-9D04163D8D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69D4B7-81E5-B417-431C-71DD506F531D}"/>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A72E978C-0C5B-415A-DB21-0B0D7F0D9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635968-B5E8-AC60-190B-2EBF1CAC4DCA}"/>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37754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077F0F-A65C-CBC8-6D09-04A4501947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D2B598-06FD-8033-E599-B19361A13F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696514-2084-77F1-72BA-9589CD028257}"/>
              </a:ext>
            </a:extLst>
          </p:cNvPr>
          <p:cNvSpPr>
            <a:spLocks noGrp="1"/>
          </p:cNvSpPr>
          <p:nvPr>
            <p:ph type="dt" sz="half" idx="10"/>
          </p:nvPr>
        </p:nvSpPr>
        <p:spPr/>
        <p:txBody>
          <a:body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37DF7723-FEE9-9E51-DD8B-0B1DCD206D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B56CED-2AF9-0E23-C307-AB6B816D2DE5}"/>
              </a:ext>
            </a:extLst>
          </p:cNvPr>
          <p:cNvSpPr>
            <a:spLocks noGrp="1"/>
          </p:cNvSpPr>
          <p:nvPr>
            <p:ph type="sldNum" sz="quarter" idx="12"/>
          </p:nvPr>
        </p:nvSpPr>
        <p:spPr/>
        <p:txBody>
          <a:bodyPr/>
          <a:lstStyle/>
          <a:p>
            <a:fld id="{EFFED971-5934-4058-8E36-BED5EE61949F}" type="slidenum">
              <a:rPr lang="en-GB" smtClean="0"/>
              <a:t>‹#›</a:t>
            </a:fld>
            <a:endParaRPr lang="en-GB"/>
          </a:p>
        </p:txBody>
      </p:sp>
    </p:spTree>
    <p:extLst>
      <p:ext uri="{BB962C8B-B14F-4D97-AF65-F5344CB8AC3E}">
        <p14:creationId xmlns:p14="http://schemas.microsoft.com/office/powerpoint/2010/main" val="66959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6" name="Content Placeholder 4" descr="A picture containing fence&#10;&#10;Description generated with very high confidence">
            <a:extLst>
              <a:ext uri="{FF2B5EF4-FFF2-40B4-BE49-F238E27FC236}">
                <a16:creationId xmlns:a16="http://schemas.microsoft.com/office/drawing/2014/main" id="{F566F8D1-3363-44CB-97CE-63FDEA4331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196752"/>
            <a:ext cx="12248997" cy="7153722"/>
          </a:xfrm>
          <a:prstGeom prst="rect">
            <a:avLst/>
          </a:prstGeom>
        </p:spPr>
      </p:pic>
      <p:pic>
        <p:nvPicPr>
          <p:cNvPr id="4" name="Picture 3" descr="A close up of a logo&#10;&#10;Description generated with high confidence">
            <a:extLst>
              <a:ext uri="{FF2B5EF4-FFF2-40B4-BE49-F238E27FC236}">
                <a16:creationId xmlns:a16="http://schemas.microsoft.com/office/drawing/2014/main" id="{712E18B0-FFB7-4F4C-8EAD-31EB0CB077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15680" y="1700808"/>
            <a:ext cx="5760640" cy="4676714"/>
          </a:xfrm>
          <a:prstGeom prst="rect">
            <a:avLst/>
          </a:prstGeom>
          <a:blipFill dpi="0" rotWithShape="1">
            <a:blip r:embed="rId3">
              <a:alphaModFix amt="0"/>
            </a:blip>
            <a:srcRect/>
            <a:stretch>
              <a:fillRect/>
            </a:stretch>
          </a:blipFill>
        </p:spPr>
      </p:pic>
      <p:sp>
        <p:nvSpPr>
          <p:cNvPr id="15" name="Title 25">
            <a:extLst>
              <a:ext uri="{FF2B5EF4-FFF2-40B4-BE49-F238E27FC236}">
                <a16:creationId xmlns:a16="http://schemas.microsoft.com/office/drawing/2014/main" id="{41CD23E5-8062-D544-A480-40DEA2E1E0F3}"/>
              </a:ext>
            </a:extLst>
          </p:cNvPr>
          <p:cNvSpPr>
            <a:spLocks noGrp="1"/>
          </p:cNvSpPr>
          <p:nvPr>
            <p:ph type="title" hasCustomPrompt="1"/>
          </p:nvPr>
        </p:nvSpPr>
        <p:spPr>
          <a:xfrm>
            <a:off x="3359697" y="1842760"/>
            <a:ext cx="5472608" cy="1442223"/>
          </a:xfrm>
          <a:prstGeom prst="rect">
            <a:avLst/>
          </a:prstGeom>
        </p:spPr>
        <p:txBody>
          <a:bodyPr anchor="t"/>
          <a:lstStyle>
            <a:lvl1pPr>
              <a:defRPr sz="2800">
                <a:solidFill>
                  <a:schemeClr val="bg1"/>
                </a:solidFill>
              </a:defRPr>
            </a:lvl1pPr>
          </a:lstStyle>
          <a:p>
            <a:r>
              <a:rPr lang="en-US" dirty="0"/>
              <a:t>Main title for presentation can go over one or two lines</a:t>
            </a:r>
          </a:p>
        </p:txBody>
      </p:sp>
      <p:sp>
        <p:nvSpPr>
          <p:cNvPr id="13" name="Content Placeholder 2">
            <a:extLst>
              <a:ext uri="{FF2B5EF4-FFF2-40B4-BE49-F238E27FC236}">
                <a16:creationId xmlns:a16="http://schemas.microsoft.com/office/drawing/2014/main" id="{C5E7077D-0C0B-BB45-A035-8341807A6068}"/>
              </a:ext>
            </a:extLst>
          </p:cNvPr>
          <p:cNvSpPr>
            <a:spLocks noGrp="1"/>
          </p:cNvSpPr>
          <p:nvPr>
            <p:ph sz="half" idx="17" hasCustomPrompt="1"/>
          </p:nvPr>
        </p:nvSpPr>
        <p:spPr>
          <a:xfrm>
            <a:off x="3359695" y="4795089"/>
            <a:ext cx="5544617" cy="1442223"/>
          </a:xfrm>
          <a:prstGeom prst="rect">
            <a:avLst/>
          </a:prstGeom>
        </p:spPr>
        <p:txBody>
          <a:bodyPr/>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600" b="0" kern="0" dirty="0"/>
              <a:t>Sub title (if needed) goes here</a:t>
            </a:r>
          </a:p>
          <a:p>
            <a:r>
              <a:rPr lang="en-US" sz="1600" b="0" kern="0" dirty="0"/>
              <a:t>DD Month Year</a:t>
            </a:r>
            <a:endParaRPr lang="en-GB" sz="1600" b="0" kern="0" dirty="0"/>
          </a:p>
        </p:txBody>
      </p:sp>
    </p:spTree>
    <p:extLst>
      <p:ext uri="{BB962C8B-B14F-4D97-AF65-F5344CB8AC3E}">
        <p14:creationId xmlns:p14="http://schemas.microsoft.com/office/powerpoint/2010/main" val="1078193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146DE2-82AD-6344-941F-C20EF6432126}"/>
              </a:ext>
            </a:extLst>
          </p:cNvPr>
          <p:cNvSpPr>
            <a:spLocks noChangeAspect="1"/>
          </p:cNvSpPr>
          <p:nvPr userDrawn="1"/>
        </p:nvSpPr>
        <p:spPr>
          <a:xfrm>
            <a:off x="0" y="0"/>
            <a:ext cx="12192000" cy="6858000"/>
          </a:xfrm>
          <a:prstGeom prst="rect">
            <a:avLst/>
          </a:prstGeom>
          <a:solidFill>
            <a:srgbClr val="073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itle 25">
            <a:extLst>
              <a:ext uri="{FF2B5EF4-FFF2-40B4-BE49-F238E27FC236}">
                <a16:creationId xmlns:a16="http://schemas.microsoft.com/office/drawing/2014/main" id="{94DA2C86-A3C1-9D4E-9ECD-B94019D10669}"/>
              </a:ext>
            </a:extLst>
          </p:cNvPr>
          <p:cNvSpPr>
            <a:spLocks noGrp="1"/>
          </p:cNvSpPr>
          <p:nvPr>
            <p:ph type="title" hasCustomPrompt="1"/>
          </p:nvPr>
        </p:nvSpPr>
        <p:spPr>
          <a:xfrm>
            <a:off x="5039883" y="1844824"/>
            <a:ext cx="6624736" cy="2702276"/>
          </a:xfrm>
          <a:prstGeom prst="rect">
            <a:avLst/>
          </a:prstGeom>
        </p:spPr>
        <p:txBody>
          <a:bodyPr anchor="t"/>
          <a:lstStyle>
            <a:lvl1pPr>
              <a:defRPr b="0">
                <a:solidFill>
                  <a:schemeClr val="bg1"/>
                </a:solidFill>
              </a:defRPr>
            </a:lvl1pPr>
          </a:lstStyle>
          <a:p>
            <a:r>
              <a:rPr lang="en-US" dirty="0"/>
              <a:t>Click to edit Divider title style, this can go over more than one line</a:t>
            </a:r>
          </a:p>
        </p:txBody>
      </p:sp>
      <p:sp>
        <p:nvSpPr>
          <p:cNvPr id="9" name="Content Placeholder 2">
            <a:extLst>
              <a:ext uri="{FF2B5EF4-FFF2-40B4-BE49-F238E27FC236}">
                <a16:creationId xmlns:a16="http://schemas.microsoft.com/office/drawing/2014/main" id="{D66DDA62-82D2-8545-B93C-AFA1A383C216}"/>
              </a:ext>
            </a:extLst>
          </p:cNvPr>
          <p:cNvSpPr>
            <a:spLocks noGrp="1"/>
          </p:cNvSpPr>
          <p:nvPr>
            <p:ph sz="half" idx="15" hasCustomPrompt="1"/>
          </p:nvPr>
        </p:nvSpPr>
        <p:spPr>
          <a:xfrm>
            <a:off x="5048199" y="4869160"/>
            <a:ext cx="4794944" cy="1522764"/>
          </a:xfrm>
          <a:prstGeom prst="rect">
            <a:avLst/>
          </a:prstGeom>
        </p:spPr>
        <p:txBody>
          <a:bodyPr anchor="b"/>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800" b="0" kern="0" dirty="0"/>
              <a:t>Divider sub-title goes here</a:t>
            </a:r>
            <a:endParaRPr lang="en-GB" sz="1800" b="0" kern="0" dirty="0"/>
          </a:p>
        </p:txBody>
      </p:sp>
      <p:pic>
        <p:nvPicPr>
          <p:cNvPr id="7" name="Picture 6">
            <a:extLst>
              <a:ext uri="{FF2B5EF4-FFF2-40B4-BE49-F238E27FC236}">
                <a16:creationId xmlns:a16="http://schemas.microsoft.com/office/drawing/2014/main" id="{74AD18EE-CF4A-45BF-B9E3-BA7F6032FBF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371" y="1929576"/>
            <a:ext cx="3182373" cy="2579544"/>
          </a:xfrm>
          <a:prstGeom prst="rect">
            <a:avLst/>
          </a:prstGeom>
        </p:spPr>
      </p:pic>
      <p:pic>
        <p:nvPicPr>
          <p:cNvPr id="3" name="Picture 2" descr="A close up of a logo&#10;&#10;Description generated with high confidence">
            <a:extLst>
              <a:ext uri="{FF2B5EF4-FFF2-40B4-BE49-F238E27FC236}">
                <a16:creationId xmlns:a16="http://schemas.microsoft.com/office/drawing/2014/main" id="{B5876616-D895-48C5-9852-DDD1A527B59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42155" y="1929574"/>
            <a:ext cx="3182371" cy="2579543"/>
          </a:xfrm>
          <a:prstGeom prst="rect">
            <a:avLst/>
          </a:prstGeom>
        </p:spPr>
      </p:pic>
    </p:spTree>
    <p:extLst>
      <p:ext uri="{BB962C8B-B14F-4D97-AF65-F5344CB8AC3E}">
        <p14:creationId xmlns:p14="http://schemas.microsoft.com/office/powerpoint/2010/main" val="1699241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594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645C0A-B973-7970-62BA-CFC839716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E4D03B-383F-EFC7-C852-6A8E97A570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FFB8FD-5F92-1E31-DFFC-2A6842C92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27ECA0-9D47-4504-9FD5-9811ECE6D6B2}" type="datetimeFigureOut">
              <a:rPr lang="en-GB" smtClean="0"/>
              <a:t>11/09/2026</a:t>
            </a:fld>
            <a:endParaRPr lang="en-GB"/>
          </a:p>
        </p:txBody>
      </p:sp>
      <p:sp>
        <p:nvSpPr>
          <p:cNvPr id="5" name="Footer Placeholder 4">
            <a:extLst>
              <a:ext uri="{FF2B5EF4-FFF2-40B4-BE49-F238E27FC236}">
                <a16:creationId xmlns:a16="http://schemas.microsoft.com/office/drawing/2014/main" id="{008B3AB8-7DB5-0857-EAFC-0F718312A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E22377C-C3D8-E004-F043-32387306C1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FED971-5934-4058-8E36-BED5EE61949F}" type="slidenum">
              <a:rPr lang="en-GB" smtClean="0"/>
              <a:t>‹#›</a:t>
            </a:fld>
            <a:endParaRPr lang="en-GB"/>
          </a:p>
        </p:txBody>
      </p:sp>
    </p:spTree>
    <p:extLst>
      <p:ext uri="{BB962C8B-B14F-4D97-AF65-F5344CB8AC3E}">
        <p14:creationId xmlns:p14="http://schemas.microsoft.com/office/powerpoint/2010/main" val="416879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134223"/>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5.xml"/><Relationship Id="rId16" Type="http://schemas.openxmlformats.org/officeDocument/2006/relationships/image" Target="../media/image22.svg"/><Relationship Id="rId1" Type="http://schemas.openxmlformats.org/officeDocument/2006/relationships/slideLayout" Target="../slideLayouts/slideLayout14.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6.xml"/><Relationship Id="rId16" Type="http://schemas.openxmlformats.org/officeDocument/2006/relationships/image" Target="../media/image36.svg"/><Relationship Id="rId1" Type="http://schemas.openxmlformats.org/officeDocument/2006/relationships/slideLayout" Target="../slideLayouts/slideLayout14.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7.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3.svg"/><Relationship Id="rId3" Type="http://schemas.openxmlformats.org/officeDocument/2006/relationships/image" Target="../media/image37.png"/><Relationship Id="rId7" Type="http://schemas.openxmlformats.org/officeDocument/2006/relationships/image" Target="../media/image35.png"/><Relationship Id="rId12"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0.svg"/><Relationship Id="rId11" Type="http://schemas.openxmlformats.org/officeDocument/2006/relationships/image" Target="../media/image41.svg"/><Relationship Id="rId5" Type="http://schemas.openxmlformats.org/officeDocument/2006/relationships/image" Target="../media/image39.png"/><Relationship Id="rId10" Type="http://schemas.openxmlformats.org/officeDocument/2006/relationships/image" Target="../media/image16.svg"/><Relationship Id="rId4" Type="http://schemas.openxmlformats.org/officeDocument/2006/relationships/image" Target="../media/image38.sv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4.svg"/><Relationship Id="rId11" Type="http://schemas.openxmlformats.org/officeDocument/2006/relationships/image" Target="../media/image48.png"/><Relationship Id="rId5" Type="http://schemas.openxmlformats.org/officeDocument/2006/relationships/image" Target="../media/image33.png"/><Relationship Id="rId15" Type="http://schemas.openxmlformats.org/officeDocument/2006/relationships/image" Target="../media/image50.png"/><Relationship Id="rId10" Type="http://schemas.openxmlformats.org/officeDocument/2006/relationships/image" Target="../media/image47.svg"/><Relationship Id="rId4" Type="http://schemas.openxmlformats.org/officeDocument/2006/relationships/image" Target="../media/image36.svg"/><Relationship Id="rId9" Type="http://schemas.openxmlformats.org/officeDocument/2006/relationships/image" Target="../media/image46.png"/><Relationship Id="rId14" Type="http://schemas.openxmlformats.org/officeDocument/2006/relationships/image" Target="../media/image38.svg"/></Relationships>
</file>

<file path=ppt/slides/_rels/slide10.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mailto:Aoife.Kelly@arcadis.com"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hyperlink" Target="https://www.linkedin.com/in/aoife-kelly-4096538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9112A-2912-423A-947D-A7608EA2C957}"/>
              </a:ext>
            </a:extLst>
          </p:cNvPr>
          <p:cNvSpPr>
            <a:spLocks noGrp="1"/>
          </p:cNvSpPr>
          <p:nvPr>
            <p:ph type="title"/>
          </p:nvPr>
        </p:nvSpPr>
        <p:spPr/>
        <p:txBody>
          <a:bodyPr>
            <a:normAutofit fontScale="90000"/>
          </a:bodyPr>
          <a:lstStyle/>
          <a:p>
            <a:pPr algn="ctr"/>
            <a:br>
              <a:rPr lang="en-GB" b="1" dirty="0"/>
            </a:br>
            <a:r>
              <a:rPr lang="en-GB" sz="3100" b="1" dirty="0"/>
              <a:t>Water, Water, Nowhere: </a:t>
            </a:r>
            <a:br>
              <a:rPr lang="en-GB" sz="3100" b="1" dirty="0"/>
            </a:br>
            <a:r>
              <a:rPr lang="en-GB" sz="3100" b="1" dirty="0"/>
              <a:t>The Utility We Can't Live Without</a:t>
            </a:r>
            <a:br>
              <a:rPr lang="en-GB" b="1" dirty="0"/>
            </a:br>
            <a:endParaRPr lang="en-GB" dirty="0"/>
          </a:p>
        </p:txBody>
      </p:sp>
      <p:sp>
        <p:nvSpPr>
          <p:cNvPr id="6" name="Content Placeholder 5">
            <a:extLst>
              <a:ext uri="{FF2B5EF4-FFF2-40B4-BE49-F238E27FC236}">
                <a16:creationId xmlns:a16="http://schemas.microsoft.com/office/drawing/2014/main" id="{7BBA3E6F-25C8-4341-B521-6D23DA90E628}"/>
              </a:ext>
            </a:extLst>
          </p:cNvPr>
          <p:cNvSpPr>
            <a:spLocks noGrp="1"/>
          </p:cNvSpPr>
          <p:nvPr>
            <p:ph sz="half" idx="17"/>
          </p:nvPr>
        </p:nvSpPr>
        <p:spPr/>
        <p:txBody>
          <a:bodyPr/>
          <a:lstStyle/>
          <a:p>
            <a:r>
              <a:rPr lang="en-GB" dirty="0"/>
              <a:t>Aoife Kelly</a:t>
            </a:r>
          </a:p>
          <a:p>
            <a:r>
              <a:rPr lang="en-GB" dirty="0"/>
              <a:t>Global Lead Sustainable Design, Life-Sciences and Advanced Manufacturing</a:t>
            </a:r>
          </a:p>
          <a:p>
            <a:r>
              <a:rPr lang="en-GB" dirty="0"/>
              <a:t>Arcadis</a:t>
            </a:r>
          </a:p>
          <a:p>
            <a:endParaRPr lang="en-GB" dirty="0"/>
          </a:p>
        </p:txBody>
      </p:sp>
    </p:spTree>
    <p:extLst>
      <p:ext uri="{BB962C8B-B14F-4D97-AF65-F5344CB8AC3E}">
        <p14:creationId xmlns:p14="http://schemas.microsoft.com/office/powerpoint/2010/main" val="31039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D4DE968-6938-3A35-0474-218E1C125D75}"/>
              </a:ext>
            </a:extLst>
          </p:cNvPr>
          <p:cNvPicPr>
            <a:picLocks noChangeAspect="1"/>
          </p:cNvPicPr>
          <p:nvPr/>
        </p:nvPicPr>
        <p:blipFill>
          <a:blip r:embed="rId3">
            <a:extLst>
              <a:ext uri="{28A0092B-C50C-407E-A947-70E740481C1C}">
                <a14:useLocalDpi xmlns:a14="http://schemas.microsoft.com/office/drawing/2010/main" val="0"/>
              </a:ext>
            </a:extLst>
          </a:blip>
          <a:srcRect t="4000" b="12532"/>
          <a:stretch>
            <a:fillRect/>
          </a:stretch>
        </p:blipFill>
        <p:spPr>
          <a:xfrm>
            <a:off x="6719776" y="0"/>
            <a:ext cx="5472224" cy="6858000"/>
          </a:xfrm>
          <a:prstGeom prst="rect">
            <a:avLst/>
          </a:prstGeom>
        </p:spPr>
      </p:pic>
      <p:sp>
        <p:nvSpPr>
          <p:cNvPr id="15" name="TextBox 14">
            <a:extLst>
              <a:ext uri="{FF2B5EF4-FFF2-40B4-BE49-F238E27FC236}">
                <a16:creationId xmlns:a16="http://schemas.microsoft.com/office/drawing/2014/main" id="{077FBD62-14EF-F587-F450-960969D80572}"/>
              </a:ext>
            </a:extLst>
          </p:cNvPr>
          <p:cNvSpPr txBox="1"/>
          <p:nvPr/>
        </p:nvSpPr>
        <p:spPr>
          <a:xfrm>
            <a:off x="423674" y="381423"/>
            <a:ext cx="5279702" cy="2893100"/>
          </a:xfrm>
          <a:prstGeom prst="rect">
            <a:avLst/>
          </a:prstGeom>
          <a:noFill/>
        </p:spPr>
        <p:txBody>
          <a:bodyPr wrap="square">
            <a:spAutoFit/>
          </a:bodyPr>
          <a:lstStyle/>
          <a:p>
            <a:pPr fontAlgn="t"/>
            <a:endParaRPr lang="en-GB" sz="5400" dirty="0"/>
          </a:p>
          <a:p>
            <a:pPr fontAlgn="t"/>
            <a:r>
              <a:rPr lang="en-GB" sz="4000" dirty="0"/>
              <a:t>Why they keep letting me into meetings</a:t>
            </a:r>
            <a:endParaRPr lang="en-GB" sz="4000" b="1" dirty="0"/>
          </a:p>
          <a:p>
            <a:pPr fontAlgn="t"/>
            <a:endParaRPr lang="en-GB" sz="2400" b="1" dirty="0"/>
          </a:p>
          <a:p>
            <a:pPr fontAlgn="t"/>
            <a:endParaRPr lang="en-GB" sz="2400" b="1" dirty="0"/>
          </a:p>
        </p:txBody>
      </p:sp>
    </p:spTree>
    <p:extLst>
      <p:ext uri="{BB962C8B-B14F-4D97-AF65-F5344CB8AC3E}">
        <p14:creationId xmlns:p14="http://schemas.microsoft.com/office/powerpoint/2010/main" val="7491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5CB04-1F29-AD43-49BD-D004D2BF2FC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305C230-BB79-21C6-349A-E067CAA42A25}"/>
              </a:ext>
            </a:extLst>
          </p:cNvPr>
          <p:cNvSpPr txBox="1"/>
          <p:nvPr/>
        </p:nvSpPr>
        <p:spPr>
          <a:xfrm>
            <a:off x="446314" y="152093"/>
            <a:ext cx="5094330" cy="4616648"/>
          </a:xfrm>
          <a:prstGeom prst="rect">
            <a:avLst/>
          </a:prstGeom>
          <a:noFill/>
        </p:spPr>
        <p:txBody>
          <a:bodyPr wrap="square">
            <a:spAutoFit/>
          </a:bodyPr>
          <a:lstStyle/>
          <a:p>
            <a:pPr fontAlgn="t"/>
            <a:endParaRPr lang="en-GB" sz="5400" dirty="0"/>
          </a:p>
          <a:p>
            <a:pPr fontAlgn="t"/>
            <a:r>
              <a:rPr lang="en-GB" sz="4000" dirty="0"/>
              <a:t>What happens when </a:t>
            </a:r>
            <a:r>
              <a:rPr lang="en-GB" sz="4000" b="1" dirty="0">
                <a:solidFill>
                  <a:srgbClr val="00B0F0"/>
                </a:solidFill>
              </a:rPr>
              <a:t>reliable water</a:t>
            </a:r>
            <a:r>
              <a:rPr lang="en-GB" sz="4000" b="1" dirty="0"/>
              <a:t> </a:t>
            </a:r>
            <a:r>
              <a:rPr lang="en-GB" sz="4000" dirty="0"/>
              <a:t>can no longer be assumed?</a:t>
            </a:r>
          </a:p>
          <a:p>
            <a:pPr fontAlgn="t"/>
            <a:endParaRPr lang="en-GB" sz="2400" b="1" dirty="0"/>
          </a:p>
          <a:p>
            <a:pPr fontAlgn="t"/>
            <a:endParaRPr lang="en-GB" sz="2400" b="1" dirty="0"/>
          </a:p>
          <a:p>
            <a:pPr fontAlgn="t"/>
            <a:endParaRPr lang="en-GB" sz="2400" b="1" dirty="0"/>
          </a:p>
          <a:p>
            <a:pPr fontAlgn="t"/>
            <a:endParaRPr lang="en-GB" sz="2400" b="1" dirty="0"/>
          </a:p>
          <a:p>
            <a:pPr fontAlgn="t"/>
            <a:endParaRPr lang="en-GB" sz="2400" b="1" dirty="0"/>
          </a:p>
        </p:txBody>
      </p:sp>
      <p:pic>
        <p:nvPicPr>
          <p:cNvPr id="8" name="Picture 7">
            <a:extLst>
              <a:ext uri="{FF2B5EF4-FFF2-40B4-BE49-F238E27FC236}">
                <a16:creationId xmlns:a16="http://schemas.microsoft.com/office/drawing/2014/main" id="{B5AA1BD7-3FA1-84FA-960E-AF844A30DF51}"/>
              </a:ext>
            </a:extLst>
          </p:cNvPr>
          <p:cNvPicPr>
            <a:picLocks noChangeAspect="1"/>
          </p:cNvPicPr>
          <p:nvPr/>
        </p:nvPicPr>
        <p:blipFill>
          <a:blip r:embed="rId3"/>
          <a:srcRect l="17998"/>
          <a:stretch>
            <a:fillRect/>
          </a:stretch>
        </p:blipFill>
        <p:spPr>
          <a:xfrm>
            <a:off x="6651358" y="-1"/>
            <a:ext cx="5540642" cy="6875771"/>
          </a:xfrm>
          <a:prstGeom prst="rect">
            <a:avLst/>
          </a:prstGeom>
        </p:spPr>
      </p:pic>
    </p:spTree>
    <p:extLst>
      <p:ext uri="{BB962C8B-B14F-4D97-AF65-F5344CB8AC3E}">
        <p14:creationId xmlns:p14="http://schemas.microsoft.com/office/powerpoint/2010/main" val="1928536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CFAFB-D322-4E5C-9A04-3CE70C9F3158}"/>
              </a:ext>
            </a:extLst>
          </p:cNvPr>
          <p:cNvSpPr>
            <a:spLocks noGrp="1"/>
          </p:cNvSpPr>
          <p:nvPr>
            <p:ph type="title"/>
          </p:nvPr>
        </p:nvSpPr>
        <p:spPr>
          <a:xfrm>
            <a:off x="4575543" y="3684256"/>
            <a:ext cx="6624736" cy="2702276"/>
          </a:xfrm>
        </p:spPr>
        <p:txBody>
          <a:bodyPr>
            <a:normAutofit fontScale="90000"/>
          </a:bodyPr>
          <a:lstStyle/>
          <a:p>
            <a:r>
              <a:rPr lang="en-GB" sz="6000" dirty="0"/>
              <a:t>INVESTIGATION ONE</a:t>
            </a:r>
            <a:br>
              <a:rPr lang="en-GB" dirty="0"/>
            </a:br>
            <a:br>
              <a:rPr lang="en-GB" dirty="0"/>
            </a:br>
            <a:r>
              <a:rPr lang="en-GB" dirty="0"/>
              <a:t>The Water We Never See</a:t>
            </a:r>
          </a:p>
        </p:txBody>
      </p:sp>
      <p:pic>
        <p:nvPicPr>
          <p:cNvPr id="4" name="Graphic 3" descr="Magnifying glass outline">
            <a:extLst>
              <a:ext uri="{FF2B5EF4-FFF2-40B4-BE49-F238E27FC236}">
                <a16:creationId xmlns:a16="http://schemas.microsoft.com/office/drawing/2014/main" id="{BEF2A149-483B-44E7-430D-9739511D9B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543" y="1919175"/>
            <a:ext cx="1313121" cy="1313121"/>
          </a:xfrm>
          <a:prstGeom prst="rect">
            <a:avLst/>
          </a:prstGeom>
        </p:spPr>
      </p:pic>
    </p:spTree>
    <p:extLst>
      <p:ext uri="{BB962C8B-B14F-4D97-AF65-F5344CB8AC3E}">
        <p14:creationId xmlns:p14="http://schemas.microsoft.com/office/powerpoint/2010/main" val="399825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Text 2"/>
          <p:cNvSpPr/>
          <p:nvPr/>
        </p:nvSpPr>
        <p:spPr>
          <a:xfrm>
            <a:off x="594360" y="758952"/>
            <a:ext cx="6766560"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ea typeface="+mn-ea"/>
                <a:cs typeface="+mn-cs"/>
              </a:rPr>
              <a:t>How much water do you think</a:t>
            </a:r>
            <a:endParaRPr kumimoji="0" lang="en-US" sz="3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ea typeface="+mn-ea"/>
                <a:cs typeface="+mn-cs"/>
              </a:rPr>
              <a:t>you used today?</a:t>
            </a:r>
            <a:endParaRPr kumimoji="0" lang="en-US" sz="3200" b="0" i="0" u="none" strike="noStrike" kern="1200" cap="none" spc="0" normalizeH="0" baseline="0" noProof="0" dirty="0">
              <a:ln>
                <a:noFill/>
              </a:ln>
              <a:solidFill>
                <a:prstClr val="black"/>
              </a:solidFill>
              <a:effectLst/>
              <a:uLnTx/>
              <a:uFillTx/>
              <a:ea typeface="+mn-ea"/>
              <a:cs typeface="+mn-cs"/>
            </a:endParaRPr>
          </a:p>
        </p:txBody>
      </p:sp>
      <p:sp>
        <p:nvSpPr>
          <p:cNvPr id="6" name="Shape 4"/>
          <p:cNvSpPr/>
          <p:nvPr/>
        </p:nvSpPr>
        <p:spPr>
          <a:xfrm>
            <a:off x="594360" y="1843674"/>
            <a:ext cx="6263640" cy="3886200"/>
          </a:xfrm>
          <a:prstGeom prst="roundRect">
            <a:avLst>
              <a:gd name="adj" fmla="val 1882"/>
            </a:avLst>
          </a:prstGeom>
          <a:solidFill>
            <a:srgbClr val="F6FAFB"/>
          </a:solidFill>
          <a:ln w="10160">
            <a:solidFill>
              <a:srgbClr val="D7E6EA"/>
            </a:solidFill>
            <a:prstDash val="solid"/>
          </a:ln>
        </p:spPr>
        <p:txBody>
          <a:bodyPr/>
          <a:lstStyle/>
          <a:p>
            <a:endParaRPr lang="en-GB"/>
          </a:p>
        </p:txBody>
      </p:sp>
      <p:sp>
        <p:nvSpPr>
          <p:cNvPr id="7" name="Shape 5"/>
          <p:cNvSpPr/>
          <p:nvPr/>
        </p:nvSpPr>
        <p:spPr>
          <a:xfrm>
            <a:off x="960120" y="2236866"/>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5296" y="2465466"/>
            <a:ext cx="457200" cy="457200"/>
          </a:xfrm>
          <a:prstGeom prst="rect">
            <a:avLst/>
          </a:prstGeom>
        </p:spPr>
      </p:pic>
      <p:sp>
        <p:nvSpPr>
          <p:cNvPr id="9" name="Text 6"/>
          <p:cNvSpPr/>
          <p:nvPr/>
        </p:nvSpPr>
        <p:spPr>
          <a:xfrm>
            <a:off x="850392" y="3352434"/>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Shower</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7"/>
          <p:cNvSpPr/>
          <p:nvPr/>
        </p:nvSpPr>
        <p:spPr>
          <a:xfrm>
            <a:off x="2450592" y="2236866"/>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1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15768" y="2465466"/>
            <a:ext cx="457200" cy="457200"/>
          </a:xfrm>
          <a:prstGeom prst="rect">
            <a:avLst/>
          </a:prstGeom>
        </p:spPr>
      </p:pic>
      <p:sp>
        <p:nvSpPr>
          <p:cNvPr id="12" name="Text 8"/>
          <p:cNvSpPr/>
          <p:nvPr/>
        </p:nvSpPr>
        <p:spPr>
          <a:xfrm>
            <a:off x="2340864" y="3352434"/>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Tea / coffee</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9"/>
          <p:cNvSpPr/>
          <p:nvPr/>
        </p:nvSpPr>
        <p:spPr>
          <a:xfrm>
            <a:off x="3941064" y="2236866"/>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14"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34815" y="2465466"/>
            <a:ext cx="400050" cy="457200"/>
          </a:xfrm>
          <a:prstGeom prst="rect">
            <a:avLst/>
          </a:prstGeom>
        </p:spPr>
      </p:pic>
      <p:sp>
        <p:nvSpPr>
          <p:cNvPr id="15" name="Text 10"/>
          <p:cNvSpPr/>
          <p:nvPr/>
        </p:nvSpPr>
        <p:spPr>
          <a:xfrm>
            <a:off x="3831336" y="3352434"/>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Toilet *</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1"/>
          <p:cNvSpPr/>
          <p:nvPr/>
        </p:nvSpPr>
        <p:spPr>
          <a:xfrm>
            <a:off x="5431536" y="2236866"/>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17"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96712" y="2465466"/>
            <a:ext cx="457200" cy="457200"/>
          </a:xfrm>
          <a:prstGeom prst="rect">
            <a:avLst/>
          </a:prstGeom>
        </p:spPr>
      </p:pic>
      <p:sp>
        <p:nvSpPr>
          <p:cNvPr id="18" name="Text 12"/>
          <p:cNvSpPr/>
          <p:nvPr/>
        </p:nvSpPr>
        <p:spPr>
          <a:xfrm>
            <a:off x="5321808" y="3352434"/>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Taps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Shape 13"/>
          <p:cNvSpPr/>
          <p:nvPr/>
        </p:nvSpPr>
        <p:spPr>
          <a:xfrm>
            <a:off x="1709928" y="3919362"/>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20"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75104" y="4147962"/>
            <a:ext cx="457200" cy="457200"/>
          </a:xfrm>
          <a:prstGeom prst="rect">
            <a:avLst/>
          </a:prstGeom>
        </p:spPr>
      </p:pic>
      <p:sp>
        <p:nvSpPr>
          <p:cNvPr id="21" name="Text 14"/>
          <p:cNvSpPr/>
          <p:nvPr/>
        </p:nvSpPr>
        <p:spPr>
          <a:xfrm>
            <a:off x="1600200" y="5034930"/>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Laundry</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15"/>
          <p:cNvSpPr/>
          <p:nvPr/>
        </p:nvSpPr>
        <p:spPr>
          <a:xfrm>
            <a:off x="3200400" y="3919362"/>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23" name="Image 5"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494151" y="4147962"/>
            <a:ext cx="400050" cy="457200"/>
          </a:xfrm>
          <a:prstGeom prst="rect">
            <a:avLst/>
          </a:prstGeom>
        </p:spPr>
      </p:pic>
      <p:sp>
        <p:nvSpPr>
          <p:cNvPr id="24" name="Text 16"/>
          <p:cNvSpPr/>
          <p:nvPr/>
        </p:nvSpPr>
        <p:spPr>
          <a:xfrm>
            <a:off x="3090672" y="5034930"/>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Cooking</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hape 17"/>
          <p:cNvSpPr/>
          <p:nvPr/>
        </p:nvSpPr>
        <p:spPr>
          <a:xfrm>
            <a:off x="4690872" y="3919362"/>
            <a:ext cx="987552" cy="987552"/>
          </a:xfrm>
          <a:prstGeom prst="ellipse">
            <a:avLst/>
          </a:prstGeom>
          <a:solidFill>
            <a:srgbClr val="FFFFFF"/>
          </a:solidFill>
          <a:ln w="15240">
            <a:solidFill>
              <a:srgbClr val="88DCE9"/>
            </a:solidFill>
            <a:prstDash val="solid"/>
          </a:ln>
          <a:effectLst>
            <a:outerShdw blurRad="10160" dist="3175" dir="2700000" algn="bl" rotWithShape="0">
              <a:srgbClr val="193A43">
                <a:alpha val="10000"/>
              </a:srgbClr>
            </a:outerShdw>
          </a:effectLst>
        </p:spPr>
        <p:txBody>
          <a:bodyPr/>
          <a:lstStyle/>
          <a:p>
            <a:endParaRPr lang="en-GB"/>
          </a:p>
        </p:txBody>
      </p:sp>
      <p:pic>
        <p:nvPicPr>
          <p:cNvPr id="26" name="Image 6" descr="preencoded.png"/>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041773" y="4147962"/>
            <a:ext cx="285750" cy="457200"/>
          </a:xfrm>
          <a:prstGeom prst="rect">
            <a:avLst/>
          </a:prstGeom>
        </p:spPr>
      </p:pic>
      <p:sp>
        <p:nvSpPr>
          <p:cNvPr id="27" name="Text 18"/>
          <p:cNvSpPr/>
          <p:nvPr/>
        </p:nvSpPr>
        <p:spPr>
          <a:xfrm>
            <a:off x="4581144" y="5034930"/>
            <a:ext cx="1207008" cy="2286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52626B"/>
                </a:solidFill>
                <a:effectLst/>
                <a:uLnTx/>
                <a:uFillTx/>
                <a:latin typeface="Aptos"/>
                <a:ea typeface="+mn-ea"/>
                <a:cs typeface="+mn-cs"/>
              </a:rPr>
              <a:t>Drinking</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19"/>
          <p:cNvSpPr/>
          <p:nvPr/>
        </p:nvSpPr>
        <p:spPr>
          <a:xfrm>
            <a:off x="7223760" y="1823946"/>
            <a:ext cx="3886200" cy="3915072"/>
          </a:xfrm>
          <a:prstGeom prst="roundRect">
            <a:avLst>
              <a:gd name="adj" fmla="val 1882"/>
            </a:avLst>
          </a:prstGeom>
          <a:solidFill>
            <a:srgbClr val="082B3A"/>
          </a:solidFill>
          <a:ln w="12700">
            <a:solidFill>
              <a:srgbClr val="082B3A"/>
            </a:solidFill>
            <a:prstDash val="solid"/>
          </a:ln>
          <a:effectLst>
            <a:outerShdw blurRad="22860" dist="8890" dir="2700000" algn="bl" rotWithShape="0">
              <a:srgbClr val="000000">
                <a:alpha val="18000"/>
              </a:srgbClr>
            </a:outerShdw>
          </a:effectLst>
        </p:spPr>
        <p:txBody>
          <a:bodyPr/>
          <a:lstStyle/>
          <a:p>
            <a:endParaRPr lang="en-GB"/>
          </a:p>
        </p:txBody>
      </p:sp>
      <p:sp>
        <p:nvSpPr>
          <p:cNvPr id="29" name="Text 20"/>
          <p:cNvSpPr/>
          <p:nvPr/>
        </p:nvSpPr>
        <p:spPr>
          <a:xfrm>
            <a:off x="7717536" y="1964442"/>
            <a:ext cx="2971800"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80" normalizeH="0" baseline="0" noProof="0" dirty="0">
                <a:ln>
                  <a:noFill/>
                </a:ln>
                <a:solidFill>
                  <a:srgbClr val="88DCE9"/>
                </a:solidFill>
                <a:effectLst/>
                <a:uLnTx/>
                <a:uFillTx/>
                <a:latin typeface="Aptos"/>
                <a:ea typeface="+mn-ea"/>
                <a:cs typeface="+mn-cs"/>
              </a:rPr>
              <a:t>YOUR VISIBLE</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80" normalizeH="0" baseline="0" noProof="0" dirty="0">
                <a:ln>
                  <a:noFill/>
                </a:ln>
                <a:solidFill>
                  <a:srgbClr val="88DCE9"/>
                </a:solidFill>
                <a:effectLst/>
                <a:uLnTx/>
                <a:uFillTx/>
                <a:latin typeface="Aptos"/>
                <a:ea typeface="+mn-ea"/>
                <a:cs typeface="+mn-cs"/>
              </a:rPr>
              <a:t>DAILY WATER USE</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Text 21"/>
          <p:cNvSpPr/>
          <p:nvPr/>
        </p:nvSpPr>
        <p:spPr>
          <a:xfrm>
            <a:off x="7562088" y="2523462"/>
            <a:ext cx="3218688" cy="749808"/>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Aptos"/>
                <a:ea typeface="+mn-ea"/>
                <a:cs typeface="+mn-cs"/>
              </a:rPr>
              <a:t>120 – 150</a:t>
            </a:r>
            <a:endParaRPr kumimoji="0" lang="en-US" sz="420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2"/>
          <p:cNvSpPr/>
          <p:nvPr/>
        </p:nvSpPr>
        <p:spPr>
          <a:xfrm>
            <a:off x="8366760" y="3264126"/>
            <a:ext cx="1600200" cy="29260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0" cap="none" spc="140" normalizeH="0" baseline="0" noProof="0" dirty="0">
                <a:ln>
                  <a:noFill/>
                </a:ln>
                <a:solidFill>
                  <a:srgbClr val="88DCE9"/>
                </a:solidFill>
                <a:effectLst/>
                <a:uLnTx/>
                <a:uFillTx/>
                <a:latin typeface="Aptos"/>
                <a:ea typeface="+mn-ea"/>
                <a:cs typeface="+mn-cs"/>
              </a:rPr>
              <a:t>LITRES</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Shape 23"/>
          <p:cNvSpPr/>
          <p:nvPr/>
        </p:nvSpPr>
        <p:spPr>
          <a:xfrm>
            <a:off x="7927848" y="3794478"/>
            <a:ext cx="2487168" cy="1"/>
          </a:xfrm>
          <a:prstGeom prst="line">
            <a:avLst/>
          </a:prstGeom>
          <a:noFill/>
          <a:ln w="12700">
            <a:solidFill>
              <a:srgbClr val="41616D"/>
            </a:solidFill>
            <a:prstDash val="solid"/>
          </a:ln>
        </p:spPr>
        <p:txBody>
          <a:bodyPr/>
          <a:lstStyle/>
          <a:p>
            <a:endParaRPr lang="en-GB"/>
          </a:p>
        </p:txBody>
      </p:sp>
      <p:sp>
        <p:nvSpPr>
          <p:cNvPr id="33" name="Text 24"/>
          <p:cNvSpPr/>
          <p:nvPr/>
        </p:nvSpPr>
        <p:spPr>
          <a:xfrm>
            <a:off x="8138160" y="4087086"/>
            <a:ext cx="914400" cy="2286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8DCE9"/>
                </a:solidFill>
                <a:effectLst/>
                <a:uLnTx/>
                <a:uFillTx/>
                <a:latin typeface="Aptos"/>
                <a:ea typeface="+mn-ea"/>
                <a:cs typeface="+mn-cs"/>
              </a:rPr>
              <a:t>ABOUT</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34" name="Text 25"/>
          <p:cNvSpPr/>
          <p:nvPr/>
        </p:nvSpPr>
        <p:spPr>
          <a:xfrm>
            <a:off x="9089136" y="3913350"/>
            <a:ext cx="105156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E85D04"/>
                </a:solidFill>
                <a:effectLst/>
                <a:uLnTx/>
                <a:uFillTx/>
                <a:latin typeface="Aptos"/>
                <a:ea typeface="+mn-ea"/>
                <a:cs typeface="+mn-cs"/>
              </a:rPr>
              <a:t>5%</a:t>
            </a:r>
            <a:endParaRPr kumimoji="0" lang="en-US" sz="290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Text 26"/>
          <p:cNvSpPr/>
          <p:nvPr/>
        </p:nvSpPr>
        <p:spPr>
          <a:xfrm>
            <a:off x="7863840" y="4553430"/>
            <a:ext cx="2615184"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a:ea typeface="+mn-ea"/>
                <a:cs typeface="+mn-cs"/>
              </a:rPr>
              <a:t>of total water use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36" name="Shape 27"/>
          <p:cNvSpPr/>
          <p:nvPr/>
        </p:nvSpPr>
        <p:spPr>
          <a:xfrm>
            <a:off x="7717536" y="4973891"/>
            <a:ext cx="2889504" cy="521208"/>
          </a:xfrm>
          <a:prstGeom prst="roundRect">
            <a:avLst>
              <a:gd name="adj" fmla="val 8772"/>
            </a:avLst>
          </a:prstGeom>
          <a:solidFill>
            <a:srgbClr val="123D4D"/>
          </a:solidFill>
          <a:ln w="10160">
            <a:solidFill>
              <a:srgbClr val="315766"/>
            </a:solidFill>
            <a:prstDash val="solid"/>
          </a:ln>
        </p:spPr>
        <p:txBody>
          <a:bodyPr/>
          <a:lstStyle/>
          <a:p>
            <a:endParaRPr lang="en-GB"/>
          </a:p>
        </p:txBody>
      </p:sp>
      <p:sp>
        <p:nvSpPr>
          <p:cNvPr id="37" name="Text 28"/>
          <p:cNvSpPr/>
          <p:nvPr/>
        </p:nvSpPr>
        <p:spPr>
          <a:xfrm>
            <a:off x="7863840" y="5147627"/>
            <a:ext cx="2596896" cy="16459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dirty="0">
                <a:ln>
                  <a:noFill/>
                </a:ln>
                <a:solidFill>
                  <a:srgbClr val="FFFFFF"/>
                </a:solidFill>
                <a:effectLst/>
                <a:uLnTx/>
                <a:uFillTx/>
                <a:latin typeface="Aptos"/>
                <a:ea typeface="+mn-ea"/>
                <a:cs typeface="+mn-cs"/>
              </a:rPr>
              <a:t>So where is the other 95%?</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Box 2">
            <a:extLst>
              <a:ext uri="{FF2B5EF4-FFF2-40B4-BE49-F238E27FC236}">
                <a16:creationId xmlns:a16="http://schemas.microsoft.com/office/drawing/2014/main" id="{E5D6AF58-5C2E-5844-DEA1-C0B41F3FDA11}"/>
              </a:ext>
            </a:extLst>
          </p:cNvPr>
          <p:cNvSpPr txBox="1"/>
          <p:nvPr/>
        </p:nvSpPr>
        <p:spPr>
          <a:xfrm>
            <a:off x="594360" y="6041323"/>
            <a:ext cx="6096000" cy="276999"/>
          </a:xfrm>
          <a:prstGeom prst="rect">
            <a:avLst/>
          </a:prstGeom>
          <a:noFill/>
        </p:spPr>
        <p:txBody>
          <a:bodyPr wrap="square">
            <a:spAutoFit/>
          </a:bodyPr>
          <a:lstStyle/>
          <a:p>
            <a:r>
              <a:rPr lang="en-GB" sz="1200" kern="1200" dirty="0">
                <a:solidFill>
                  <a:schemeClr val="tx1"/>
                </a:solidFill>
                <a:effectLst/>
                <a:latin typeface="+mn-lt"/>
                <a:ea typeface="+mn-ea"/>
                <a:cs typeface="+mn-cs"/>
              </a:rPr>
              <a:t>* </a:t>
            </a:r>
            <a:r>
              <a:rPr lang="en-GB" sz="1200" dirty="0"/>
              <a:t>Flushing plus </a:t>
            </a:r>
            <a:r>
              <a:rPr lang="en-GB" sz="1200" kern="1200" dirty="0">
                <a:solidFill>
                  <a:schemeClr val="tx1"/>
                </a:solidFill>
                <a:effectLst/>
                <a:latin typeface="+mn-lt"/>
                <a:ea typeface="+mn-ea"/>
                <a:cs typeface="+mn-cs"/>
              </a:rPr>
              <a:t>leaks is where most household demand actually sits,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Text 2"/>
          <p:cNvSpPr/>
          <p:nvPr/>
        </p:nvSpPr>
        <p:spPr>
          <a:xfrm>
            <a:off x="594360" y="758952"/>
            <a:ext cx="68580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ea typeface="+mn-ea"/>
                <a:cs typeface="+mn-cs"/>
              </a:rPr>
              <a:t>The water we do not see</a:t>
            </a:r>
            <a:endParaRPr kumimoji="0" lang="en-US" sz="3200" b="0" i="0" u="none" strike="noStrike" kern="1200" cap="none" spc="0" normalizeH="0" baseline="0" noProof="0" dirty="0">
              <a:ln>
                <a:noFill/>
              </a:ln>
              <a:solidFill>
                <a:prstClr val="black"/>
              </a:solidFill>
              <a:effectLst/>
              <a:uLnTx/>
              <a:uFillTx/>
              <a:ea typeface="+mn-ea"/>
              <a:cs typeface="+mn-cs"/>
            </a:endParaRPr>
          </a:p>
        </p:txBody>
      </p:sp>
      <p:sp>
        <p:nvSpPr>
          <p:cNvPr id="6" name="Shape 4"/>
          <p:cNvSpPr/>
          <p:nvPr/>
        </p:nvSpPr>
        <p:spPr>
          <a:xfrm>
            <a:off x="594360" y="1723586"/>
            <a:ext cx="3703320" cy="4160520"/>
          </a:xfrm>
          <a:prstGeom prst="roundRect">
            <a:avLst>
              <a:gd name="adj" fmla="val 1975"/>
            </a:avLst>
          </a:prstGeom>
          <a:solidFill>
            <a:srgbClr val="082B3A"/>
          </a:solidFill>
          <a:ln w="12700">
            <a:solidFill>
              <a:srgbClr val="082B3A"/>
            </a:solidFill>
            <a:prstDash val="solid"/>
          </a:ln>
          <a:effectLst>
            <a:outerShdw blurRad="22860" dist="8890" dir="2700000" algn="bl" rotWithShape="0">
              <a:srgbClr val="000000">
                <a:alpha val="18000"/>
              </a:srgbClr>
            </a:outerShdw>
          </a:effectLst>
        </p:spPr>
        <p:txBody>
          <a:bodyPr/>
          <a:lstStyle/>
          <a:p>
            <a:endParaRPr lang="en-GB"/>
          </a:p>
        </p:txBody>
      </p:sp>
      <p:sp>
        <p:nvSpPr>
          <p:cNvPr id="7" name="Text 5"/>
          <p:cNvSpPr/>
          <p:nvPr/>
        </p:nvSpPr>
        <p:spPr>
          <a:xfrm>
            <a:off x="987552" y="2153354"/>
            <a:ext cx="2907792" cy="6035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70" normalizeH="0" baseline="0" noProof="0" dirty="0">
                <a:ln>
                  <a:noFill/>
                </a:ln>
                <a:solidFill>
                  <a:srgbClr val="88DCE9"/>
                </a:solidFill>
                <a:effectLst/>
                <a:uLnTx/>
                <a:uFillTx/>
                <a:latin typeface="Aptos"/>
                <a:ea typeface="+mn-ea"/>
                <a:cs typeface="+mn-cs"/>
              </a:rPr>
              <a:t>YOUR TOTAL</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70" normalizeH="0" baseline="0" noProof="0" dirty="0">
                <a:ln>
                  <a:noFill/>
                </a:ln>
                <a:solidFill>
                  <a:srgbClr val="88DCE9"/>
                </a:solidFill>
                <a:effectLst/>
                <a:uLnTx/>
                <a:uFillTx/>
                <a:latin typeface="Aptos"/>
                <a:ea typeface="+mn-ea"/>
                <a:cs typeface="+mn-cs"/>
              </a:rPr>
              <a:t>DAILY WATER FOOTPRINT</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832104" y="3012890"/>
            <a:ext cx="3246120" cy="658368"/>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FFFFFF"/>
                </a:solidFill>
                <a:effectLst/>
                <a:uLnTx/>
                <a:uFillTx/>
                <a:latin typeface="Aptos"/>
                <a:ea typeface="+mn-ea"/>
                <a:cs typeface="+mn-cs"/>
              </a:rPr>
              <a:t>3,500 – 5,000</a:t>
            </a:r>
            <a:endParaRPr kumimoji="0" lang="en-US" sz="310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7"/>
          <p:cNvSpPr/>
          <p:nvPr/>
        </p:nvSpPr>
        <p:spPr>
          <a:xfrm>
            <a:off x="1353312" y="3762698"/>
            <a:ext cx="219456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110" normalizeH="0" baseline="0" noProof="0" dirty="0">
                <a:ln>
                  <a:noFill/>
                </a:ln>
                <a:solidFill>
                  <a:srgbClr val="88DCE9"/>
                </a:solidFill>
                <a:effectLst/>
                <a:uLnTx/>
                <a:uFillTx/>
                <a:latin typeface="Aptos"/>
                <a:ea typeface="+mn-ea"/>
                <a:cs typeface="+mn-cs"/>
              </a:rPr>
              <a:t>LITRES PER DAY</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8"/>
          <p:cNvSpPr/>
          <p:nvPr/>
        </p:nvSpPr>
        <p:spPr>
          <a:xfrm>
            <a:off x="1207008" y="4283906"/>
            <a:ext cx="2487168" cy="1"/>
          </a:xfrm>
          <a:prstGeom prst="line">
            <a:avLst/>
          </a:prstGeom>
          <a:noFill/>
          <a:ln w="12700">
            <a:solidFill>
              <a:srgbClr val="41616D"/>
            </a:solidFill>
            <a:prstDash val="solid"/>
          </a:ln>
        </p:spPr>
        <p:txBody>
          <a:bodyPr/>
          <a:lstStyle/>
          <a:p>
            <a:endParaRPr lang="en-GB"/>
          </a:p>
        </p:txBody>
      </p:sp>
      <p:sp>
        <p:nvSpPr>
          <p:cNvPr id="11" name="Text 9"/>
          <p:cNvSpPr/>
          <p:nvPr/>
        </p:nvSpPr>
        <p:spPr>
          <a:xfrm>
            <a:off x="1152144" y="4622234"/>
            <a:ext cx="1005840" cy="201168"/>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8DCE9"/>
                </a:solidFill>
                <a:effectLst/>
                <a:uLnTx/>
                <a:uFillTx/>
                <a:latin typeface="Aptos"/>
                <a:ea typeface="+mn-ea"/>
                <a:cs typeface="+mn-cs"/>
              </a:rPr>
              <a:t>AROUND</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p:nvPr/>
        </p:nvSpPr>
        <p:spPr>
          <a:xfrm>
            <a:off x="2185416" y="4421066"/>
            <a:ext cx="1133856" cy="5303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E85D04"/>
                </a:solidFill>
                <a:effectLst/>
                <a:uLnTx/>
                <a:uFillTx/>
                <a:latin typeface="Aptos"/>
                <a:ea typeface="+mn-ea"/>
                <a:cs typeface="+mn-cs"/>
              </a:rPr>
              <a:t>95%</a:t>
            </a:r>
            <a:endParaRPr kumimoji="0" lang="en-US" sz="300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Text 11"/>
          <p:cNvSpPr/>
          <p:nvPr/>
        </p:nvSpPr>
        <p:spPr>
          <a:xfrm>
            <a:off x="1152144" y="5088578"/>
            <a:ext cx="2432304"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a:ea typeface="+mn-ea"/>
                <a:cs typeface="+mn-cs"/>
              </a:rPr>
              <a:t>is hidden from view</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Shape 12"/>
          <p:cNvSpPr/>
          <p:nvPr/>
        </p:nvSpPr>
        <p:spPr>
          <a:xfrm>
            <a:off x="4626864" y="1723586"/>
            <a:ext cx="6211824" cy="4160520"/>
          </a:xfrm>
          <a:prstGeom prst="roundRect">
            <a:avLst>
              <a:gd name="adj" fmla="val 1758"/>
            </a:avLst>
          </a:prstGeom>
          <a:solidFill>
            <a:srgbClr val="F6FAFB"/>
          </a:solidFill>
          <a:ln w="10160">
            <a:solidFill>
              <a:srgbClr val="D7E6EA"/>
            </a:solidFill>
            <a:prstDash val="solid"/>
          </a:ln>
        </p:spPr>
        <p:txBody>
          <a:bodyPr/>
          <a:lstStyle/>
          <a:p>
            <a:endParaRPr lang="en-GB"/>
          </a:p>
        </p:txBody>
      </p:sp>
      <p:sp>
        <p:nvSpPr>
          <p:cNvPr id="15" name="Text 13"/>
          <p:cNvSpPr/>
          <p:nvPr/>
        </p:nvSpPr>
        <p:spPr>
          <a:xfrm>
            <a:off x="5010912" y="2071058"/>
            <a:ext cx="41148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80" normalizeH="0" baseline="0" noProof="0" dirty="0">
                <a:ln>
                  <a:noFill/>
                </a:ln>
                <a:solidFill>
                  <a:srgbClr val="082B3A"/>
                </a:solidFill>
                <a:effectLst/>
                <a:uLnTx/>
                <a:uFillTx/>
                <a:latin typeface="Aptos"/>
                <a:ea typeface="+mn-ea"/>
                <a:cs typeface="+mn-cs"/>
              </a:rPr>
              <a:t>WHERE THE HIDDEN WATER SITS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5719456" y="254654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17"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75488" y="2775146"/>
            <a:ext cx="420624" cy="420624"/>
          </a:xfrm>
          <a:prstGeom prst="rect">
            <a:avLst/>
          </a:prstGeom>
        </p:spPr>
      </p:pic>
      <p:sp>
        <p:nvSpPr>
          <p:cNvPr id="18" name="Text 15"/>
          <p:cNvSpPr/>
          <p:nvPr/>
        </p:nvSpPr>
        <p:spPr>
          <a:xfrm>
            <a:off x="5554864" y="359810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Food production</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Shape 16"/>
          <p:cNvSpPr/>
          <p:nvPr/>
        </p:nvSpPr>
        <p:spPr>
          <a:xfrm>
            <a:off x="7246504" y="254654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2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28825" y="2775146"/>
            <a:ext cx="368046" cy="420624"/>
          </a:xfrm>
          <a:prstGeom prst="rect">
            <a:avLst/>
          </a:prstGeom>
        </p:spPr>
      </p:pic>
      <p:sp>
        <p:nvSpPr>
          <p:cNvPr id="21" name="Text 17"/>
          <p:cNvSpPr/>
          <p:nvPr/>
        </p:nvSpPr>
        <p:spPr>
          <a:xfrm>
            <a:off x="7081912" y="359810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Electricity</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18"/>
          <p:cNvSpPr/>
          <p:nvPr/>
        </p:nvSpPr>
        <p:spPr>
          <a:xfrm>
            <a:off x="8773552" y="254654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2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29584" y="2798514"/>
            <a:ext cx="420624" cy="373888"/>
          </a:xfrm>
          <a:prstGeom prst="rect">
            <a:avLst/>
          </a:prstGeom>
        </p:spPr>
      </p:pic>
      <p:sp>
        <p:nvSpPr>
          <p:cNvPr id="24" name="Text 19"/>
          <p:cNvSpPr/>
          <p:nvPr/>
        </p:nvSpPr>
        <p:spPr>
          <a:xfrm>
            <a:off x="8608960" y="359810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Manufacturing</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2"/>
          <p:cNvSpPr/>
          <p:nvPr/>
        </p:nvSpPr>
        <p:spPr>
          <a:xfrm>
            <a:off x="4983480" y="410102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29"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39512" y="4352994"/>
            <a:ext cx="420624" cy="373888"/>
          </a:xfrm>
          <a:prstGeom prst="rect">
            <a:avLst/>
          </a:prstGeom>
        </p:spPr>
      </p:pic>
      <p:sp>
        <p:nvSpPr>
          <p:cNvPr id="30" name="Text 23"/>
          <p:cNvSpPr/>
          <p:nvPr/>
        </p:nvSpPr>
        <p:spPr>
          <a:xfrm>
            <a:off x="4818888" y="515258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Consumer products</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Shape 24"/>
          <p:cNvSpPr/>
          <p:nvPr/>
        </p:nvSpPr>
        <p:spPr>
          <a:xfrm>
            <a:off x="6510528" y="410102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32"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766560" y="4371688"/>
            <a:ext cx="420624" cy="336499"/>
          </a:xfrm>
          <a:prstGeom prst="rect">
            <a:avLst/>
          </a:prstGeom>
        </p:spPr>
      </p:pic>
      <p:sp>
        <p:nvSpPr>
          <p:cNvPr id="33" name="Text 25"/>
          <p:cNvSpPr/>
          <p:nvPr/>
        </p:nvSpPr>
        <p:spPr>
          <a:xfrm>
            <a:off x="6345936" y="515258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Infrastructure</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34" name="Shape 26"/>
          <p:cNvSpPr/>
          <p:nvPr/>
        </p:nvSpPr>
        <p:spPr>
          <a:xfrm>
            <a:off x="8037576" y="410102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35" name="Image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293608" y="4371688"/>
            <a:ext cx="420624" cy="336499"/>
          </a:xfrm>
          <a:prstGeom prst="rect">
            <a:avLst/>
          </a:prstGeom>
        </p:spPr>
      </p:pic>
      <p:sp>
        <p:nvSpPr>
          <p:cNvPr id="36" name="Text 27"/>
          <p:cNvSpPr/>
          <p:nvPr/>
        </p:nvSpPr>
        <p:spPr>
          <a:xfrm>
            <a:off x="7872984" y="515258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Healthcare</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37" name="Shape 28"/>
          <p:cNvSpPr/>
          <p:nvPr/>
        </p:nvSpPr>
        <p:spPr>
          <a:xfrm>
            <a:off x="9564624" y="4101026"/>
            <a:ext cx="932688" cy="932688"/>
          </a:xfrm>
          <a:prstGeom prst="ellipse">
            <a:avLst/>
          </a:prstGeom>
          <a:solidFill>
            <a:srgbClr val="FFFFFF"/>
          </a:solidFill>
          <a:ln w="13970">
            <a:solidFill>
              <a:srgbClr val="88DCE9"/>
            </a:solidFill>
            <a:prstDash val="solid"/>
          </a:ln>
          <a:effectLst>
            <a:outerShdw blurRad="8890" dist="2794" dir="2700000" algn="bl" rotWithShape="0">
              <a:srgbClr val="193A43">
                <a:alpha val="9000"/>
              </a:srgbClr>
            </a:outerShdw>
          </a:effectLst>
        </p:spPr>
        <p:txBody>
          <a:bodyPr/>
          <a:lstStyle/>
          <a:p>
            <a:endParaRPr lang="en-GB"/>
          </a:p>
        </p:txBody>
      </p:sp>
      <p:pic>
        <p:nvPicPr>
          <p:cNvPr id="38" name="Image 7" descr="preencoded.png"/>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873234" y="4329626"/>
            <a:ext cx="315468" cy="420624"/>
          </a:xfrm>
          <a:prstGeom prst="rect">
            <a:avLst/>
          </a:prstGeom>
        </p:spPr>
      </p:pic>
      <p:sp>
        <p:nvSpPr>
          <p:cNvPr id="39" name="Text 29"/>
          <p:cNvSpPr/>
          <p:nvPr/>
        </p:nvSpPr>
        <p:spPr>
          <a:xfrm>
            <a:off x="9400032" y="5152586"/>
            <a:ext cx="1261872"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40" b="0" i="0" u="none" strike="noStrike" kern="1200" cap="none" spc="0" normalizeH="0" baseline="0" noProof="0" dirty="0">
                <a:ln>
                  <a:noFill/>
                </a:ln>
                <a:solidFill>
                  <a:srgbClr val="52626B"/>
                </a:solidFill>
                <a:effectLst/>
                <a:uLnTx/>
                <a:uFillTx/>
                <a:latin typeface="Aptos"/>
                <a:ea typeface="+mn-ea"/>
                <a:cs typeface="+mn-cs"/>
              </a:rPr>
              <a:t>Buildings</a:t>
            </a:r>
            <a:endParaRPr kumimoji="0" lang="en-US" sz="940" b="0" i="0" u="none" strike="noStrike" kern="1200" cap="none" spc="0" normalizeH="0" baseline="0" noProof="0" dirty="0">
              <a:ln>
                <a:noFill/>
              </a:ln>
              <a:solidFill>
                <a:prstClr val="black"/>
              </a:solidFill>
              <a:effectLst/>
              <a:uLnTx/>
              <a:uFillTx/>
              <a:latin typeface="Aptos"/>
              <a:ea typeface="+mn-ea"/>
              <a:cs typeface="+mn-cs"/>
            </a:endParaRPr>
          </a:p>
        </p:txBody>
      </p:sp>
      <p:sp>
        <p:nvSpPr>
          <p:cNvPr id="40" name="Text 30"/>
          <p:cNvSpPr/>
          <p:nvPr/>
        </p:nvSpPr>
        <p:spPr>
          <a:xfrm>
            <a:off x="4828032" y="5568638"/>
            <a:ext cx="571500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082B3A"/>
                </a:solidFill>
                <a:effectLst/>
                <a:uLnTx/>
                <a:uFillTx/>
                <a:latin typeface="Aptos"/>
                <a:ea typeface="+mn-ea"/>
                <a:cs typeface="+mn-cs"/>
              </a:rPr>
              <a:t>The water footprint extends far beyond the tap.</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66" name="Oval 65">
            <a:extLst>
              <a:ext uri="{FF2B5EF4-FFF2-40B4-BE49-F238E27FC236}">
                <a16:creationId xmlns:a16="http://schemas.microsoft.com/office/drawing/2014/main" id="{861CF519-EA73-32CE-878C-83B4F21536FC}"/>
              </a:ext>
            </a:extLst>
          </p:cNvPr>
          <p:cNvSpPr/>
          <p:nvPr/>
        </p:nvSpPr>
        <p:spPr>
          <a:xfrm>
            <a:off x="3364202" y="2756207"/>
            <a:ext cx="4572466" cy="311957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a:ea typeface="+mn-ea"/>
              <a:cs typeface="+mn-cs"/>
            </a:endParaRPr>
          </a:p>
        </p:txBody>
      </p:sp>
      <p:sp>
        <p:nvSpPr>
          <p:cNvPr id="4" name="Text 2"/>
          <p:cNvSpPr/>
          <p:nvPr/>
        </p:nvSpPr>
        <p:spPr>
          <a:xfrm>
            <a:off x="594360" y="749808"/>
            <a:ext cx="8686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latin typeface="Aptos"/>
                <a:ea typeface="+mn-ea"/>
                <a:cs typeface="+mn-cs"/>
              </a:rPr>
              <a:t>Water’s Journey</a:t>
            </a:r>
            <a:endParaRPr kumimoji="0" lang="en-US" sz="32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2495423" y="4197476"/>
            <a:ext cx="530352" cy="384048"/>
          </a:xfrm>
          <a:prstGeom prst="chevron">
            <a:avLst/>
          </a:prstGeom>
          <a:solidFill>
            <a:srgbClr val="88DCE9"/>
          </a:solidFill>
          <a:ln w="1270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Shape 10"/>
          <p:cNvSpPr/>
          <p:nvPr/>
        </p:nvSpPr>
        <p:spPr>
          <a:xfrm>
            <a:off x="8311555" y="4197124"/>
            <a:ext cx="530352" cy="384048"/>
          </a:xfrm>
          <a:prstGeom prst="chevron">
            <a:avLst/>
          </a:prstGeom>
          <a:solidFill>
            <a:srgbClr val="88DCE9"/>
          </a:solidFill>
          <a:ln w="1270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3" name="Shape 19"/>
          <p:cNvSpPr/>
          <p:nvPr/>
        </p:nvSpPr>
        <p:spPr>
          <a:xfrm>
            <a:off x="1434719" y="3438524"/>
            <a:ext cx="1115568" cy="1755648"/>
          </a:xfrm>
          <a:prstGeom prst="roundRect">
            <a:avLst>
              <a:gd name="adj" fmla="val 4918"/>
            </a:avLst>
          </a:prstGeom>
          <a:solidFill>
            <a:srgbClr val="FFFFFF"/>
          </a:solidFill>
          <a:ln w="12700">
            <a:solidFill>
              <a:srgbClr val="CFE3E8"/>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4" name="Shape 20"/>
          <p:cNvSpPr/>
          <p:nvPr/>
        </p:nvSpPr>
        <p:spPr>
          <a:xfrm>
            <a:off x="1699895" y="3685412"/>
            <a:ext cx="585216" cy="585216"/>
          </a:xfrm>
          <a:prstGeom prst="ellipse">
            <a:avLst/>
          </a:prstGeom>
          <a:solidFill>
            <a:srgbClr val="DFF7FB"/>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25"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2590" y="3473882"/>
            <a:ext cx="256032" cy="204825"/>
          </a:xfrm>
          <a:prstGeom prst="rect">
            <a:avLst/>
          </a:prstGeom>
        </p:spPr>
      </p:pic>
      <p:sp>
        <p:nvSpPr>
          <p:cNvPr id="27" name="Text 22"/>
          <p:cNvSpPr/>
          <p:nvPr/>
        </p:nvSpPr>
        <p:spPr>
          <a:xfrm>
            <a:off x="1507871" y="4599812"/>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MAINS / CITY WATER</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sp>
        <p:nvSpPr>
          <p:cNvPr id="48" name="Shape 39"/>
          <p:cNvSpPr/>
          <p:nvPr/>
        </p:nvSpPr>
        <p:spPr>
          <a:xfrm>
            <a:off x="8713891" y="3438172"/>
            <a:ext cx="1115568" cy="1755648"/>
          </a:xfrm>
          <a:prstGeom prst="roundRect">
            <a:avLst>
              <a:gd name="adj" fmla="val 4918"/>
            </a:avLst>
          </a:prstGeom>
          <a:solidFill>
            <a:srgbClr val="082B3A"/>
          </a:solidFill>
          <a:ln w="12700">
            <a:solidFill>
              <a:srgbClr val="082B3A"/>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49" name="Shape 40"/>
          <p:cNvSpPr/>
          <p:nvPr/>
        </p:nvSpPr>
        <p:spPr>
          <a:xfrm>
            <a:off x="8979067" y="3685060"/>
            <a:ext cx="585216" cy="585216"/>
          </a:xfrm>
          <a:prstGeom prst="ellipse">
            <a:avLst/>
          </a:prstGeom>
          <a:solidFill>
            <a:srgbClr val="123D4D"/>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50" name="Image 7"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43659" y="3854732"/>
            <a:ext cx="256032" cy="227584"/>
          </a:xfrm>
          <a:prstGeom prst="rect">
            <a:avLst/>
          </a:prstGeom>
        </p:spPr>
      </p:pic>
      <p:sp>
        <p:nvSpPr>
          <p:cNvPr id="52" name="Text 42"/>
          <p:cNvSpPr/>
          <p:nvPr/>
        </p:nvSpPr>
        <p:spPr>
          <a:xfrm>
            <a:off x="8787043" y="4599460"/>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FFFFFF"/>
                </a:solidFill>
                <a:effectLst/>
                <a:uLnTx/>
                <a:uFillTx/>
                <a:latin typeface="Aptos"/>
                <a:ea typeface="+mn-ea"/>
                <a:cs typeface="+mn-cs"/>
              </a:rPr>
              <a:t>TO SEWER</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cxnSp>
        <p:nvCxnSpPr>
          <p:cNvPr id="68" name="Straight Connector 67">
            <a:extLst>
              <a:ext uri="{FF2B5EF4-FFF2-40B4-BE49-F238E27FC236}">
                <a16:creationId xmlns:a16="http://schemas.microsoft.com/office/drawing/2014/main" id="{7CFD831B-20FC-4A0F-5EEE-5CF33F60461F}"/>
              </a:ext>
            </a:extLst>
          </p:cNvPr>
          <p:cNvCxnSpPr>
            <a:cxnSpLocks/>
          </p:cNvCxnSpPr>
          <p:nvPr/>
        </p:nvCxnSpPr>
        <p:spPr>
          <a:xfrm>
            <a:off x="5531034" y="2597598"/>
            <a:ext cx="320040" cy="17273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FDBDE0A-F71D-7778-E23C-5E58D3E31AF2}"/>
              </a:ext>
            </a:extLst>
          </p:cNvPr>
          <p:cNvCxnSpPr>
            <a:cxnSpLocks/>
          </p:cNvCxnSpPr>
          <p:nvPr/>
        </p:nvCxnSpPr>
        <p:spPr>
          <a:xfrm flipV="1">
            <a:off x="4069069" y="5436345"/>
            <a:ext cx="369511" cy="106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B78E3C6-C840-6315-0DB6-64DC9BA22978}"/>
              </a:ext>
            </a:extLst>
          </p:cNvPr>
          <p:cNvCxnSpPr>
            <a:cxnSpLocks/>
          </p:cNvCxnSpPr>
          <p:nvPr/>
        </p:nvCxnSpPr>
        <p:spPr>
          <a:xfrm flipV="1">
            <a:off x="5531034" y="2771237"/>
            <a:ext cx="302480" cy="13013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D4E6A21-CDB3-8065-4963-01812D0F4275}"/>
              </a:ext>
            </a:extLst>
          </p:cNvPr>
          <p:cNvCxnSpPr>
            <a:cxnSpLocks/>
          </p:cNvCxnSpPr>
          <p:nvPr/>
        </p:nvCxnSpPr>
        <p:spPr>
          <a:xfrm>
            <a:off x="4064284" y="5432938"/>
            <a:ext cx="4785" cy="29049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Text 44">
            <a:extLst>
              <a:ext uri="{FF2B5EF4-FFF2-40B4-BE49-F238E27FC236}">
                <a16:creationId xmlns:a16="http://schemas.microsoft.com/office/drawing/2014/main" id="{48D56A8B-4F9F-2337-B54C-A3860A93044E}"/>
              </a:ext>
            </a:extLst>
          </p:cNvPr>
          <p:cNvSpPr/>
          <p:nvPr/>
        </p:nvSpPr>
        <p:spPr>
          <a:xfrm>
            <a:off x="3862254" y="2373570"/>
            <a:ext cx="365760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FF0000"/>
                </a:solidFill>
                <a:effectLst/>
                <a:uLnTx/>
                <a:uFillTx/>
                <a:latin typeface="Aptos"/>
                <a:ea typeface="+mn-ea"/>
                <a:cs typeface="+mn-cs"/>
              </a:rPr>
              <a:t>REDUCE, RECOVER, REUSE</a:t>
            </a:r>
            <a:endParaRPr kumimoji="0" lang="en-US" sz="950" b="0" i="0" u="none" strike="noStrike" kern="1200" cap="none" spc="0" normalizeH="0" baseline="0" noProof="0" dirty="0">
              <a:ln>
                <a:noFill/>
              </a:ln>
              <a:solidFill>
                <a:srgbClr val="FF0000"/>
              </a:solidFill>
              <a:effectLst/>
              <a:uLnTx/>
              <a:uFillTx/>
              <a:latin typeface="Aptos"/>
              <a:ea typeface="+mn-ea"/>
              <a:cs typeface="+mn-cs"/>
            </a:endParaRPr>
          </a:p>
        </p:txBody>
      </p:sp>
      <p:sp>
        <p:nvSpPr>
          <p:cNvPr id="67" name="Shape">
            <a:extLst>
              <a:ext uri="{FF2B5EF4-FFF2-40B4-BE49-F238E27FC236}">
                <a16:creationId xmlns:a16="http://schemas.microsoft.com/office/drawing/2014/main" id="{83689345-29B9-C632-273E-59421AEEFD5C}"/>
              </a:ext>
            </a:extLst>
          </p:cNvPr>
          <p:cNvSpPr/>
          <p:nvPr/>
        </p:nvSpPr>
        <p:spPr>
          <a:xfrm>
            <a:off x="8362118" y="982216"/>
            <a:ext cx="312516" cy="280000"/>
          </a:xfrm>
          <a:prstGeom prst="triangle">
            <a:avLst/>
          </a:prstGeom>
          <a:solidFill>
            <a:srgbClr val="FFFFFF"/>
          </a:solidFill>
          <a:ln w="12700">
            <a:solidFill>
              <a:srgbClr val="12B5CB"/>
            </a:solidFill>
          </a:ln>
        </p:spPr>
        <p:txBody>
          <a:bodyPr lIns="91440" tIns="45720" rIns="91440" bIns="45720" anchor="ctr">
            <a:normAutofit fontScale="25000" lnSpcReduction="20000"/>
          </a:bodyPr>
          <a:lstStyle/>
          <a:p>
            <a:endParaRPr lang="en-GB"/>
          </a:p>
        </p:txBody>
      </p:sp>
      <p:sp>
        <p:nvSpPr>
          <p:cNvPr id="70" name="Shape">
            <a:extLst>
              <a:ext uri="{FF2B5EF4-FFF2-40B4-BE49-F238E27FC236}">
                <a16:creationId xmlns:a16="http://schemas.microsoft.com/office/drawing/2014/main" id="{DB951BC5-A179-F0A1-B9B4-9EF9368B37D7}"/>
              </a:ext>
            </a:extLst>
          </p:cNvPr>
          <p:cNvSpPr/>
          <p:nvPr/>
        </p:nvSpPr>
        <p:spPr>
          <a:xfrm flipV="1">
            <a:off x="7786048" y="1426759"/>
            <a:ext cx="1447574" cy="852062"/>
          </a:xfrm>
          <a:prstGeom prst="triangle">
            <a:avLst/>
          </a:prstGeom>
          <a:solidFill>
            <a:srgbClr val="D6E4E8"/>
          </a:solidFill>
          <a:ln>
            <a:noFill/>
          </a:ln>
        </p:spPr>
        <p:txBody>
          <a:bodyPr lIns="91440" tIns="45720" rIns="91440" bIns="45720" anchor="ctr">
            <a:normAutofit/>
          </a:bodyPr>
          <a:lstStyle/>
          <a:p>
            <a:endParaRPr lang="en-GB"/>
          </a:p>
        </p:txBody>
      </p:sp>
      <p:cxnSp>
        <p:nvCxnSpPr>
          <p:cNvPr id="71" name="Line">
            <a:extLst>
              <a:ext uri="{FF2B5EF4-FFF2-40B4-BE49-F238E27FC236}">
                <a16:creationId xmlns:a16="http://schemas.microsoft.com/office/drawing/2014/main" id="{36C1FC4A-8E77-D2AE-6F5B-8160790C2AD0}"/>
              </a:ext>
            </a:extLst>
          </p:cNvPr>
          <p:cNvCxnSpPr>
            <a:cxnSpLocks/>
          </p:cNvCxnSpPr>
          <p:nvPr/>
        </p:nvCxnSpPr>
        <p:spPr>
          <a:xfrm flipV="1">
            <a:off x="7420288" y="1368988"/>
            <a:ext cx="4384616" cy="3228"/>
          </a:xfrm>
          <a:prstGeom prst="line">
            <a:avLst/>
          </a:prstGeom>
          <a:ln w="15875">
            <a:solidFill>
              <a:srgbClr val="12B5CB"/>
            </a:solidFill>
            <a:prstDash val="dash"/>
          </a:ln>
        </p:spPr>
      </p:cxnSp>
      <p:sp>
        <p:nvSpPr>
          <p:cNvPr id="73" name="Text">
            <a:extLst>
              <a:ext uri="{FF2B5EF4-FFF2-40B4-BE49-F238E27FC236}">
                <a16:creationId xmlns:a16="http://schemas.microsoft.com/office/drawing/2014/main" id="{3346F728-575F-CA47-72F1-C1C482D94D60}"/>
              </a:ext>
            </a:extLst>
          </p:cNvPr>
          <p:cNvSpPr txBox="1">
            <a:spLocks/>
          </p:cNvSpPr>
          <p:nvPr/>
        </p:nvSpPr>
        <p:spPr>
          <a:xfrm>
            <a:off x="9353622" y="886760"/>
            <a:ext cx="3000000" cy="240000"/>
          </a:xfrm>
          <a:prstGeom prst="rect">
            <a:avLst/>
          </a:prstGeom>
          <a:noFill/>
        </p:spPr>
        <p:txBody>
          <a:bodyPr wrap="square" lIns="0" tIns="0" rIns="0" bIns="0" anchor="t">
            <a:normAutofit/>
          </a:bodyPr>
          <a:lstStyle/>
          <a:p>
            <a:pPr marL="0" indent="0" algn="l">
              <a:lnSpc>
                <a:spcPct val="100000"/>
              </a:lnSpc>
              <a:spcBef>
                <a:spcPts val="0"/>
              </a:spcBef>
              <a:buNone/>
            </a:pPr>
            <a:r>
              <a:rPr lang="en-GB" sz="900" b="1" spc="120" dirty="0">
                <a:solidFill>
                  <a:srgbClr val="12B5CB"/>
                </a:solidFill>
                <a:latin typeface="Aptos"/>
              </a:rPr>
              <a:t>ABOVE THE WATERLINE</a:t>
            </a:r>
          </a:p>
        </p:txBody>
      </p:sp>
      <p:sp>
        <p:nvSpPr>
          <p:cNvPr id="75" name="Text">
            <a:extLst>
              <a:ext uri="{FF2B5EF4-FFF2-40B4-BE49-F238E27FC236}">
                <a16:creationId xmlns:a16="http://schemas.microsoft.com/office/drawing/2014/main" id="{075F3E67-30AD-2D26-EDD8-B5A3D8A88E45}"/>
              </a:ext>
            </a:extLst>
          </p:cNvPr>
          <p:cNvSpPr txBox="1">
            <a:spLocks/>
          </p:cNvSpPr>
          <p:nvPr/>
        </p:nvSpPr>
        <p:spPr>
          <a:xfrm>
            <a:off x="9353622" y="1086760"/>
            <a:ext cx="3050000" cy="280000"/>
          </a:xfrm>
          <a:prstGeom prst="rect">
            <a:avLst/>
          </a:prstGeom>
          <a:noFill/>
        </p:spPr>
        <p:txBody>
          <a:bodyPr wrap="square" lIns="0" tIns="0" rIns="0" bIns="0" anchor="t">
            <a:normAutofit/>
          </a:bodyPr>
          <a:lstStyle/>
          <a:p>
            <a:pPr marL="0" indent="0" algn="l">
              <a:lnSpc>
                <a:spcPct val="100000"/>
              </a:lnSpc>
              <a:spcBef>
                <a:spcPts val="0"/>
              </a:spcBef>
              <a:buNone/>
            </a:pPr>
            <a:r>
              <a:rPr lang="en-GB" sz="1300" b="1" spc="0" dirty="0">
                <a:solidFill>
                  <a:srgbClr val="172733"/>
                </a:solidFill>
                <a:latin typeface="Aptos"/>
              </a:rPr>
              <a:t>The two bills you actually see</a:t>
            </a:r>
          </a:p>
        </p:txBody>
      </p:sp>
      <p:sp>
        <p:nvSpPr>
          <p:cNvPr id="76" name="Text">
            <a:extLst>
              <a:ext uri="{FF2B5EF4-FFF2-40B4-BE49-F238E27FC236}">
                <a16:creationId xmlns:a16="http://schemas.microsoft.com/office/drawing/2014/main" id="{39E25387-19C4-69EA-0458-1A4CDA763427}"/>
              </a:ext>
            </a:extLst>
          </p:cNvPr>
          <p:cNvSpPr txBox="1">
            <a:spLocks/>
          </p:cNvSpPr>
          <p:nvPr/>
        </p:nvSpPr>
        <p:spPr>
          <a:xfrm>
            <a:off x="9353622" y="1476760"/>
            <a:ext cx="3050000" cy="240000"/>
          </a:xfrm>
          <a:prstGeom prst="rect">
            <a:avLst/>
          </a:prstGeom>
          <a:noFill/>
        </p:spPr>
        <p:txBody>
          <a:bodyPr wrap="square" lIns="0" tIns="0" rIns="0" bIns="0" anchor="t">
            <a:normAutofit/>
          </a:bodyPr>
          <a:lstStyle/>
          <a:p>
            <a:pPr marL="0" indent="0" algn="l">
              <a:lnSpc>
                <a:spcPct val="100000"/>
              </a:lnSpc>
              <a:spcBef>
                <a:spcPts val="0"/>
              </a:spcBef>
              <a:buNone/>
            </a:pPr>
            <a:r>
              <a:rPr lang="en-GB" sz="900" b="1" spc="120" dirty="0">
                <a:solidFill>
                  <a:srgbClr val="12859B"/>
                </a:solidFill>
                <a:latin typeface="Aptos"/>
              </a:rPr>
              <a:t>BELOW IT</a:t>
            </a:r>
          </a:p>
        </p:txBody>
      </p:sp>
      <p:sp>
        <p:nvSpPr>
          <p:cNvPr id="77" name="Text">
            <a:extLst>
              <a:ext uri="{FF2B5EF4-FFF2-40B4-BE49-F238E27FC236}">
                <a16:creationId xmlns:a16="http://schemas.microsoft.com/office/drawing/2014/main" id="{871DF0AA-C9E5-33F7-2607-86C87BED421E}"/>
              </a:ext>
            </a:extLst>
          </p:cNvPr>
          <p:cNvSpPr txBox="1"/>
          <p:nvPr/>
        </p:nvSpPr>
        <p:spPr>
          <a:xfrm>
            <a:off x="9353622" y="1676760"/>
            <a:ext cx="3050000" cy="300000"/>
          </a:xfrm>
          <a:prstGeom prst="rect">
            <a:avLst/>
          </a:prstGeom>
          <a:noFill/>
        </p:spPr>
        <p:txBody>
          <a:bodyPr wrap="square" lIns="0" tIns="0" rIns="0" bIns="0" anchor="t">
            <a:normAutofit/>
          </a:bodyPr>
          <a:lstStyle/>
          <a:p>
            <a:pPr marL="0" indent="0" algn="l">
              <a:lnSpc>
                <a:spcPct val="100000"/>
              </a:lnSpc>
              <a:spcBef>
                <a:spcPts val="0"/>
              </a:spcBef>
              <a:buNone/>
            </a:pPr>
            <a:r>
              <a:rPr lang="en-GB" sz="1300" b="1" spc="0" dirty="0">
                <a:solidFill>
                  <a:srgbClr val="172733"/>
                </a:solidFill>
                <a:latin typeface="Aptos"/>
              </a:rPr>
              <a:t>Everything else the litre costs you</a:t>
            </a:r>
          </a:p>
        </p:txBody>
      </p:sp>
      <p:sp>
        <p:nvSpPr>
          <p:cNvPr id="79" name="Shape 7">
            <a:extLst>
              <a:ext uri="{FF2B5EF4-FFF2-40B4-BE49-F238E27FC236}">
                <a16:creationId xmlns:a16="http://schemas.microsoft.com/office/drawing/2014/main" id="{0005AA28-538E-A912-EFA5-DEC932E26EC5}"/>
              </a:ext>
            </a:extLst>
          </p:cNvPr>
          <p:cNvSpPr/>
          <p:nvPr/>
        </p:nvSpPr>
        <p:spPr>
          <a:xfrm>
            <a:off x="3963856" y="4197124"/>
            <a:ext cx="530352" cy="384048"/>
          </a:xfrm>
          <a:prstGeom prst="chevron">
            <a:avLst/>
          </a:prstGeom>
          <a:solidFill>
            <a:srgbClr val="88DCE9"/>
          </a:solidFill>
          <a:ln w="1270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0" name="Shape 8">
            <a:extLst>
              <a:ext uri="{FF2B5EF4-FFF2-40B4-BE49-F238E27FC236}">
                <a16:creationId xmlns:a16="http://schemas.microsoft.com/office/drawing/2014/main" id="{148E7950-51DC-D2CD-B5AB-0AD4310C0FCA}"/>
              </a:ext>
            </a:extLst>
          </p:cNvPr>
          <p:cNvSpPr/>
          <p:nvPr/>
        </p:nvSpPr>
        <p:spPr>
          <a:xfrm>
            <a:off x="5426896" y="4197124"/>
            <a:ext cx="530352" cy="384048"/>
          </a:xfrm>
          <a:prstGeom prst="chevron">
            <a:avLst/>
          </a:prstGeom>
          <a:solidFill>
            <a:srgbClr val="88DCE9"/>
          </a:solidFill>
          <a:ln w="1270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1" name="Shape 9">
            <a:extLst>
              <a:ext uri="{FF2B5EF4-FFF2-40B4-BE49-F238E27FC236}">
                <a16:creationId xmlns:a16="http://schemas.microsoft.com/office/drawing/2014/main" id="{8D3D7AB2-D57E-727D-4570-033794C5A5E0}"/>
              </a:ext>
            </a:extLst>
          </p:cNvPr>
          <p:cNvSpPr/>
          <p:nvPr/>
        </p:nvSpPr>
        <p:spPr>
          <a:xfrm>
            <a:off x="6889936" y="4197124"/>
            <a:ext cx="530352" cy="384048"/>
          </a:xfrm>
          <a:prstGeom prst="chevron">
            <a:avLst/>
          </a:prstGeom>
          <a:solidFill>
            <a:srgbClr val="88DCE9"/>
          </a:solidFill>
          <a:ln w="1270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2" name="Shape 23">
            <a:extLst>
              <a:ext uri="{FF2B5EF4-FFF2-40B4-BE49-F238E27FC236}">
                <a16:creationId xmlns:a16="http://schemas.microsoft.com/office/drawing/2014/main" id="{15D778CD-155B-9588-3191-6B7FB2C749A4}"/>
              </a:ext>
            </a:extLst>
          </p:cNvPr>
          <p:cNvSpPr/>
          <p:nvPr/>
        </p:nvSpPr>
        <p:spPr>
          <a:xfrm>
            <a:off x="2903152" y="3438172"/>
            <a:ext cx="1115568" cy="1755648"/>
          </a:xfrm>
          <a:prstGeom prst="roundRect">
            <a:avLst>
              <a:gd name="adj" fmla="val 4918"/>
            </a:avLst>
          </a:prstGeom>
          <a:solidFill>
            <a:srgbClr val="FFFFFF"/>
          </a:solidFill>
          <a:ln w="12700">
            <a:solidFill>
              <a:srgbClr val="CFE3E8"/>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3" name="Shape 24">
            <a:extLst>
              <a:ext uri="{FF2B5EF4-FFF2-40B4-BE49-F238E27FC236}">
                <a16:creationId xmlns:a16="http://schemas.microsoft.com/office/drawing/2014/main" id="{289591AF-B555-4314-C504-5E5E4B9BC141}"/>
              </a:ext>
            </a:extLst>
          </p:cNvPr>
          <p:cNvSpPr/>
          <p:nvPr/>
        </p:nvSpPr>
        <p:spPr>
          <a:xfrm>
            <a:off x="3168328" y="3685060"/>
            <a:ext cx="585216" cy="585216"/>
          </a:xfrm>
          <a:prstGeom prst="ellipse">
            <a:avLst/>
          </a:prstGeom>
          <a:solidFill>
            <a:srgbClr val="DFF7FB"/>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84" name="Image 3" descr="preencoded.png">
            <a:extLst>
              <a:ext uri="{FF2B5EF4-FFF2-40B4-BE49-F238E27FC236}">
                <a16:creationId xmlns:a16="http://schemas.microsoft.com/office/drawing/2014/main" id="{C1809A84-F2CF-B61F-5A3B-8DA63011D2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64924" y="3840508"/>
            <a:ext cx="192024" cy="256032"/>
          </a:xfrm>
          <a:prstGeom prst="rect">
            <a:avLst/>
          </a:prstGeom>
        </p:spPr>
      </p:pic>
      <p:sp>
        <p:nvSpPr>
          <p:cNvPr id="86" name="Text 26">
            <a:extLst>
              <a:ext uri="{FF2B5EF4-FFF2-40B4-BE49-F238E27FC236}">
                <a16:creationId xmlns:a16="http://schemas.microsoft.com/office/drawing/2014/main" id="{3496F1C0-A4C0-9FB4-6529-84688BB5B13A}"/>
              </a:ext>
            </a:extLst>
          </p:cNvPr>
          <p:cNvSpPr/>
          <p:nvPr/>
        </p:nvSpPr>
        <p:spPr>
          <a:xfrm>
            <a:off x="2976304" y="4599460"/>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BUILDING</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sp>
        <p:nvSpPr>
          <p:cNvPr id="87" name="Shape 27">
            <a:extLst>
              <a:ext uri="{FF2B5EF4-FFF2-40B4-BE49-F238E27FC236}">
                <a16:creationId xmlns:a16="http://schemas.microsoft.com/office/drawing/2014/main" id="{735B357D-7414-F0FB-FF0B-EAE2670C3A69}"/>
              </a:ext>
            </a:extLst>
          </p:cNvPr>
          <p:cNvSpPr/>
          <p:nvPr/>
        </p:nvSpPr>
        <p:spPr>
          <a:xfrm>
            <a:off x="4366192" y="3438172"/>
            <a:ext cx="1115568" cy="1755648"/>
          </a:xfrm>
          <a:prstGeom prst="roundRect">
            <a:avLst>
              <a:gd name="adj" fmla="val 4918"/>
            </a:avLst>
          </a:prstGeom>
          <a:solidFill>
            <a:srgbClr val="FFFFFF"/>
          </a:solidFill>
          <a:ln w="12700">
            <a:solidFill>
              <a:srgbClr val="CFE3E8"/>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8" name="Shape 28">
            <a:extLst>
              <a:ext uri="{FF2B5EF4-FFF2-40B4-BE49-F238E27FC236}">
                <a16:creationId xmlns:a16="http://schemas.microsoft.com/office/drawing/2014/main" id="{84D4C339-E16F-4F76-0159-8299C44C7F2B}"/>
              </a:ext>
            </a:extLst>
          </p:cNvPr>
          <p:cNvSpPr/>
          <p:nvPr/>
        </p:nvSpPr>
        <p:spPr>
          <a:xfrm>
            <a:off x="4631368" y="3685060"/>
            <a:ext cx="585216" cy="585216"/>
          </a:xfrm>
          <a:prstGeom prst="ellipse">
            <a:avLst/>
          </a:prstGeom>
          <a:solidFill>
            <a:srgbClr val="DFF7FB"/>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89" name="Image 4" descr="preencoded.png">
            <a:extLst>
              <a:ext uri="{FF2B5EF4-FFF2-40B4-BE49-F238E27FC236}">
                <a16:creationId xmlns:a16="http://schemas.microsoft.com/office/drawing/2014/main" id="{FBD2CD77-D295-6594-483F-A5FE8D4BE10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95960" y="3840508"/>
            <a:ext cx="256032" cy="256032"/>
          </a:xfrm>
          <a:prstGeom prst="rect">
            <a:avLst/>
          </a:prstGeom>
        </p:spPr>
      </p:pic>
      <p:sp>
        <p:nvSpPr>
          <p:cNvPr id="91" name="Text 30">
            <a:extLst>
              <a:ext uri="{FF2B5EF4-FFF2-40B4-BE49-F238E27FC236}">
                <a16:creationId xmlns:a16="http://schemas.microsoft.com/office/drawing/2014/main" id="{6D6AC705-7E7E-3B7A-0E22-1EDB26147B14}"/>
              </a:ext>
            </a:extLst>
          </p:cNvPr>
          <p:cNvSpPr/>
          <p:nvPr/>
        </p:nvSpPr>
        <p:spPr>
          <a:xfrm>
            <a:off x="4439344" y="4599460"/>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USE</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sp>
        <p:nvSpPr>
          <p:cNvPr id="92" name="Shape 31">
            <a:extLst>
              <a:ext uri="{FF2B5EF4-FFF2-40B4-BE49-F238E27FC236}">
                <a16:creationId xmlns:a16="http://schemas.microsoft.com/office/drawing/2014/main" id="{66037761-8BE4-0DAD-E832-94911D952641}"/>
              </a:ext>
            </a:extLst>
          </p:cNvPr>
          <p:cNvSpPr/>
          <p:nvPr/>
        </p:nvSpPr>
        <p:spPr>
          <a:xfrm>
            <a:off x="5829232" y="3438172"/>
            <a:ext cx="1115568" cy="1755648"/>
          </a:xfrm>
          <a:prstGeom prst="roundRect">
            <a:avLst>
              <a:gd name="adj" fmla="val 4918"/>
            </a:avLst>
          </a:prstGeom>
          <a:solidFill>
            <a:srgbClr val="FFFFFF"/>
          </a:solidFill>
          <a:ln w="12700">
            <a:solidFill>
              <a:srgbClr val="CFE3E8"/>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3" name="Shape 32">
            <a:extLst>
              <a:ext uri="{FF2B5EF4-FFF2-40B4-BE49-F238E27FC236}">
                <a16:creationId xmlns:a16="http://schemas.microsoft.com/office/drawing/2014/main" id="{1352AF16-FF7E-BC1E-BCCD-5099BFF4527C}"/>
              </a:ext>
            </a:extLst>
          </p:cNvPr>
          <p:cNvSpPr/>
          <p:nvPr/>
        </p:nvSpPr>
        <p:spPr>
          <a:xfrm>
            <a:off x="6094408" y="3685060"/>
            <a:ext cx="585216" cy="585216"/>
          </a:xfrm>
          <a:prstGeom prst="ellipse">
            <a:avLst/>
          </a:prstGeom>
          <a:solidFill>
            <a:srgbClr val="DFF7FB"/>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94" name="Image 5" descr="preencoded.png">
            <a:extLst>
              <a:ext uri="{FF2B5EF4-FFF2-40B4-BE49-F238E27FC236}">
                <a16:creationId xmlns:a16="http://schemas.microsoft.com/office/drawing/2014/main" id="{2448CB72-3C15-468A-86CE-E41CB723E941}"/>
              </a:ext>
            </a:extLst>
          </p:cNvPr>
          <p:cNvPicPr>
            <a:picLocks noChangeAspect="1"/>
          </p:cNvPicPr>
          <p:nvPr/>
        </p:nvPicPr>
        <p:blipFill>
          <a:blip r:embed="rId5">
            <a:extLst>
              <a:ext uri="{96DAC541-7B7A-43D3-8B79-37D633B846F1}">
                <asvg:svgBlip xmlns:asvg="http://schemas.microsoft.com/office/drawing/2016/SVG/main" r:embed="rId11"/>
              </a:ext>
            </a:extLst>
          </a:blip>
          <a:stretch>
            <a:fillRect/>
          </a:stretch>
        </p:blipFill>
        <p:spPr>
          <a:xfrm>
            <a:off x="6259000" y="3854732"/>
            <a:ext cx="256032" cy="227584"/>
          </a:xfrm>
          <a:prstGeom prst="rect">
            <a:avLst/>
          </a:prstGeom>
        </p:spPr>
      </p:pic>
      <p:sp>
        <p:nvSpPr>
          <p:cNvPr id="96" name="Text 34">
            <a:extLst>
              <a:ext uri="{FF2B5EF4-FFF2-40B4-BE49-F238E27FC236}">
                <a16:creationId xmlns:a16="http://schemas.microsoft.com/office/drawing/2014/main" id="{BC9CD48E-7EE2-B966-FDF6-5E75F3533917}"/>
              </a:ext>
            </a:extLst>
          </p:cNvPr>
          <p:cNvSpPr/>
          <p:nvPr/>
        </p:nvSpPr>
        <p:spPr>
          <a:xfrm>
            <a:off x="5902384" y="4599460"/>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WASTEWATER</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sp>
        <p:nvSpPr>
          <p:cNvPr id="97" name="Shape 35">
            <a:extLst>
              <a:ext uri="{FF2B5EF4-FFF2-40B4-BE49-F238E27FC236}">
                <a16:creationId xmlns:a16="http://schemas.microsoft.com/office/drawing/2014/main" id="{F899A092-B865-D514-A493-E9BBB8AFC22B}"/>
              </a:ext>
            </a:extLst>
          </p:cNvPr>
          <p:cNvSpPr/>
          <p:nvPr/>
        </p:nvSpPr>
        <p:spPr>
          <a:xfrm>
            <a:off x="7292272" y="3438172"/>
            <a:ext cx="1115568" cy="1755648"/>
          </a:xfrm>
          <a:prstGeom prst="roundRect">
            <a:avLst>
              <a:gd name="adj" fmla="val 4918"/>
            </a:avLst>
          </a:prstGeom>
          <a:solidFill>
            <a:srgbClr val="FFFFFF"/>
          </a:solidFill>
          <a:ln w="12700">
            <a:solidFill>
              <a:srgbClr val="CFE3E8"/>
            </a:solidFill>
            <a:prstDash val="solid"/>
          </a:ln>
          <a:effectLst>
            <a:outerShdw blurRad="8890" dist="3175" dir="2700000" algn="bl" rotWithShape="0">
              <a:srgbClr val="173C46">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8" name="Shape 36">
            <a:extLst>
              <a:ext uri="{FF2B5EF4-FFF2-40B4-BE49-F238E27FC236}">
                <a16:creationId xmlns:a16="http://schemas.microsoft.com/office/drawing/2014/main" id="{572173AA-2839-C742-BBEA-9D24FB5C887E}"/>
              </a:ext>
            </a:extLst>
          </p:cNvPr>
          <p:cNvSpPr/>
          <p:nvPr/>
        </p:nvSpPr>
        <p:spPr>
          <a:xfrm>
            <a:off x="7557448" y="3685060"/>
            <a:ext cx="585216" cy="585216"/>
          </a:xfrm>
          <a:prstGeom prst="ellipse">
            <a:avLst/>
          </a:prstGeom>
          <a:solidFill>
            <a:srgbClr val="DFF7FB"/>
          </a:solidFill>
          <a:ln w="11430">
            <a:solidFill>
              <a:srgbClr val="88DC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pic>
        <p:nvPicPr>
          <p:cNvPr id="99" name="Image 6" descr="preencoded.png">
            <a:extLst>
              <a:ext uri="{FF2B5EF4-FFF2-40B4-BE49-F238E27FC236}">
                <a16:creationId xmlns:a16="http://schemas.microsoft.com/office/drawing/2014/main" id="{432326AB-4B9F-582A-5810-3C1DCA78773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22040" y="3840508"/>
            <a:ext cx="256032" cy="256032"/>
          </a:xfrm>
          <a:prstGeom prst="rect">
            <a:avLst/>
          </a:prstGeom>
        </p:spPr>
      </p:pic>
      <p:sp>
        <p:nvSpPr>
          <p:cNvPr id="101" name="Text 38">
            <a:extLst>
              <a:ext uri="{FF2B5EF4-FFF2-40B4-BE49-F238E27FC236}">
                <a16:creationId xmlns:a16="http://schemas.microsoft.com/office/drawing/2014/main" id="{CD15E6F5-8CBA-2ADD-9ADC-90B5ADCAAA65}"/>
              </a:ext>
            </a:extLst>
          </p:cNvPr>
          <p:cNvSpPr/>
          <p:nvPr/>
        </p:nvSpPr>
        <p:spPr>
          <a:xfrm>
            <a:off x="7365424" y="4599460"/>
            <a:ext cx="969264" cy="41148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WASTEWATER</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10" b="1" i="0" u="none" strike="noStrike" kern="1200" cap="none" spc="0" normalizeH="0" baseline="0" noProof="0" dirty="0">
                <a:ln>
                  <a:noFill/>
                </a:ln>
                <a:solidFill>
                  <a:srgbClr val="082B3A"/>
                </a:solidFill>
                <a:effectLst/>
                <a:uLnTx/>
                <a:uFillTx/>
                <a:latin typeface="Aptos"/>
                <a:ea typeface="+mn-ea"/>
                <a:cs typeface="+mn-cs"/>
              </a:rPr>
              <a:t>TREATMENT</a:t>
            </a:r>
            <a:endParaRPr kumimoji="0" lang="en-US" sz="910" b="0" i="0" u="none" strike="noStrike" kern="1200" cap="none" spc="0" normalizeH="0" baseline="0" noProof="0" dirty="0">
              <a:ln>
                <a:noFill/>
              </a:ln>
              <a:solidFill>
                <a:prstClr val="black"/>
              </a:solidFill>
              <a:effectLst/>
              <a:uLnTx/>
              <a:uFillTx/>
              <a:latin typeface="Aptos"/>
              <a:ea typeface="+mn-ea"/>
              <a:cs typeface="+mn-cs"/>
            </a:endParaRPr>
          </a:p>
        </p:txBody>
      </p:sp>
      <p:sp>
        <p:nvSpPr>
          <p:cNvPr id="113" name="Shape">
            <a:extLst>
              <a:ext uri="{FF2B5EF4-FFF2-40B4-BE49-F238E27FC236}">
                <a16:creationId xmlns:a16="http://schemas.microsoft.com/office/drawing/2014/main" id="{92C14DF5-444A-1D8B-78ED-C449ED841760}"/>
              </a:ext>
            </a:extLst>
          </p:cNvPr>
          <p:cNvSpPr/>
          <p:nvPr/>
        </p:nvSpPr>
        <p:spPr>
          <a:xfrm>
            <a:off x="1700260" y="2901367"/>
            <a:ext cx="584851" cy="405257"/>
          </a:xfrm>
          <a:prstGeom prst="triangle">
            <a:avLst/>
          </a:prstGeom>
          <a:solidFill>
            <a:srgbClr val="FFFFFF"/>
          </a:solidFill>
          <a:ln w="12700">
            <a:solidFill>
              <a:srgbClr val="12B5CB"/>
            </a:solidFill>
          </a:ln>
        </p:spPr>
        <p:txBody>
          <a:bodyPr lIns="91440" tIns="45720" rIns="91440" bIns="45720" anchor="ctr">
            <a:normAutofit fontScale="40000" lnSpcReduction="20000"/>
          </a:bodyPr>
          <a:lstStyle/>
          <a:p>
            <a:endParaRPr lang="en-GB"/>
          </a:p>
        </p:txBody>
      </p:sp>
      <p:sp>
        <p:nvSpPr>
          <p:cNvPr id="117" name="Shape">
            <a:extLst>
              <a:ext uri="{FF2B5EF4-FFF2-40B4-BE49-F238E27FC236}">
                <a16:creationId xmlns:a16="http://schemas.microsoft.com/office/drawing/2014/main" id="{46658804-C89A-BA13-9C28-3FAB1A250CD1}"/>
              </a:ext>
            </a:extLst>
          </p:cNvPr>
          <p:cNvSpPr/>
          <p:nvPr/>
        </p:nvSpPr>
        <p:spPr>
          <a:xfrm flipV="1">
            <a:off x="3154691" y="5330282"/>
            <a:ext cx="571227" cy="393152"/>
          </a:xfrm>
          <a:prstGeom prst="triangle">
            <a:avLst/>
          </a:prstGeom>
          <a:solidFill>
            <a:srgbClr val="D6E4E8"/>
          </a:solidFill>
          <a:ln>
            <a:noFill/>
          </a:ln>
        </p:spPr>
        <p:txBody>
          <a:bodyPr lIns="91440" tIns="45720" rIns="91440" bIns="45720" anchor="ctr">
            <a:normAutofit fontScale="40000" lnSpcReduction="20000"/>
          </a:bodyPr>
          <a:lstStyle/>
          <a:p>
            <a:endParaRPr lang="en-GB"/>
          </a:p>
        </p:txBody>
      </p:sp>
      <p:sp>
        <p:nvSpPr>
          <p:cNvPr id="119" name="Shape">
            <a:extLst>
              <a:ext uri="{FF2B5EF4-FFF2-40B4-BE49-F238E27FC236}">
                <a16:creationId xmlns:a16="http://schemas.microsoft.com/office/drawing/2014/main" id="{49AAAB93-1D74-5154-BB8A-94F8CB122168}"/>
              </a:ext>
            </a:extLst>
          </p:cNvPr>
          <p:cNvSpPr/>
          <p:nvPr/>
        </p:nvSpPr>
        <p:spPr>
          <a:xfrm flipV="1">
            <a:off x="4685545" y="5326423"/>
            <a:ext cx="571227" cy="393152"/>
          </a:xfrm>
          <a:prstGeom prst="triangle">
            <a:avLst/>
          </a:prstGeom>
          <a:solidFill>
            <a:srgbClr val="D6E4E8"/>
          </a:solidFill>
          <a:ln>
            <a:noFill/>
          </a:ln>
        </p:spPr>
        <p:txBody>
          <a:bodyPr lIns="91440" tIns="45720" rIns="91440" bIns="45720" anchor="ctr">
            <a:normAutofit fontScale="40000" lnSpcReduction="20000"/>
          </a:bodyPr>
          <a:lstStyle/>
          <a:p>
            <a:endParaRPr lang="en-GB"/>
          </a:p>
        </p:txBody>
      </p:sp>
      <p:sp>
        <p:nvSpPr>
          <p:cNvPr id="121" name="Shape">
            <a:extLst>
              <a:ext uri="{FF2B5EF4-FFF2-40B4-BE49-F238E27FC236}">
                <a16:creationId xmlns:a16="http://schemas.microsoft.com/office/drawing/2014/main" id="{DE6547A6-A54B-4D21-375E-97C4C30F4383}"/>
              </a:ext>
            </a:extLst>
          </p:cNvPr>
          <p:cNvSpPr/>
          <p:nvPr/>
        </p:nvSpPr>
        <p:spPr>
          <a:xfrm flipV="1">
            <a:off x="6088898" y="5338226"/>
            <a:ext cx="571227" cy="393152"/>
          </a:xfrm>
          <a:prstGeom prst="triangle">
            <a:avLst/>
          </a:prstGeom>
          <a:solidFill>
            <a:srgbClr val="D6E4E8"/>
          </a:solidFill>
          <a:ln>
            <a:noFill/>
          </a:ln>
        </p:spPr>
        <p:txBody>
          <a:bodyPr lIns="91440" tIns="45720" rIns="91440" bIns="45720" anchor="ctr">
            <a:normAutofit fontScale="40000" lnSpcReduction="20000"/>
          </a:bodyPr>
          <a:lstStyle/>
          <a:p>
            <a:endParaRPr lang="en-GB"/>
          </a:p>
        </p:txBody>
      </p:sp>
      <p:sp>
        <p:nvSpPr>
          <p:cNvPr id="123" name="Shape">
            <a:extLst>
              <a:ext uri="{FF2B5EF4-FFF2-40B4-BE49-F238E27FC236}">
                <a16:creationId xmlns:a16="http://schemas.microsoft.com/office/drawing/2014/main" id="{BF0FD604-1DE3-6583-CEC0-7F138AB1DBFA}"/>
              </a:ext>
            </a:extLst>
          </p:cNvPr>
          <p:cNvSpPr/>
          <p:nvPr/>
        </p:nvSpPr>
        <p:spPr>
          <a:xfrm flipV="1">
            <a:off x="7557448" y="5349268"/>
            <a:ext cx="571227" cy="393152"/>
          </a:xfrm>
          <a:prstGeom prst="triangle">
            <a:avLst/>
          </a:prstGeom>
          <a:solidFill>
            <a:srgbClr val="D6E4E8"/>
          </a:solidFill>
          <a:ln>
            <a:noFill/>
          </a:ln>
        </p:spPr>
        <p:txBody>
          <a:bodyPr lIns="91440" tIns="45720" rIns="91440" bIns="45720" anchor="ctr">
            <a:normAutofit fontScale="40000" lnSpcReduction="20000"/>
          </a:bodyPr>
          <a:lstStyle/>
          <a:p>
            <a:endParaRPr lang="en-GB"/>
          </a:p>
        </p:txBody>
      </p:sp>
      <p:sp>
        <p:nvSpPr>
          <p:cNvPr id="125" name="Shape">
            <a:extLst>
              <a:ext uri="{FF2B5EF4-FFF2-40B4-BE49-F238E27FC236}">
                <a16:creationId xmlns:a16="http://schemas.microsoft.com/office/drawing/2014/main" id="{EEC9DD13-C5D0-6154-E1E7-FE7233DBF948}"/>
              </a:ext>
            </a:extLst>
          </p:cNvPr>
          <p:cNvSpPr/>
          <p:nvPr/>
        </p:nvSpPr>
        <p:spPr>
          <a:xfrm>
            <a:off x="8969976" y="2891470"/>
            <a:ext cx="584851" cy="405257"/>
          </a:xfrm>
          <a:prstGeom prst="triangle">
            <a:avLst/>
          </a:prstGeom>
          <a:solidFill>
            <a:srgbClr val="FFFFFF"/>
          </a:solidFill>
          <a:ln w="12700">
            <a:solidFill>
              <a:srgbClr val="12B5CB"/>
            </a:solidFill>
          </a:ln>
        </p:spPr>
        <p:txBody>
          <a:bodyPr lIns="91440" tIns="45720" rIns="91440" bIns="45720" anchor="ctr">
            <a:normAutofit fontScale="40000" lnSpcReduction="20000"/>
          </a:bodyPr>
          <a:lstStyle/>
          <a:p>
            <a:endParaRPr lang="en-GB"/>
          </a:p>
        </p:txBody>
      </p:sp>
      <p:sp>
        <p:nvSpPr>
          <p:cNvPr id="137" name="TextBox 136">
            <a:extLst>
              <a:ext uri="{FF2B5EF4-FFF2-40B4-BE49-F238E27FC236}">
                <a16:creationId xmlns:a16="http://schemas.microsoft.com/office/drawing/2014/main" id="{79F12747-5303-B955-38F4-20E42B0793DD}"/>
              </a:ext>
            </a:extLst>
          </p:cNvPr>
          <p:cNvSpPr txBox="1"/>
          <p:nvPr/>
        </p:nvSpPr>
        <p:spPr>
          <a:xfrm>
            <a:off x="541430" y="1239775"/>
            <a:ext cx="4572466" cy="738664"/>
          </a:xfrm>
          <a:prstGeom prst="rect">
            <a:avLst/>
          </a:prstGeom>
          <a:noFill/>
        </p:spPr>
        <p:txBody>
          <a:bodyPr wrap="square">
            <a:spAutoFit/>
          </a:bodyPr>
          <a:lstStyle/>
          <a:p>
            <a:pPr marL="0" indent="0" algn="l">
              <a:lnSpc>
                <a:spcPct val="100000"/>
              </a:lnSpc>
              <a:spcBef>
                <a:spcPts val="0"/>
              </a:spcBef>
              <a:buNone/>
            </a:pPr>
            <a:r>
              <a:rPr lang="en-GB" sz="1400" spc="0" dirty="0">
                <a:latin typeface="Aptos"/>
              </a:rPr>
              <a:t>The real cost of water is not purchasing or releasing it to sewer, it is treating it, </a:t>
            </a:r>
            <a:r>
              <a:rPr lang="en-GB" sz="1400" dirty="0">
                <a:latin typeface="Aptos"/>
              </a:rPr>
              <a:t>moving it and using it, those costs can be up to 5 x times the cost of purchase!</a:t>
            </a:r>
            <a:endParaRPr lang="en-GB" sz="1400" spc="0" dirty="0">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9F4D-A134-0CDF-E0E7-59D3A49E7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5DFA3D-DAB7-BDCE-F2EB-BC154207E7AB}"/>
              </a:ext>
            </a:extLst>
          </p:cNvPr>
          <p:cNvSpPr>
            <a:spLocks noGrp="1"/>
          </p:cNvSpPr>
          <p:nvPr>
            <p:ph type="title"/>
          </p:nvPr>
        </p:nvSpPr>
        <p:spPr>
          <a:xfrm>
            <a:off x="4564911" y="3429000"/>
            <a:ext cx="6624736" cy="2702276"/>
          </a:xfrm>
        </p:spPr>
        <p:txBody>
          <a:bodyPr>
            <a:normAutofit fontScale="90000"/>
          </a:bodyPr>
          <a:lstStyle/>
          <a:p>
            <a:r>
              <a:rPr lang="en-GB" sz="6000" dirty="0"/>
              <a:t>INVESTIGATION TWO</a:t>
            </a:r>
            <a:br>
              <a:rPr lang="en-GB" dirty="0"/>
            </a:br>
            <a:br>
              <a:rPr lang="en-GB" dirty="0"/>
            </a:br>
            <a:r>
              <a:rPr lang="en-GB" dirty="0"/>
              <a:t>The Hardest Place To Save Water</a:t>
            </a:r>
          </a:p>
        </p:txBody>
      </p:sp>
      <p:pic>
        <p:nvPicPr>
          <p:cNvPr id="4" name="Graphic 3" descr="Magnifying glass outline">
            <a:extLst>
              <a:ext uri="{FF2B5EF4-FFF2-40B4-BE49-F238E27FC236}">
                <a16:creationId xmlns:a16="http://schemas.microsoft.com/office/drawing/2014/main" id="{B43424AA-3FB3-DA1B-5DA7-D56C35299C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64911" y="1951073"/>
            <a:ext cx="1313121" cy="1313121"/>
          </a:xfrm>
          <a:prstGeom prst="rect">
            <a:avLst/>
          </a:prstGeom>
        </p:spPr>
      </p:pic>
    </p:spTree>
    <p:extLst>
      <p:ext uri="{BB962C8B-B14F-4D97-AF65-F5344CB8AC3E}">
        <p14:creationId xmlns:p14="http://schemas.microsoft.com/office/powerpoint/2010/main" val="211820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Text 2"/>
          <p:cNvSpPr/>
          <p:nvPr/>
        </p:nvSpPr>
        <p:spPr>
          <a:xfrm>
            <a:off x="594360" y="854964"/>
            <a:ext cx="10698480" cy="438912"/>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latin typeface="Aptos"/>
                <a:ea typeface="+mn-ea"/>
                <a:cs typeface="+mn-cs"/>
              </a:rPr>
              <a:t>If water resilience works here,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2B3A"/>
                </a:solidFill>
                <a:effectLst/>
                <a:uLnTx/>
                <a:uFillTx/>
                <a:latin typeface="Aptos"/>
                <a:ea typeface="+mn-ea"/>
                <a:cs typeface="+mn-cs"/>
              </a:rPr>
              <a:t>It can work almost anywhere.</a:t>
            </a:r>
            <a:endParaRPr kumimoji="0" lang="en-US" sz="32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Shape 4"/>
          <p:cNvSpPr/>
          <p:nvPr/>
        </p:nvSpPr>
        <p:spPr>
          <a:xfrm>
            <a:off x="718841" y="1607103"/>
            <a:ext cx="4461430" cy="3994391"/>
          </a:xfrm>
          <a:prstGeom prst="roundRect">
            <a:avLst>
              <a:gd name="adj" fmla="val 1972"/>
            </a:avLst>
          </a:prstGeom>
          <a:solidFill>
            <a:srgbClr val="F6FAFB"/>
          </a:solidFill>
          <a:ln w="11430">
            <a:solidFill>
              <a:srgbClr val="D7E6EA"/>
            </a:solidFill>
            <a:prstDash val="solid"/>
          </a:ln>
          <a:effectLst>
            <a:outerShdw blurRad="11430" dist="3810" dir="2700000" algn="bl" rotWithShape="0">
              <a:srgbClr val="173C46">
                <a:alpha val="11000"/>
              </a:srgbClr>
            </a:outerShdw>
          </a:effectLst>
        </p:spPr>
        <p:txBody>
          <a:bodyPr/>
          <a:lstStyle/>
          <a:p>
            <a:endParaRPr lang="en-GB"/>
          </a:p>
        </p:txBody>
      </p:sp>
      <p:sp>
        <p:nvSpPr>
          <p:cNvPr id="10" name="Text 7"/>
          <p:cNvSpPr/>
          <p:nvPr/>
        </p:nvSpPr>
        <p:spPr>
          <a:xfrm>
            <a:off x="766772" y="3589869"/>
            <a:ext cx="4218433" cy="475488"/>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82B3A"/>
                </a:solidFill>
                <a:effectLst/>
                <a:uLnTx/>
                <a:uFillTx/>
                <a:latin typeface="Aptos"/>
                <a:ea typeface="+mn-ea"/>
                <a:cs typeface="+mn-cs"/>
              </a:rPr>
              <a:t>PHARMACEUTICAL</a:t>
            </a:r>
            <a:r>
              <a:rPr lang="en-US" sz="1500" dirty="0">
                <a:solidFill>
                  <a:prstClr val="black"/>
                </a:solidFill>
                <a:latin typeface="Aptos"/>
              </a:rPr>
              <a:t> </a:t>
            </a:r>
            <a:r>
              <a:rPr kumimoji="0" lang="en-US" sz="1500" b="1" i="0" u="none" strike="noStrike" kern="1200" cap="none" spc="0" normalizeH="0" baseline="0" noProof="0" dirty="0">
                <a:ln>
                  <a:noFill/>
                </a:ln>
                <a:solidFill>
                  <a:srgbClr val="082B3A"/>
                </a:solidFill>
                <a:effectLst/>
                <a:uLnTx/>
                <a:uFillTx/>
                <a:latin typeface="Aptos"/>
                <a:ea typeface="+mn-ea"/>
                <a:cs typeface="+mn-cs"/>
              </a:rPr>
              <a:t>MANUFACTURING</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8"/>
          <p:cNvSpPr/>
          <p:nvPr/>
        </p:nvSpPr>
        <p:spPr>
          <a:xfrm>
            <a:off x="3129707" y="4305034"/>
            <a:ext cx="1508760" cy="292608"/>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2B3A"/>
                </a:solidFill>
                <a:effectLst/>
                <a:uLnTx/>
                <a:uFillTx/>
                <a:latin typeface="Aptos"/>
                <a:ea typeface="+mn-ea"/>
                <a:cs typeface="+mn-cs"/>
              </a:rPr>
              <a:t>Product Quality </a:t>
            </a:r>
          </a:p>
        </p:txBody>
      </p:sp>
      <p:sp>
        <p:nvSpPr>
          <p:cNvPr id="12" name="Text 9"/>
          <p:cNvSpPr/>
          <p:nvPr/>
        </p:nvSpPr>
        <p:spPr>
          <a:xfrm>
            <a:off x="3159561" y="5020405"/>
            <a:ext cx="1508760" cy="292608"/>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2B3A"/>
                </a:solidFill>
                <a:effectLst/>
                <a:uLnTx/>
                <a:uFillTx/>
                <a:latin typeface="Aptos"/>
                <a:ea typeface="+mn-ea"/>
                <a:cs typeface="+mn-cs"/>
              </a:rPr>
              <a:t>Validated Manufacturing  </a:t>
            </a:r>
          </a:p>
        </p:txBody>
      </p:sp>
      <p:sp>
        <p:nvSpPr>
          <p:cNvPr id="13" name="Text 10"/>
          <p:cNvSpPr/>
          <p:nvPr/>
        </p:nvSpPr>
        <p:spPr>
          <a:xfrm>
            <a:off x="1170205" y="5020405"/>
            <a:ext cx="1508760" cy="292608"/>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2B3A"/>
                </a:solidFill>
                <a:effectLst/>
                <a:uLnTx/>
                <a:uFillTx/>
                <a:latin typeface="Aptos"/>
                <a:ea typeface="+mn-ea"/>
                <a:cs typeface="+mn-cs"/>
              </a:rPr>
              <a:t>Regulatory Environment</a:t>
            </a:r>
          </a:p>
        </p:txBody>
      </p:sp>
      <p:sp>
        <p:nvSpPr>
          <p:cNvPr id="14" name="Text 11"/>
          <p:cNvSpPr/>
          <p:nvPr/>
        </p:nvSpPr>
        <p:spPr>
          <a:xfrm>
            <a:off x="1136687" y="4248760"/>
            <a:ext cx="1575796" cy="387240"/>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2B3A"/>
                </a:solidFill>
                <a:effectLst/>
                <a:uLnTx/>
                <a:uFillTx/>
                <a:latin typeface="Aptos"/>
                <a:ea typeface="+mn-ea"/>
                <a:cs typeface="+mn-cs"/>
              </a:rPr>
              <a:t>Patient Safety  </a:t>
            </a:r>
          </a:p>
        </p:txBody>
      </p:sp>
      <p:sp>
        <p:nvSpPr>
          <p:cNvPr id="15" name="Shape 12"/>
          <p:cNvSpPr/>
          <p:nvPr/>
        </p:nvSpPr>
        <p:spPr>
          <a:xfrm>
            <a:off x="5449682" y="3182321"/>
            <a:ext cx="1942262" cy="978408"/>
          </a:xfrm>
          <a:prstGeom prst="chevron">
            <a:avLst/>
          </a:prstGeom>
          <a:solidFill>
            <a:srgbClr val="14B8D4"/>
          </a:solidFill>
          <a:ln w="12700">
            <a:solidFill>
              <a:srgbClr val="14B8D4"/>
            </a:solidFill>
            <a:prstDash val="solid"/>
          </a:ln>
        </p:spPr>
        <p:txBody>
          <a:bodyPr/>
          <a:lstStyle/>
          <a:p>
            <a:endParaRPr lang="en-GB"/>
          </a:p>
        </p:txBody>
      </p:sp>
      <p:sp>
        <p:nvSpPr>
          <p:cNvPr id="16" name="Text 13"/>
          <p:cNvSpPr/>
          <p:nvPr/>
        </p:nvSpPr>
        <p:spPr>
          <a:xfrm>
            <a:off x="5944550" y="3541810"/>
            <a:ext cx="1088136" cy="242316"/>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TRANSFERABLE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LESSONS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14"/>
          <p:cNvSpPr/>
          <p:nvPr/>
        </p:nvSpPr>
        <p:spPr>
          <a:xfrm>
            <a:off x="7563830" y="1629964"/>
            <a:ext cx="3994186" cy="3994390"/>
          </a:xfrm>
          <a:prstGeom prst="roundRect">
            <a:avLst>
              <a:gd name="adj" fmla="val 1972"/>
            </a:avLst>
          </a:prstGeom>
          <a:solidFill>
            <a:srgbClr val="FFFFFF"/>
          </a:solidFill>
          <a:ln w="11430">
            <a:solidFill>
              <a:srgbClr val="D7E6EA"/>
            </a:solidFill>
            <a:prstDash val="solid"/>
          </a:ln>
          <a:effectLst>
            <a:outerShdw blurRad="11430" dist="3810" dir="2700000" algn="bl" rotWithShape="0">
              <a:srgbClr val="173C46">
                <a:alpha val="11000"/>
              </a:srgbClr>
            </a:outerShdw>
          </a:effectLst>
        </p:spPr>
        <p:txBody>
          <a:bodyPr/>
          <a:lstStyle/>
          <a:p>
            <a:endParaRPr lang="en-GB"/>
          </a:p>
        </p:txBody>
      </p:sp>
      <p:sp>
        <p:nvSpPr>
          <p:cNvPr id="18" name="Text 15"/>
          <p:cNvSpPr/>
          <p:nvPr/>
        </p:nvSpPr>
        <p:spPr>
          <a:xfrm>
            <a:off x="7183483" y="2030177"/>
            <a:ext cx="475488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65" normalizeH="0" baseline="0" noProof="0" dirty="0">
                <a:ln>
                  <a:noFill/>
                </a:ln>
                <a:solidFill>
                  <a:srgbClr val="14B8D4"/>
                </a:solidFill>
                <a:effectLst/>
                <a:uLnTx/>
                <a:uFillTx/>
                <a:latin typeface="Aptos"/>
                <a:ea typeface="+mn-ea"/>
                <a:cs typeface="+mn-cs"/>
              </a:rPr>
              <a:t>LESSONS FOR THE WIDER BUILT ENVIRONMENT</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Shape 16"/>
          <p:cNvSpPr/>
          <p:nvPr/>
        </p:nvSpPr>
        <p:spPr>
          <a:xfrm>
            <a:off x="8003498" y="2560529"/>
            <a:ext cx="621792" cy="621792"/>
          </a:xfrm>
          <a:prstGeom prst="ellipse">
            <a:avLst/>
          </a:prstGeom>
          <a:solidFill>
            <a:srgbClr val="DFF7FB"/>
          </a:solidFill>
          <a:ln w="10160">
            <a:solidFill>
              <a:srgbClr val="88DCE9"/>
            </a:solidFill>
            <a:prstDash val="solid"/>
          </a:ln>
        </p:spPr>
        <p:txBody>
          <a:bodyPr/>
          <a:lstStyle/>
          <a:p>
            <a:endParaRPr lang="en-GB"/>
          </a:p>
        </p:txBody>
      </p:sp>
      <p:pic>
        <p:nvPicPr>
          <p:cNvPr id="20"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8382" y="2725121"/>
            <a:ext cx="192024" cy="256032"/>
          </a:xfrm>
          <a:prstGeom prst="rect">
            <a:avLst/>
          </a:prstGeom>
        </p:spPr>
      </p:pic>
      <p:sp>
        <p:nvSpPr>
          <p:cNvPr id="21" name="Text 17"/>
          <p:cNvSpPr/>
          <p:nvPr/>
        </p:nvSpPr>
        <p:spPr>
          <a:xfrm>
            <a:off x="7793186" y="3282905"/>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Offices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18"/>
          <p:cNvSpPr/>
          <p:nvPr/>
        </p:nvSpPr>
        <p:spPr>
          <a:xfrm>
            <a:off x="9257286" y="2560529"/>
            <a:ext cx="621792" cy="621792"/>
          </a:xfrm>
          <a:prstGeom prst="ellipse">
            <a:avLst/>
          </a:prstGeom>
          <a:solidFill>
            <a:srgbClr val="DFF7FB"/>
          </a:solidFill>
          <a:ln w="10160">
            <a:solidFill>
              <a:srgbClr val="88DCE9"/>
            </a:solidFill>
            <a:prstDash val="solid"/>
          </a:ln>
        </p:spPr>
        <p:txBody>
          <a:bodyPr/>
          <a:lstStyle/>
          <a:p>
            <a:endParaRPr lang="en-GB"/>
          </a:p>
        </p:txBody>
      </p:sp>
      <p:pic>
        <p:nvPicPr>
          <p:cNvPr id="23"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40166" y="2750724"/>
            <a:ext cx="256032" cy="204825"/>
          </a:xfrm>
          <a:prstGeom prst="rect">
            <a:avLst/>
          </a:prstGeom>
        </p:spPr>
      </p:pic>
      <p:sp>
        <p:nvSpPr>
          <p:cNvPr id="24" name="Text 19"/>
          <p:cNvSpPr/>
          <p:nvPr/>
        </p:nvSpPr>
        <p:spPr>
          <a:xfrm>
            <a:off x="9046974" y="3282905"/>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Hospitals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hape 20"/>
          <p:cNvSpPr/>
          <p:nvPr/>
        </p:nvSpPr>
        <p:spPr>
          <a:xfrm>
            <a:off x="10511072" y="2560529"/>
            <a:ext cx="621792" cy="621792"/>
          </a:xfrm>
          <a:prstGeom prst="ellipse">
            <a:avLst/>
          </a:prstGeom>
          <a:solidFill>
            <a:srgbClr val="DFF7FB"/>
          </a:solidFill>
          <a:ln w="10160">
            <a:solidFill>
              <a:srgbClr val="88DCE9"/>
            </a:solidFill>
            <a:prstDash val="solid"/>
          </a:ln>
        </p:spPr>
        <p:txBody>
          <a:bodyPr/>
          <a:lstStyle/>
          <a:p>
            <a:endParaRPr lang="en-GB"/>
          </a:p>
        </p:txBody>
      </p:sp>
      <p:pic>
        <p:nvPicPr>
          <p:cNvPr id="26"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3952" y="2750724"/>
            <a:ext cx="256032" cy="204825"/>
          </a:xfrm>
          <a:prstGeom prst="rect">
            <a:avLst/>
          </a:prstGeom>
        </p:spPr>
      </p:pic>
      <p:sp>
        <p:nvSpPr>
          <p:cNvPr id="27" name="Text 21"/>
          <p:cNvSpPr/>
          <p:nvPr/>
        </p:nvSpPr>
        <p:spPr>
          <a:xfrm>
            <a:off x="10300760" y="3282905"/>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Universities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2"/>
          <p:cNvSpPr/>
          <p:nvPr/>
        </p:nvSpPr>
        <p:spPr>
          <a:xfrm>
            <a:off x="8003498" y="3910014"/>
            <a:ext cx="621792" cy="621792"/>
          </a:xfrm>
          <a:prstGeom prst="ellipse">
            <a:avLst/>
          </a:prstGeom>
          <a:solidFill>
            <a:srgbClr val="DFF7FB"/>
          </a:solidFill>
          <a:ln w="10160">
            <a:solidFill>
              <a:srgbClr val="88DCE9"/>
            </a:solidFill>
            <a:prstDash val="solid"/>
          </a:ln>
        </p:spPr>
        <p:txBody>
          <a:bodyPr/>
          <a:lstStyle/>
          <a:p>
            <a:endParaRPr lang="en-GB"/>
          </a:p>
        </p:txBody>
      </p:sp>
      <p:pic>
        <p:nvPicPr>
          <p:cNvPr id="29"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86378" y="4074606"/>
            <a:ext cx="256032" cy="256032"/>
          </a:xfrm>
          <a:prstGeom prst="rect">
            <a:avLst/>
          </a:prstGeom>
        </p:spPr>
      </p:pic>
      <p:sp>
        <p:nvSpPr>
          <p:cNvPr id="30" name="Text 23"/>
          <p:cNvSpPr/>
          <p:nvPr/>
        </p:nvSpPr>
        <p:spPr>
          <a:xfrm>
            <a:off x="7793186" y="4632390"/>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Campuses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Shape 24"/>
          <p:cNvSpPr/>
          <p:nvPr/>
        </p:nvSpPr>
        <p:spPr>
          <a:xfrm>
            <a:off x="9257286" y="3910014"/>
            <a:ext cx="621792" cy="621792"/>
          </a:xfrm>
          <a:prstGeom prst="ellipse">
            <a:avLst/>
          </a:prstGeom>
          <a:solidFill>
            <a:srgbClr val="DFF7FB"/>
          </a:solidFill>
          <a:ln w="10160">
            <a:solidFill>
              <a:srgbClr val="88DCE9"/>
            </a:solidFill>
            <a:prstDash val="solid"/>
          </a:ln>
        </p:spPr>
        <p:txBody>
          <a:bodyPr/>
          <a:lstStyle/>
          <a:p>
            <a:endParaRPr lang="en-GB"/>
          </a:p>
        </p:txBody>
      </p:sp>
      <p:pic>
        <p:nvPicPr>
          <p:cNvPr id="32"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440166" y="4088830"/>
            <a:ext cx="256032" cy="227584"/>
          </a:xfrm>
          <a:prstGeom prst="rect">
            <a:avLst/>
          </a:prstGeom>
        </p:spPr>
      </p:pic>
      <p:sp>
        <p:nvSpPr>
          <p:cNvPr id="33" name="Text 25"/>
          <p:cNvSpPr/>
          <p:nvPr/>
        </p:nvSpPr>
        <p:spPr>
          <a:xfrm>
            <a:off x="9046974" y="4632390"/>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Districts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34" name="Shape 26"/>
          <p:cNvSpPr/>
          <p:nvPr/>
        </p:nvSpPr>
        <p:spPr>
          <a:xfrm>
            <a:off x="10511072" y="3910014"/>
            <a:ext cx="621792" cy="621792"/>
          </a:xfrm>
          <a:prstGeom prst="ellipse">
            <a:avLst/>
          </a:prstGeom>
          <a:solidFill>
            <a:srgbClr val="DFF7FB"/>
          </a:solidFill>
          <a:ln w="10160">
            <a:solidFill>
              <a:srgbClr val="88DCE9"/>
            </a:solidFill>
            <a:prstDash val="solid"/>
          </a:ln>
        </p:spPr>
        <p:txBody>
          <a:bodyPr/>
          <a:lstStyle/>
          <a:p>
            <a:endParaRPr lang="en-GB"/>
          </a:p>
        </p:txBody>
      </p:sp>
      <p:pic>
        <p:nvPicPr>
          <p:cNvPr id="35" name="Image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693952" y="4100209"/>
            <a:ext cx="256032" cy="204825"/>
          </a:xfrm>
          <a:prstGeom prst="rect">
            <a:avLst/>
          </a:prstGeom>
        </p:spPr>
      </p:pic>
      <p:sp>
        <p:nvSpPr>
          <p:cNvPr id="36" name="Text 27"/>
          <p:cNvSpPr/>
          <p:nvPr/>
        </p:nvSpPr>
        <p:spPr>
          <a:xfrm>
            <a:off x="10300760" y="4632390"/>
            <a:ext cx="1042416" cy="21031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30" b="1" i="0" u="none" strike="noStrike" kern="1200" cap="none" spc="0" normalizeH="0" baseline="0" noProof="0" dirty="0">
                <a:ln>
                  <a:noFill/>
                </a:ln>
                <a:solidFill>
                  <a:srgbClr val="082B3A"/>
                </a:solidFill>
                <a:effectLst/>
                <a:uLnTx/>
                <a:uFillTx/>
                <a:latin typeface="Aptos"/>
                <a:ea typeface="+mn-ea"/>
                <a:cs typeface="+mn-cs"/>
              </a:rPr>
              <a:t>Cities</a:t>
            </a:r>
            <a:endParaRPr kumimoji="0" lang="en-US" sz="930" b="0" i="0" u="none" strike="noStrike" kern="1200" cap="none" spc="0" normalizeH="0" baseline="0" noProof="0" dirty="0">
              <a:ln>
                <a:noFill/>
              </a:ln>
              <a:solidFill>
                <a:prstClr val="black"/>
              </a:solidFill>
              <a:effectLst/>
              <a:uLnTx/>
              <a:uFillTx/>
              <a:latin typeface="Aptos"/>
              <a:ea typeface="+mn-ea"/>
              <a:cs typeface="+mn-cs"/>
            </a:endParaRPr>
          </a:p>
        </p:txBody>
      </p:sp>
      <p:sp>
        <p:nvSpPr>
          <p:cNvPr id="37" name="Shape 28"/>
          <p:cNvSpPr/>
          <p:nvPr/>
        </p:nvSpPr>
        <p:spPr>
          <a:xfrm>
            <a:off x="594360" y="5764123"/>
            <a:ext cx="10963656" cy="832104"/>
          </a:xfrm>
          <a:prstGeom prst="roundRect">
            <a:avLst>
              <a:gd name="adj" fmla="val 5495"/>
            </a:avLst>
          </a:prstGeom>
          <a:solidFill>
            <a:srgbClr val="082B3A"/>
          </a:solidFill>
          <a:ln w="12700">
            <a:solidFill>
              <a:srgbClr val="082B3A"/>
            </a:solidFill>
            <a:prstDash val="solid"/>
          </a:ln>
        </p:spPr>
        <p:txBody>
          <a:bodyPr/>
          <a:lstStyle/>
          <a:p>
            <a:endParaRPr lang="en-GB"/>
          </a:p>
        </p:txBody>
      </p:sp>
      <p:sp>
        <p:nvSpPr>
          <p:cNvPr id="38" name="Text 29"/>
          <p:cNvSpPr/>
          <p:nvPr/>
        </p:nvSpPr>
        <p:spPr>
          <a:xfrm>
            <a:off x="1170432" y="6075019"/>
            <a:ext cx="2331720" cy="1737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70" normalizeH="0" baseline="0" noProof="0" dirty="0">
                <a:ln>
                  <a:noFill/>
                </a:ln>
                <a:solidFill>
                  <a:srgbClr val="88DCE9"/>
                </a:solidFill>
                <a:effectLst/>
                <a:uLnTx/>
                <a:uFillTx/>
                <a:latin typeface="Aptos"/>
                <a:ea typeface="+mn-ea"/>
                <a:cs typeface="+mn-cs"/>
              </a:rPr>
              <a:t>THE SURPRISING STARTING POINT</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39" name="Text 30"/>
          <p:cNvSpPr/>
          <p:nvPr/>
        </p:nvSpPr>
        <p:spPr>
          <a:xfrm>
            <a:off x="3364992" y="6038443"/>
            <a:ext cx="393192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a:ea typeface="+mn-ea"/>
                <a:cs typeface="+mn-cs"/>
              </a:rPr>
              <a:t>Not treatment.   Not technology.   Not reuse.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40" name="Shape 31"/>
          <p:cNvSpPr/>
          <p:nvPr/>
        </p:nvSpPr>
        <p:spPr>
          <a:xfrm>
            <a:off x="7296912" y="5979227"/>
            <a:ext cx="1" cy="365760"/>
          </a:xfrm>
          <a:prstGeom prst="line">
            <a:avLst/>
          </a:prstGeom>
          <a:noFill/>
          <a:ln w="12700">
            <a:solidFill>
              <a:srgbClr val="496A76"/>
            </a:solidFill>
            <a:prstDash val="solid"/>
          </a:ln>
        </p:spPr>
        <p:txBody>
          <a:bodyPr/>
          <a:lstStyle/>
          <a:p>
            <a:endParaRPr lang="en-GB"/>
          </a:p>
        </p:txBody>
      </p:sp>
      <p:sp>
        <p:nvSpPr>
          <p:cNvPr id="41" name="Text 32"/>
          <p:cNvSpPr/>
          <p:nvPr/>
        </p:nvSpPr>
        <p:spPr>
          <a:xfrm>
            <a:off x="7563830" y="6038443"/>
            <a:ext cx="3593592" cy="27432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85D04"/>
                </a:solidFill>
                <a:effectLst/>
                <a:uLnTx/>
                <a:uFillTx/>
                <a:latin typeface="Aptos"/>
                <a:ea typeface="+mn-ea"/>
                <a:cs typeface="+mn-cs"/>
              </a:rPr>
              <a:t>UNDERSTANDING COMES FIRST</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43" name="Shape 31">
            <a:extLst>
              <a:ext uri="{FF2B5EF4-FFF2-40B4-BE49-F238E27FC236}">
                <a16:creationId xmlns:a16="http://schemas.microsoft.com/office/drawing/2014/main" id="{76A70B94-5AF7-DAD6-9ECB-9C056667A380}"/>
              </a:ext>
            </a:extLst>
          </p:cNvPr>
          <p:cNvSpPr/>
          <p:nvPr/>
        </p:nvSpPr>
        <p:spPr>
          <a:xfrm>
            <a:off x="3502151" y="5953539"/>
            <a:ext cx="1" cy="365760"/>
          </a:xfrm>
          <a:prstGeom prst="line">
            <a:avLst/>
          </a:prstGeom>
          <a:noFill/>
          <a:ln w="12700">
            <a:solidFill>
              <a:srgbClr val="496A76"/>
            </a:solidFill>
            <a:prstDash val="solid"/>
          </a:ln>
        </p:spPr>
        <p:txBody>
          <a:bodyPr/>
          <a:lstStyle/>
          <a:p>
            <a:endParaRPr lang="en-GB"/>
          </a:p>
        </p:txBody>
      </p:sp>
      <p:pic>
        <p:nvPicPr>
          <p:cNvPr id="45" name="Image 0" descr="campus.png">
            <a:extLst>
              <a:ext uri="{FF2B5EF4-FFF2-40B4-BE49-F238E27FC236}">
                <a16:creationId xmlns:a16="http://schemas.microsoft.com/office/drawing/2014/main" id="{EAC28DFD-5E01-C6AA-9CA8-587B45664848}"/>
              </a:ext>
            </a:extLst>
          </p:cNvPr>
          <p:cNvPicPr>
            <a:picLocks noChangeAspect="1"/>
          </p:cNvPicPr>
          <p:nvPr/>
        </p:nvPicPr>
        <p:blipFill>
          <a:blip r:embed="rId15"/>
          <a:srcRect t="9449" b="9449"/>
          <a:stretch/>
        </p:blipFill>
        <p:spPr>
          <a:xfrm>
            <a:off x="1019440" y="1979312"/>
            <a:ext cx="3741638" cy="165574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1" cy="1"/>
          <a:chOff x="0" y="0"/>
          <a:chExt cx="1" cy="1"/>
        </a:xfrm>
      </p:grpSpPr>
      <p:sp>
        <p:nvSpPr>
          <p:cNvPr id="2" name="Text 0"/>
          <p:cNvSpPr/>
          <p:nvPr/>
        </p:nvSpPr>
        <p:spPr>
          <a:xfrm>
            <a:off x="438912" y="582664"/>
            <a:ext cx="60350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72733"/>
                </a:solidFill>
                <a:effectLst/>
                <a:uLnTx/>
                <a:uFillTx/>
                <a:latin typeface="Aptos"/>
                <a:ea typeface="+mn-ea"/>
                <a:cs typeface="+mn-cs"/>
              </a:rPr>
              <a:t>Where Did the Water Go?</a:t>
            </a:r>
            <a:endParaRPr kumimoji="0" lang="en-US" sz="2700" b="0" i="0" u="none" strike="noStrike" kern="1200" cap="none" spc="0" normalizeH="0" baseline="0" noProof="0" dirty="0">
              <a:ln>
                <a:noFill/>
              </a:ln>
              <a:solidFill>
                <a:prstClr val="black"/>
              </a:solidFill>
              <a:effectLst/>
              <a:uLnTx/>
              <a:uFillTx/>
              <a:latin typeface="Aptos"/>
              <a:ea typeface="+mn-ea"/>
              <a:cs typeface="+mn-cs"/>
            </a:endParaRPr>
          </a:p>
        </p:txBody>
      </p:sp>
      <p:sp>
        <p:nvSpPr>
          <p:cNvPr id="500" name="SK In"/>
          <p:cNvSpPr/>
          <p:nvPr/>
        </p:nvSpPr>
        <p:spPr>
          <a:xfrm>
            <a:off x="1031964" y="1508760"/>
            <a:ext cx="201168" cy="2889504"/>
          </a:xfrm>
          <a:prstGeom prst="rect">
            <a:avLst/>
          </a:prstGeom>
          <a:solidFill>
            <a:srgbClr val="5A6B72"/>
          </a:solidFill>
          <a:ln>
            <a:noFill/>
          </a:ln>
        </p:spPr>
        <p:txBody>
          <a:bodyPr/>
          <a:lstStyle/>
          <a:p>
            <a:endParaRPr lang="en-GB"/>
          </a:p>
        </p:txBody>
      </p:sp>
      <p:sp>
        <p:nvSpPr>
          <p:cNvPr id="501" name="SK U CUP"/>
          <p:cNvSpPr/>
          <p:nvPr/>
        </p:nvSpPr>
        <p:spPr>
          <a:xfrm>
            <a:off x="4323804" y="1188720"/>
            <a:ext cx="201168" cy="1534180"/>
          </a:xfrm>
          <a:prstGeom prst="rect">
            <a:avLst/>
          </a:prstGeom>
          <a:solidFill>
            <a:srgbClr val="88DCE9"/>
          </a:solidFill>
          <a:ln>
            <a:noFill/>
          </a:ln>
        </p:spPr>
        <p:txBody>
          <a:bodyPr/>
          <a:lstStyle/>
          <a:p>
            <a:endParaRPr lang="en-GB"/>
          </a:p>
        </p:txBody>
      </p:sp>
      <p:sp>
        <p:nvSpPr>
          <p:cNvPr id="502" name="SK U DOM"/>
          <p:cNvSpPr/>
          <p:nvPr/>
        </p:nvSpPr>
        <p:spPr>
          <a:xfrm>
            <a:off x="4323804" y="3044952"/>
            <a:ext cx="201168" cy="941970"/>
          </a:xfrm>
          <a:prstGeom prst="rect">
            <a:avLst/>
          </a:prstGeom>
          <a:solidFill>
            <a:srgbClr val="4E7C8A"/>
          </a:solidFill>
          <a:ln>
            <a:noFill/>
          </a:ln>
        </p:spPr>
        <p:txBody>
          <a:bodyPr/>
          <a:lstStyle/>
          <a:p>
            <a:endParaRPr lang="en-GB"/>
          </a:p>
        </p:txBody>
      </p:sp>
      <p:sp>
        <p:nvSpPr>
          <p:cNvPr id="503" name="SK U IRR"/>
          <p:cNvSpPr/>
          <p:nvPr/>
        </p:nvSpPr>
        <p:spPr>
          <a:xfrm>
            <a:off x="4323804" y="4315968"/>
            <a:ext cx="201168" cy="377583"/>
          </a:xfrm>
          <a:prstGeom prst="rect">
            <a:avLst/>
          </a:prstGeom>
          <a:solidFill>
            <a:srgbClr val="1E404F"/>
          </a:solidFill>
          <a:ln>
            <a:noFill/>
          </a:ln>
        </p:spPr>
        <p:txBody>
          <a:bodyPr/>
          <a:lstStyle/>
          <a:p>
            <a:endParaRPr lang="en-GB"/>
          </a:p>
        </p:txBody>
      </p:sp>
      <p:sp>
        <p:nvSpPr>
          <p:cNvPr id="504" name="SK Coll"/>
          <p:cNvSpPr/>
          <p:nvPr/>
        </p:nvSpPr>
        <p:spPr>
          <a:xfrm>
            <a:off x="8255724" y="1508760"/>
            <a:ext cx="201168" cy="2889504"/>
          </a:xfrm>
          <a:prstGeom prst="rect">
            <a:avLst/>
          </a:prstGeom>
          <a:solidFill>
            <a:srgbClr val="5A6B72"/>
          </a:solidFill>
          <a:ln>
            <a:noFill/>
          </a:ln>
        </p:spPr>
        <p:txBody>
          <a:bodyPr/>
          <a:lstStyle/>
          <a:p>
            <a:endParaRPr lang="en-GB"/>
          </a:p>
        </p:txBody>
      </p:sp>
      <p:sp>
        <p:nvSpPr>
          <p:cNvPr id="505" name="SK F Dis"/>
          <p:cNvSpPr/>
          <p:nvPr/>
        </p:nvSpPr>
        <p:spPr>
          <a:xfrm>
            <a:off x="10724604" y="1207008"/>
            <a:ext cx="201168" cy="2658344"/>
          </a:xfrm>
          <a:prstGeom prst="rect">
            <a:avLst/>
          </a:prstGeom>
          <a:solidFill>
            <a:srgbClr val="1E404F"/>
          </a:solidFill>
          <a:ln>
            <a:noFill/>
          </a:ln>
        </p:spPr>
        <p:txBody>
          <a:bodyPr/>
          <a:lstStyle/>
          <a:p>
            <a:endParaRPr lang="en-GB"/>
          </a:p>
        </p:txBody>
      </p:sp>
      <p:sp>
        <p:nvSpPr>
          <p:cNvPr id="506" name="SK F Con"/>
          <p:cNvSpPr/>
          <p:nvPr/>
        </p:nvSpPr>
        <p:spPr>
          <a:xfrm>
            <a:off x="10724604" y="4443984"/>
            <a:ext cx="201168" cy="231160"/>
          </a:xfrm>
          <a:prstGeom prst="rect">
            <a:avLst/>
          </a:prstGeom>
          <a:solidFill>
            <a:srgbClr val="E85D04"/>
          </a:solidFill>
          <a:ln>
            <a:noFill/>
          </a:ln>
        </p:spPr>
        <p:txBody>
          <a:bodyPr/>
          <a:lstStyle/>
          <a:p>
            <a:endParaRPr lang="en-GB"/>
          </a:p>
        </p:txBody>
      </p:sp>
      <p:sp>
        <p:nvSpPr>
          <p:cNvPr id="507" name="SK R1 CUP"/>
          <p:cNvSpPr/>
          <p:nvPr/>
        </p:nvSpPr>
        <p:spPr>
          <a:xfrm>
            <a:off x="1233132" y="1188720"/>
            <a:ext cx="3090672" cy="1854220"/>
          </a:xfrm>
          <a:custGeom>
            <a:avLst/>
            <a:gdLst/>
            <a:ahLst/>
            <a:cxnLst/>
            <a:rect l="0" t="0" r="r" b="b"/>
            <a:pathLst>
              <a:path w="3090672" h="1854220">
                <a:moveTo>
                  <a:pt x="0" y="320040"/>
                </a:moveTo>
                <a:cubicBezTo>
                  <a:pt x="1545336" y="320040"/>
                  <a:pt x="1545336" y="0"/>
                  <a:pt x="3090672" y="0"/>
                </a:cubicBezTo>
                <a:lnTo>
                  <a:pt x="3090672" y="1534180"/>
                </a:lnTo>
                <a:cubicBezTo>
                  <a:pt x="1545336" y="1534180"/>
                  <a:pt x="1545336" y="1854220"/>
                  <a:pt x="0" y="1854220"/>
                </a:cubicBezTo>
                <a:close/>
              </a:path>
            </a:pathLst>
          </a:custGeom>
          <a:solidFill>
            <a:srgbClr val="88DCE9">
              <a:alpha val="80000"/>
            </a:srgbClr>
          </a:solidFill>
          <a:ln>
            <a:noFill/>
          </a:ln>
        </p:spPr>
        <p:txBody>
          <a:bodyPr/>
          <a:lstStyle/>
          <a:p>
            <a:endParaRPr lang="en-GB"/>
          </a:p>
        </p:txBody>
      </p:sp>
      <p:sp>
        <p:nvSpPr>
          <p:cNvPr id="508" name="SK R1 DOM"/>
          <p:cNvSpPr/>
          <p:nvPr/>
        </p:nvSpPr>
        <p:spPr>
          <a:xfrm>
            <a:off x="1233132" y="3042940"/>
            <a:ext cx="3090672" cy="943983"/>
          </a:xfrm>
          <a:custGeom>
            <a:avLst/>
            <a:gdLst/>
            <a:ahLst/>
            <a:cxnLst/>
            <a:rect l="0" t="0" r="r" b="b"/>
            <a:pathLst>
              <a:path w="3090672" h="943983">
                <a:moveTo>
                  <a:pt x="0" y="0"/>
                </a:moveTo>
                <a:cubicBezTo>
                  <a:pt x="1545336" y="0"/>
                  <a:pt x="1545336" y="2012"/>
                  <a:pt x="3090672" y="2012"/>
                </a:cubicBezTo>
                <a:lnTo>
                  <a:pt x="3090672" y="943983"/>
                </a:lnTo>
                <a:cubicBezTo>
                  <a:pt x="1545336" y="943983"/>
                  <a:pt x="1545336" y="941970"/>
                  <a:pt x="0" y="941970"/>
                </a:cubicBezTo>
                <a:close/>
              </a:path>
            </a:pathLst>
          </a:custGeom>
          <a:solidFill>
            <a:srgbClr val="4E7C8A">
              <a:alpha val="80000"/>
            </a:srgbClr>
          </a:solidFill>
          <a:ln>
            <a:noFill/>
          </a:ln>
        </p:spPr>
        <p:txBody>
          <a:bodyPr/>
          <a:lstStyle/>
          <a:p>
            <a:endParaRPr lang="en-GB"/>
          </a:p>
        </p:txBody>
      </p:sp>
      <p:sp>
        <p:nvSpPr>
          <p:cNvPr id="509" name="SK R1 IRR"/>
          <p:cNvSpPr/>
          <p:nvPr/>
        </p:nvSpPr>
        <p:spPr>
          <a:xfrm>
            <a:off x="1233132" y="3984910"/>
            <a:ext cx="3090672" cy="708641"/>
          </a:xfrm>
          <a:custGeom>
            <a:avLst/>
            <a:gdLst/>
            <a:ahLst/>
            <a:cxnLst/>
            <a:rect l="0" t="0" r="r" b="b"/>
            <a:pathLst>
              <a:path w="3090672" h="708641">
                <a:moveTo>
                  <a:pt x="0" y="0"/>
                </a:moveTo>
                <a:cubicBezTo>
                  <a:pt x="1545336" y="0"/>
                  <a:pt x="1545336" y="331058"/>
                  <a:pt x="3090672" y="331058"/>
                </a:cubicBezTo>
                <a:lnTo>
                  <a:pt x="3090672" y="708641"/>
                </a:lnTo>
                <a:cubicBezTo>
                  <a:pt x="1545336" y="708641"/>
                  <a:pt x="1545336" y="377583"/>
                  <a:pt x="0" y="377583"/>
                </a:cubicBezTo>
                <a:close/>
              </a:path>
            </a:pathLst>
          </a:custGeom>
          <a:solidFill>
            <a:srgbClr val="1E404F">
              <a:alpha val="80000"/>
            </a:srgbClr>
          </a:solidFill>
          <a:ln>
            <a:noFill/>
          </a:ln>
        </p:spPr>
        <p:txBody>
          <a:bodyPr/>
          <a:lstStyle/>
          <a:p>
            <a:endParaRPr lang="en-GB"/>
          </a:p>
        </p:txBody>
      </p:sp>
      <p:sp>
        <p:nvSpPr>
          <p:cNvPr id="510" name="SK R2 CUP"/>
          <p:cNvSpPr/>
          <p:nvPr/>
        </p:nvSpPr>
        <p:spPr>
          <a:xfrm>
            <a:off x="4524972" y="1188720"/>
            <a:ext cx="3730752" cy="1854220"/>
          </a:xfrm>
          <a:custGeom>
            <a:avLst/>
            <a:gdLst/>
            <a:ahLst/>
            <a:cxnLst/>
            <a:rect l="0" t="0" r="r" b="b"/>
            <a:pathLst>
              <a:path w="3730752" h="1854220">
                <a:moveTo>
                  <a:pt x="0" y="0"/>
                </a:moveTo>
                <a:cubicBezTo>
                  <a:pt x="1865376" y="0"/>
                  <a:pt x="1865376" y="320040"/>
                  <a:pt x="3730752" y="320040"/>
                </a:cubicBezTo>
                <a:lnTo>
                  <a:pt x="3730752" y="1854220"/>
                </a:lnTo>
                <a:cubicBezTo>
                  <a:pt x="1865376" y="1854220"/>
                  <a:pt x="1865376" y="1534180"/>
                  <a:pt x="0" y="1534180"/>
                </a:cubicBezTo>
                <a:close/>
              </a:path>
            </a:pathLst>
          </a:custGeom>
          <a:solidFill>
            <a:srgbClr val="88DCE9">
              <a:alpha val="80000"/>
            </a:srgbClr>
          </a:solidFill>
          <a:ln>
            <a:noFill/>
          </a:ln>
        </p:spPr>
        <p:txBody>
          <a:bodyPr/>
          <a:lstStyle/>
          <a:p>
            <a:endParaRPr lang="en-GB"/>
          </a:p>
        </p:txBody>
      </p:sp>
      <p:sp>
        <p:nvSpPr>
          <p:cNvPr id="511" name="SK R2 DOM"/>
          <p:cNvSpPr/>
          <p:nvPr/>
        </p:nvSpPr>
        <p:spPr>
          <a:xfrm>
            <a:off x="4524972" y="3042940"/>
            <a:ext cx="3730752" cy="943983"/>
          </a:xfrm>
          <a:custGeom>
            <a:avLst/>
            <a:gdLst/>
            <a:ahLst/>
            <a:cxnLst/>
            <a:rect l="0" t="0" r="r" b="b"/>
            <a:pathLst>
              <a:path w="3730752" h="943983">
                <a:moveTo>
                  <a:pt x="0" y="2012"/>
                </a:moveTo>
                <a:cubicBezTo>
                  <a:pt x="1865376" y="2012"/>
                  <a:pt x="1865376" y="0"/>
                  <a:pt x="3730752" y="0"/>
                </a:cubicBezTo>
                <a:lnTo>
                  <a:pt x="3730752" y="941970"/>
                </a:lnTo>
                <a:cubicBezTo>
                  <a:pt x="1865376" y="941970"/>
                  <a:pt x="1865376" y="943983"/>
                  <a:pt x="0" y="943983"/>
                </a:cubicBezTo>
                <a:close/>
              </a:path>
            </a:pathLst>
          </a:custGeom>
          <a:solidFill>
            <a:srgbClr val="4E7C8A">
              <a:alpha val="80000"/>
            </a:srgbClr>
          </a:solidFill>
          <a:ln>
            <a:noFill/>
          </a:ln>
        </p:spPr>
        <p:txBody>
          <a:bodyPr/>
          <a:lstStyle/>
          <a:p>
            <a:endParaRPr lang="en-GB"/>
          </a:p>
        </p:txBody>
      </p:sp>
      <p:sp>
        <p:nvSpPr>
          <p:cNvPr id="512" name="SK R2 IRR"/>
          <p:cNvSpPr/>
          <p:nvPr/>
        </p:nvSpPr>
        <p:spPr>
          <a:xfrm>
            <a:off x="4524972" y="3984910"/>
            <a:ext cx="3730752" cy="708641"/>
          </a:xfrm>
          <a:custGeom>
            <a:avLst/>
            <a:gdLst/>
            <a:ahLst/>
            <a:cxnLst/>
            <a:rect l="0" t="0" r="r" b="b"/>
            <a:pathLst>
              <a:path w="3730752" h="708641">
                <a:moveTo>
                  <a:pt x="0" y="331058"/>
                </a:moveTo>
                <a:cubicBezTo>
                  <a:pt x="1865376" y="331058"/>
                  <a:pt x="1865376" y="0"/>
                  <a:pt x="3730752" y="0"/>
                </a:cubicBezTo>
                <a:lnTo>
                  <a:pt x="3730752" y="377583"/>
                </a:lnTo>
                <a:cubicBezTo>
                  <a:pt x="1865376" y="377583"/>
                  <a:pt x="1865376" y="708641"/>
                  <a:pt x="0" y="708641"/>
                </a:cubicBezTo>
                <a:close/>
              </a:path>
            </a:pathLst>
          </a:custGeom>
          <a:solidFill>
            <a:srgbClr val="1E404F">
              <a:alpha val="80000"/>
            </a:srgbClr>
          </a:solidFill>
          <a:ln>
            <a:noFill/>
          </a:ln>
        </p:spPr>
        <p:txBody>
          <a:bodyPr/>
          <a:lstStyle/>
          <a:p>
            <a:endParaRPr lang="en-GB"/>
          </a:p>
        </p:txBody>
      </p:sp>
      <p:sp>
        <p:nvSpPr>
          <p:cNvPr id="513" name="SK R3 Dis"/>
          <p:cNvSpPr/>
          <p:nvPr/>
        </p:nvSpPr>
        <p:spPr>
          <a:xfrm>
            <a:off x="8456892" y="1207008"/>
            <a:ext cx="2267712" cy="2960096"/>
          </a:xfrm>
          <a:custGeom>
            <a:avLst/>
            <a:gdLst/>
            <a:ahLst/>
            <a:cxnLst/>
            <a:rect l="0" t="0" r="r" b="b"/>
            <a:pathLst>
              <a:path w="2267712" h="2960096">
                <a:moveTo>
                  <a:pt x="0" y="301752"/>
                </a:moveTo>
                <a:cubicBezTo>
                  <a:pt x="1133856" y="301752"/>
                  <a:pt x="1133856" y="0"/>
                  <a:pt x="2267712" y="0"/>
                </a:cubicBezTo>
                <a:lnTo>
                  <a:pt x="2267712" y="2658344"/>
                </a:lnTo>
                <a:cubicBezTo>
                  <a:pt x="1133856" y="2658344"/>
                  <a:pt x="1133856" y="2960096"/>
                  <a:pt x="0" y="2960096"/>
                </a:cubicBezTo>
                <a:close/>
              </a:path>
            </a:pathLst>
          </a:custGeom>
          <a:solidFill>
            <a:srgbClr val="1E404F">
              <a:alpha val="50000"/>
            </a:srgbClr>
          </a:solidFill>
          <a:ln>
            <a:noFill/>
          </a:ln>
        </p:spPr>
        <p:txBody>
          <a:bodyPr/>
          <a:lstStyle/>
          <a:p>
            <a:endParaRPr lang="en-GB"/>
          </a:p>
        </p:txBody>
      </p:sp>
      <p:sp>
        <p:nvSpPr>
          <p:cNvPr id="514" name="SK R3 Con"/>
          <p:cNvSpPr/>
          <p:nvPr/>
        </p:nvSpPr>
        <p:spPr>
          <a:xfrm>
            <a:off x="8456892" y="4167104"/>
            <a:ext cx="2267712" cy="508041"/>
          </a:xfrm>
          <a:custGeom>
            <a:avLst/>
            <a:gdLst/>
            <a:ahLst/>
            <a:cxnLst/>
            <a:rect l="0" t="0" r="r" b="b"/>
            <a:pathLst>
              <a:path w="2267712" h="508041">
                <a:moveTo>
                  <a:pt x="0" y="0"/>
                </a:moveTo>
                <a:cubicBezTo>
                  <a:pt x="1133856" y="0"/>
                  <a:pt x="1133856" y="276880"/>
                  <a:pt x="2267712" y="276880"/>
                </a:cubicBezTo>
                <a:lnTo>
                  <a:pt x="2267712" y="508041"/>
                </a:lnTo>
                <a:cubicBezTo>
                  <a:pt x="1133856" y="508041"/>
                  <a:pt x="1133856" y="231160"/>
                  <a:pt x="0" y="231160"/>
                </a:cubicBezTo>
                <a:close/>
              </a:path>
            </a:pathLst>
          </a:custGeom>
          <a:solidFill>
            <a:srgbClr val="E85D04">
              <a:alpha val="80000"/>
            </a:srgbClr>
          </a:solidFill>
          <a:ln>
            <a:noFill/>
          </a:ln>
        </p:spPr>
        <p:txBody>
          <a:bodyPr/>
          <a:lstStyle/>
          <a:p>
            <a:endParaRPr lang="en-GB"/>
          </a:p>
        </p:txBody>
      </p:sp>
      <p:sp>
        <p:nvSpPr>
          <p:cNvPr id="515" name="SK In Label"/>
          <p:cNvSpPr/>
          <p:nvPr/>
        </p:nvSpPr>
        <p:spPr>
          <a:xfrm>
            <a:off x="156124" y="2630938"/>
            <a:ext cx="3108960" cy="237744"/>
          </a:xfrm>
          <a:prstGeom prst="rect">
            <a:avLst/>
          </a:prstGeom>
          <a:noFill/>
          <a:ln>
            <a:noFill/>
          </a:ln>
        </p:spPr>
        <p:txBody>
          <a:bodyPr wrap="square" lIns="0" tIns="0" rIns="0" bIns="0" anchor="ctr"/>
          <a:lstStyle/>
          <a:p>
            <a:pPr algn="l">
              <a:lnSpc>
                <a:spcPct val="100000"/>
              </a:lnSpc>
            </a:pPr>
            <a:r>
              <a:rPr lang="en-GB" sz="1100" b="1" spc="40" dirty="0">
                <a:solidFill>
                  <a:srgbClr val="082B3A"/>
                </a:solidFill>
                <a:latin typeface="Aptos"/>
              </a:rPr>
              <a:t>INCOMING  </a:t>
            </a:r>
          </a:p>
          <a:p>
            <a:pPr algn="l">
              <a:lnSpc>
                <a:spcPct val="100000"/>
              </a:lnSpc>
            </a:pPr>
            <a:r>
              <a:rPr lang="en-GB" sz="1100" b="1" spc="40" dirty="0">
                <a:solidFill>
                  <a:srgbClr val="082B3A"/>
                </a:solidFill>
                <a:latin typeface="Aptos"/>
              </a:rPr>
              <a:t>727 Ml/y</a:t>
            </a:r>
          </a:p>
          <a:p>
            <a:pPr algn="l">
              <a:lnSpc>
                <a:spcPct val="100000"/>
              </a:lnSpc>
            </a:pPr>
            <a:r>
              <a:rPr lang="en-GB" sz="1100" b="1" spc="40" dirty="0">
                <a:solidFill>
                  <a:srgbClr val="082B3A"/>
                </a:solidFill>
                <a:latin typeface="Aptos"/>
              </a:rPr>
              <a:t>purchased</a:t>
            </a:r>
          </a:p>
        </p:txBody>
      </p:sp>
      <p:sp>
        <p:nvSpPr>
          <p:cNvPr id="517" name="SK L CUP"/>
          <p:cNvSpPr/>
          <p:nvPr/>
        </p:nvSpPr>
        <p:spPr>
          <a:xfrm>
            <a:off x="2037804" y="1188720"/>
            <a:ext cx="2148840" cy="1534180"/>
          </a:xfrm>
          <a:prstGeom prst="rect">
            <a:avLst/>
          </a:prstGeom>
          <a:noFill/>
          <a:ln>
            <a:noFill/>
          </a:ln>
        </p:spPr>
        <p:txBody>
          <a:bodyPr wrap="square" lIns="0" tIns="0" rIns="0" bIns="0" anchor="ctr"/>
          <a:lstStyle/>
          <a:p>
            <a:pPr algn="r">
              <a:lnSpc>
                <a:spcPct val="100000"/>
              </a:lnSpc>
            </a:pPr>
            <a:r>
              <a:rPr lang="en-GB" sz="1100" b="1" spc="40" dirty="0">
                <a:solidFill>
                  <a:srgbClr val="082B3A"/>
                </a:solidFill>
                <a:latin typeface="Aptos"/>
              </a:rPr>
              <a:t>CENTRAL UTILITY PLANT</a:t>
            </a:r>
          </a:p>
          <a:p>
            <a:pPr algn="r">
              <a:lnSpc>
                <a:spcPct val="100000"/>
              </a:lnSpc>
            </a:pPr>
            <a:r>
              <a:rPr lang="en-GB" sz="850" b="0" spc="40" dirty="0">
                <a:solidFill>
                  <a:srgbClr val="082B3A"/>
                </a:solidFill>
                <a:latin typeface="Aptos"/>
              </a:rPr>
              <a:t>Purified water, WFI, plant steam,</a:t>
            </a:r>
          </a:p>
          <a:p>
            <a:pPr algn="r">
              <a:lnSpc>
                <a:spcPct val="100000"/>
              </a:lnSpc>
            </a:pPr>
            <a:r>
              <a:rPr lang="en-GB" sz="850" b="0" spc="40" dirty="0">
                <a:solidFill>
                  <a:srgbClr val="082B3A"/>
                </a:solidFill>
                <a:latin typeface="Aptos"/>
              </a:rPr>
              <a:t>cooling tower make-up</a:t>
            </a:r>
          </a:p>
          <a:p>
            <a:pPr algn="r">
              <a:lnSpc>
                <a:spcPct val="100000"/>
              </a:lnSpc>
            </a:pPr>
            <a:r>
              <a:rPr lang="en-GB" sz="1400" b="1" spc="40" dirty="0">
                <a:solidFill>
                  <a:srgbClr val="082B3A"/>
                </a:solidFill>
                <a:latin typeface="Aptos"/>
              </a:rPr>
              <a:t>386 Ml/y  ·  53%</a:t>
            </a:r>
          </a:p>
        </p:txBody>
      </p:sp>
      <p:sp>
        <p:nvSpPr>
          <p:cNvPr id="518" name="SK L DOM"/>
          <p:cNvSpPr/>
          <p:nvPr/>
        </p:nvSpPr>
        <p:spPr>
          <a:xfrm>
            <a:off x="2037804" y="3044952"/>
            <a:ext cx="2148840" cy="941970"/>
          </a:xfrm>
          <a:prstGeom prst="rect">
            <a:avLst/>
          </a:prstGeom>
          <a:noFill/>
          <a:ln>
            <a:noFill/>
          </a:ln>
        </p:spPr>
        <p:txBody>
          <a:bodyPr wrap="square" lIns="0" tIns="0" rIns="0" bIns="0" anchor="ctr"/>
          <a:lstStyle/>
          <a:p>
            <a:pPr algn="r">
              <a:lnSpc>
                <a:spcPct val="100000"/>
              </a:lnSpc>
            </a:pPr>
            <a:r>
              <a:rPr lang="en-GB" sz="1000" b="1" spc="40" dirty="0">
                <a:solidFill>
                  <a:srgbClr val="FFFFFF"/>
                </a:solidFill>
                <a:latin typeface="Aptos"/>
              </a:rPr>
              <a:t>DOMESTIC &amp; HVAC</a:t>
            </a:r>
          </a:p>
          <a:p>
            <a:pPr algn="r">
              <a:lnSpc>
                <a:spcPct val="100000"/>
              </a:lnSpc>
            </a:pPr>
            <a:r>
              <a:rPr lang="en-GB" sz="850" b="0" spc="40" dirty="0">
                <a:solidFill>
                  <a:srgbClr val="FFFFFF"/>
                </a:solidFill>
                <a:latin typeface="Aptos"/>
              </a:rPr>
              <a:t>Restrooms, cafeteria, labs</a:t>
            </a:r>
          </a:p>
          <a:p>
            <a:pPr algn="r">
              <a:lnSpc>
                <a:spcPct val="100000"/>
              </a:lnSpc>
            </a:pPr>
            <a:r>
              <a:rPr lang="en-GB" sz="1200" b="1" spc="40" dirty="0">
                <a:solidFill>
                  <a:srgbClr val="FFFFFF"/>
                </a:solidFill>
                <a:latin typeface="Aptos"/>
              </a:rPr>
              <a:t>237 Ml/y  ·  33%</a:t>
            </a:r>
          </a:p>
        </p:txBody>
      </p:sp>
      <p:sp>
        <p:nvSpPr>
          <p:cNvPr id="519" name="SK L IRR"/>
          <p:cNvSpPr/>
          <p:nvPr/>
        </p:nvSpPr>
        <p:spPr>
          <a:xfrm>
            <a:off x="4159212" y="4332017"/>
            <a:ext cx="1920240" cy="377583"/>
          </a:xfrm>
          <a:prstGeom prst="rect">
            <a:avLst/>
          </a:prstGeom>
          <a:noFill/>
          <a:ln>
            <a:noFill/>
          </a:ln>
        </p:spPr>
        <p:txBody>
          <a:bodyPr wrap="square" lIns="0" tIns="0" rIns="0" bIns="0" anchor="ctr"/>
          <a:lstStyle/>
          <a:p>
            <a:pPr algn="l">
              <a:lnSpc>
                <a:spcPct val="100000"/>
              </a:lnSpc>
            </a:pPr>
            <a:r>
              <a:rPr lang="en-GB" sz="900" b="1" spc="40" dirty="0">
                <a:solidFill>
                  <a:srgbClr val="FFFFFF"/>
                </a:solidFill>
                <a:latin typeface="Aptos"/>
              </a:rPr>
              <a:t>IRRIGATION  95 Ml/y · 13%</a:t>
            </a:r>
          </a:p>
        </p:txBody>
      </p:sp>
      <p:sp>
        <p:nvSpPr>
          <p:cNvPr id="520" name="SK F Dis"/>
          <p:cNvSpPr/>
          <p:nvPr/>
        </p:nvSpPr>
        <p:spPr>
          <a:xfrm>
            <a:off x="10998924" y="2194560"/>
            <a:ext cx="1508760" cy="868680"/>
          </a:xfrm>
          <a:prstGeom prst="rect">
            <a:avLst/>
          </a:prstGeom>
          <a:noFill/>
          <a:ln>
            <a:noFill/>
          </a:ln>
        </p:spPr>
        <p:txBody>
          <a:bodyPr wrap="square" lIns="0" tIns="0" rIns="0" bIns="0" anchor="ctr"/>
          <a:lstStyle/>
          <a:p>
            <a:pPr algn="l">
              <a:lnSpc>
                <a:spcPct val="100000"/>
              </a:lnSpc>
            </a:pPr>
            <a:r>
              <a:rPr lang="en-GB" sz="1100" b="1" spc="40" dirty="0">
                <a:solidFill>
                  <a:srgbClr val="082B3A"/>
                </a:solidFill>
                <a:latin typeface="Aptos"/>
              </a:rPr>
              <a:t>DISCHARGED</a:t>
            </a:r>
          </a:p>
          <a:p>
            <a:pPr algn="l">
              <a:lnSpc>
                <a:spcPct val="100000"/>
              </a:lnSpc>
            </a:pPr>
            <a:r>
              <a:rPr lang="en-GB" sz="1400" b="1" spc="40" dirty="0">
                <a:solidFill>
                  <a:srgbClr val="082B3A"/>
                </a:solidFill>
                <a:latin typeface="Aptos"/>
              </a:rPr>
              <a:t>~667 Ml/y</a:t>
            </a:r>
          </a:p>
          <a:p>
            <a:pPr algn="l">
              <a:lnSpc>
                <a:spcPct val="100000"/>
              </a:lnSpc>
            </a:pPr>
            <a:r>
              <a:rPr lang="en-GB" sz="900" b="0" spc="40" dirty="0">
                <a:solidFill>
                  <a:srgbClr val="5A6B72"/>
                </a:solidFill>
                <a:latin typeface="Aptos"/>
              </a:rPr>
              <a:t>92% of intake</a:t>
            </a:r>
          </a:p>
        </p:txBody>
      </p:sp>
      <p:sp>
        <p:nvSpPr>
          <p:cNvPr id="521" name="SK F Con"/>
          <p:cNvSpPr/>
          <p:nvPr/>
        </p:nvSpPr>
        <p:spPr>
          <a:xfrm>
            <a:off x="10998924" y="4315968"/>
            <a:ext cx="1508760" cy="603504"/>
          </a:xfrm>
          <a:prstGeom prst="rect">
            <a:avLst/>
          </a:prstGeom>
          <a:noFill/>
          <a:ln>
            <a:noFill/>
          </a:ln>
        </p:spPr>
        <p:txBody>
          <a:bodyPr wrap="square" lIns="0" tIns="0" rIns="0" bIns="0" anchor="ctr"/>
          <a:lstStyle/>
          <a:p>
            <a:pPr algn="l">
              <a:lnSpc>
                <a:spcPct val="100000"/>
              </a:lnSpc>
            </a:pPr>
            <a:r>
              <a:rPr lang="en-GB" sz="800" b="1" spc="40" dirty="0">
                <a:solidFill>
                  <a:srgbClr val="082B3A"/>
                </a:solidFill>
                <a:latin typeface="Aptos"/>
              </a:rPr>
              <a:t>CONSUMED /</a:t>
            </a:r>
          </a:p>
          <a:p>
            <a:pPr algn="l">
              <a:lnSpc>
                <a:spcPct val="100000"/>
              </a:lnSpc>
            </a:pPr>
            <a:r>
              <a:rPr lang="en-GB" sz="800" b="1" spc="40" dirty="0">
                <a:solidFill>
                  <a:srgbClr val="082B3A"/>
                </a:solidFill>
                <a:latin typeface="Aptos"/>
              </a:rPr>
              <a:t>EVAPORATED</a:t>
            </a:r>
          </a:p>
          <a:p>
            <a:pPr algn="l">
              <a:lnSpc>
                <a:spcPct val="100000"/>
              </a:lnSpc>
            </a:pPr>
            <a:r>
              <a:rPr lang="en-GB" sz="1000" b="1" spc="40" dirty="0">
                <a:solidFill>
                  <a:srgbClr val="E85D04"/>
                </a:solidFill>
                <a:latin typeface="Aptos"/>
              </a:rPr>
              <a:t>~60 Ml/y  ·  8%</a:t>
            </a:r>
          </a:p>
        </p:txBody>
      </p:sp>
      <p:sp>
        <p:nvSpPr>
          <p:cNvPr id="60" name="Cost Label"/>
          <p:cNvSpPr/>
          <p:nvPr/>
        </p:nvSpPr>
        <p:spPr>
          <a:xfrm>
            <a:off x="740664" y="4866794"/>
            <a:ext cx="1745742" cy="858867"/>
          </a:xfrm>
          <a:prstGeom prst="roundRect">
            <a:avLst>
              <a:gd name="adj" fmla="val 16000"/>
            </a:avLst>
          </a:prstGeom>
          <a:noFill/>
          <a:ln>
            <a:noFill/>
          </a:ln>
        </p:spPr>
        <p:txBody>
          <a:bodyPr wrap="square" lIns="118872" tIns="45720" rIns="118872" bIns="45720" anchor="ctr"/>
          <a:lstStyle/>
          <a:p>
            <a:pPr algn="l">
              <a:lnSpc>
                <a:spcPct val="100000"/>
              </a:lnSpc>
            </a:pPr>
            <a:r>
              <a:rPr lang="en-GB" sz="1000" b="1" spc="60" dirty="0">
                <a:solidFill>
                  <a:srgbClr val="0B3040"/>
                </a:solidFill>
                <a:latin typeface="Aptos"/>
              </a:rPr>
              <a:t>THE COST LADDER</a:t>
            </a:r>
          </a:p>
          <a:p>
            <a:pPr algn="l">
              <a:lnSpc>
                <a:spcPct val="100000"/>
              </a:lnSpc>
            </a:pPr>
            <a:r>
              <a:rPr lang="en-GB" sz="800" b="0" spc="60" dirty="0">
                <a:solidFill>
                  <a:srgbClr val="5A6B72"/>
                </a:solidFill>
                <a:latin typeface="Aptos"/>
              </a:rPr>
              <a:t>Per 1,000 litres</a:t>
            </a:r>
          </a:p>
          <a:p>
            <a:pPr algn="l">
              <a:lnSpc>
                <a:spcPct val="100000"/>
              </a:lnSpc>
            </a:pPr>
            <a:r>
              <a:rPr lang="en-GB" sz="800" spc="60" dirty="0">
                <a:solidFill>
                  <a:srgbClr val="5A6B72"/>
                </a:solidFill>
                <a:latin typeface="Aptos"/>
              </a:rPr>
              <a:t>*Converted from US$ to £ </a:t>
            </a:r>
            <a:endParaRPr lang="en-GB" sz="800" b="0" spc="60" dirty="0">
              <a:solidFill>
                <a:srgbClr val="5A6B72"/>
              </a:solidFill>
              <a:latin typeface="Aptos"/>
            </a:endParaRPr>
          </a:p>
        </p:txBody>
      </p:sp>
      <p:sp>
        <p:nvSpPr>
          <p:cNvPr id="61" name="Cost City"/>
          <p:cNvSpPr/>
          <p:nvPr/>
        </p:nvSpPr>
        <p:spPr>
          <a:xfrm>
            <a:off x="2931506" y="5040037"/>
            <a:ext cx="1950000" cy="470000"/>
          </a:xfrm>
          <a:prstGeom prst="roundRect">
            <a:avLst>
              <a:gd name="adj" fmla="val 16000"/>
            </a:avLst>
          </a:prstGeom>
          <a:solidFill>
            <a:schemeClr val="bg1"/>
          </a:solidFill>
          <a:ln w="12700">
            <a:solidFill>
              <a:srgbClr val="1E404F"/>
            </a:solidFill>
          </a:ln>
        </p:spPr>
        <p:txBody>
          <a:bodyPr wrap="square" lIns="118872" tIns="45720" rIns="118872" bIns="45720" anchor="ctr"/>
          <a:lstStyle/>
          <a:p>
            <a:pPr algn="l">
              <a:lnSpc>
                <a:spcPct val="100000"/>
              </a:lnSpc>
            </a:pPr>
            <a:r>
              <a:rPr lang="en-GB" sz="800" b="1" spc="60" dirty="0">
                <a:solidFill>
                  <a:srgbClr val="1E404F"/>
                </a:solidFill>
                <a:latin typeface="Aptos"/>
              </a:rPr>
              <a:t>MAINS  WATER</a:t>
            </a:r>
          </a:p>
          <a:p>
            <a:pPr algn="l">
              <a:lnSpc>
                <a:spcPct val="100000"/>
              </a:lnSpc>
            </a:pPr>
            <a:r>
              <a:rPr lang="en-GB" sz="1400" b="1" spc="60">
                <a:solidFill>
                  <a:srgbClr val="1E404F"/>
                </a:solidFill>
                <a:latin typeface="Aptos"/>
              </a:rPr>
              <a:t>~£1.93</a:t>
            </a:r>
            <a:endParaRPr lang="en-GB" sz="1400" b="1" spc="60" dirty="0">
              <a:solidFill>
                <a:srgbClr val="1E404F"/>
              </a:solidFill>
              <a:latin typeface="Aptos"/>
            </a:endParaRPr>
          </a:p>
        </p:txBody>
      </p:sp>
      <p:sp>
        <p:nvSpPr>
          <p:cNvPr id="62" name="Cost RO"/>
          <p:cNvSpPr/>
          <p:nvPr/>
        </p:nvSpPr>
        <p:spPr>
          <a:xfrm>
            <a:off x="5031506" y="5040037"/>
            <a:ext cx="1950000" cy="470000"/>
          </a:xfrm>
          <a:prstGeom prst="roundRect">
            <a:avLst>
              <a:gd name="adj" fmla="val 16000"/>
            </a:avLst>
          </a:prstGeom>
          <a:solidFill>
            <a:schemeClr val="bg1"/>
          </a:solidFill>
          <a:ln w="12700">
            <a:solidFill>
              <a:srgbClr val="1E404F"/>
            </a:solidFill>
          </a:ln>
        </p:spPr>
        <p:txBody>
          <a:bodyPr wrap="square" lIns="118872" tIns="45720" rIns="118872" bIns="45720" anchor="ctr"/>
          <a:lstStyle/>
          <a:p>
            <a:pPr algn="l">
              <a:lnSpc>
                <a:spcPct val="100000"/>
              </a:lnSpc>
            </a:pPr>
            <a:r>
              <a:rPr lang="en-GB" sz="800" b="1" spc="60" dirty="0">
                <a:solidFill>
                  <a:srgbClr val="1E404F"/>
                </a:solidFill>
                <a:latin typeface="Aptos"/>
              </a:rPr>
              <a:t>RO / PURIFIED   2×</a:t>
            </a:r>
          </a:p>
          <a:p>
            <a:pPr algn="l">
              <a:lnSpc>
                <a:spcPct val="100000"/>
              </a:lnSpc>
            </a:pPr>
            <a:r>
              <a:rPr lang="en-GB" sz="1400" b="1" spc="60" dirty="0">
                <a:solidFill>
                  <a:srgbClr val="1E404F"/>
                </a:solidFill>
                <a:latin typeface="Aptos"/>
              </a:rPr>
              <a:t>~£</a:t>
            </a:r>
            <a:r>
              <a:rPr lang="en-GB" sz="1400" b="1" spc="60">
                <a:solidFill>
                  <a:srgbClr val="1E404F"/>
                </a:solidFill>
                <a:latin typeface="Aptos"/>
              </a:rPr>
              <a:t>3.93</a:t>
            </a:r>
            <a:endParaRPr lang="en-GB" sz="1400" b="1" spc="60" dirty="0">
              <a:solidFill>
                <a:srgbClr val="1E404F"/>
              </a:solidFill>
              <a:latin typeface="Aptos"/>
            </a:endParaRPr>
          </a:p>
        </p:txBody>
      </p:sp>
      <p:sp>
        <p:nvSpPr>
          <p:cNvPr id="63" name="Cost WFI"/>
          <p:cNvSpPr/>
          <p:nvPr/>
        </p:nvSpPr>
        <p:spPr>
          <a:xfrm>
            <a:off x="7131506" y="5040037"/>
            <a:ext cx="1950000" cy="470000"/>
          </a:xfrm>
          <a:prstGeom prst="roundRect">
            <a:avLst>
              <a:gd name="adj" fmla="val 16000"/>
            </a:avLst>
          </a:prstGeom>
          <a:solidFill>
            <a:schemeClr val="bg1"/>
          </a:solidFill>
          <a:ln w="12700">
            <a:solidFill>
              <a:srgbClr val="1E404F"/>
            </a:solidFill>
          </a:ln>
        </p:spPr>
        <p:txBody>
          <a:bodyPr wrap="square" lIns="118872" tIns="45720" rIns="118872" bIns="45720" anchor="ctr"/>
          <a:lstStyle/>
          <a:p>
            <a:pPr algn="l">
              <a:lnSpc>
                <a:spcPct val="100000"/>
              </a:lnSpc>
            </a:pPr>
            <a:r>
              <a:rPr lang="en-GB" sz="800" b="1" spc="60" dirty="0">
                <a:solidFill>
                  <a:srgbClr val="1E404F"/>
                </a:solidFill>
                <a:latin typeface="Aptos"/>
              </a:rPr>
              <a:t>WFI   ~5×</a:t>
            </a:r>
          </a:p>
          <a:p>
            <a:pPr algn="l">
              <a:lnSpc>
                <a:spcPct val="100000"/>
              </a:lnSpc>
            </a:pPr>
            <a:r>
              <a:rPr lang="en-GB" sz="1400" b="1" spc="60" dirty="0">
                <a:solidFill>
                  <a:srgbClr val="1E404F"/>
                </a:solidFill>
                <a:latin typeface="Aptos"/>
              </a:rPr>
              <a:t>~£</a:t>
            </a:r>
            <a:r>
              <a:rPr lang="en-GB" sz="1400" b="1" spc="60">
                <a:solidFill>
                  <a:srgbClr val="1E404F"/>
                </a:solidFill>
                <a:latin typeface="Aptos"/>
              </a:rPr>
              <a:t>9.02</a:t>
            </a:r>
            <a:endParaRPr lang="en-GB" sz="1400" b="1" spc="60" dirty="0">
              <a:solidFill>
                <a:srgbClr val="1E404F"/>
              </a:solidFill>
              <a:latin typeface="Aptos"/>
            </a:endParaRPr>
          </a:p>
        </p:txBody>
      </p:sp>
      <p:sp>
        <p:nvSpPr>
          <p:cNvPr id="64" name="Cost Sewer"/>
          <p:cNvSpPr/>
          <p:nvPr/>
        </p:nvSpPr>
        <p:spPr>
          <a:xfrm>
            <a:off x="9231506" y="5040037"/>
            <a:ext cx="1950000" cy="470000"/>
          </a:xfrm>
          <a:prstGeom prst="roundRect">
            <a:avLst>
              <a:gd name="adj" fmla="val 16000"/>
            </a:avLst>
          </a:prstGeom>
          <a:solidFill>
            <a:srgbClr val="FFFFFF"/>
          </a:solidFill>
          <a:ln w="12700">
            <a:solidFill>
              <a:srgbClr val="1E404F"/>
            </a:solidFill>
          </a:ln>
        </p:spPr>
        <p:txBody>
          <a:bodyPr wrap="square" lIns="100000" tIns="45720" rIns="100000" bIns="45720" anchor="ctr"/>
          <a:lstStyle/>
          <a:p>
            <a:pPr algn="l">
              <a:lnSpc>
                <a:spcPct val="100000"/>
              </a:lnSpc>
            </a:pPr>
            <a:r>
              <a:rPr lang="en-GB" sz="800" b="1" spc="60" dirty="0">
                <a:solidFill>
                  <a:srgbClr val="5A6B72"/>
                </a:solidFill>
                <a:latin typeface="Aptos"/>
              </a:rPr>
              <a:t>TO SEWER</a:t>
            </a:r>
          </a:p>
          <a:p>
            <a:pPr algn="l">
              <a:lnSpc>
                <a:spcPct val="100000"/>
              </a:lnSpc>
            </a:pPr>
            <a:r>
              <a:rPr lang="en-GB" sz="1400" b="1" spc="60" dirty="0">
                <a:solidFill>
                  <a:srgbClr val="0B3040"/>
                </a:solidFill>
                <a:latin typeface="Aptos"/>
              </a:rPr>
              <a:t>~£</a:t>
            </a:r>
            <a:r>
              <a:rPr lang="en-GB" sz="1400" b="1" spc="60">
                <a:solidFill>
                  <a:srgbClr val="0B3040"/>
                </a:solidFill>
                <a:latin typeface="Aptos"/>
              </a:rPr>
              <a:t>0.60</a:t>
            </a:r>
            <a:endParaRPr lang="en-GB" sz="1400" b="1" spc="60" dirty="0">
              <a:solidFill>
                <a:srgbClr val="0B3040"/>
              </a:solidFill>
              <a:latin typeface="Aptos"/>
            </a:endParaRPr>
          </a:p>
        </p:txBody>
      </p:sp>
      <p:sp>
        <p:nvSpPr>
          <p:cNvPr id="25" name="Shape 45">
            <a:extLst>
              <a:ext uri="{FF2B5EF4-FFF2-40B4-BE49-F238E27FC236}">
                <a16:creationId xmlns:a16="http://schemas.microsoft.com/office/drawing/2014/main" id="{04B1E021-A077-461E-3F33-E10B19594523}"/>
              </a:ext>
            </a:extLst>
          </p:cNvPr>
          <p:cNvSpPr/>
          <p:nvPr/>
        </p:nvSpPr>
        <p:spPr>
          <a:xfrm>
            <a:off x="490726" y="5898904"/>
            <a:ext cx="11356848" cy="749808"/>
          </a:xfrm>
          <a:prstGeom prst="roundRect">
            <a:avLst>
              <a:gd name="adj" fmla="val 7317"/>
            </a:avLst>
          </a:prstGeom>
          <a:solidFill>
            <a:srgbClr val="082B3A"/>
          </a:solidFill>
          <a:ln w="12700">
            <a:solidFill>
              <a:srgbClr val="082B3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7" name="Text 46">
            <a:extLst>
              <a:ext uri="{FF2B5EF4-FFF2-40B4-BE49-F238E27FC236}">
                <a16:creationId xmlns:a16="http://schemas.microsoft.com/office/drawing/2014/main" id="{161C4B98-D888-D2BD-FE34-31F00CEF7B63}"/>
              </a:ext>
            </a:extLst>
          </p:cNvPr>
          <p:cNvSpPr/>
          <p:nvPr/>
        </p:nvSpPr>
        <p:spPr>
          <a:xfrm>
            <a:off x="683081" y="6171848"/>
            <a:ext cx="2080517"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88DCE9"/>
                </a:solidFill>
                <a:effectLst/>
                <a:uLnTx/>
                <a:uFillTx/>
                <a:latin typeface="Aptos"/>
                <a:ea typeface="+mn-ea"/>
                <a:cs typeface="+mn-cs"/>
              </a:rPr>
              <a:t>AT EVERY STAGE, ASK</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pic>
        <p:nvPicPr>
          <p:cNvPr id="29" name="Image 8" descr="preencoded.png">
            <a:extLst>
              <a:ext uri="{FF2B5EF4-FFF2-40B4-BE49-F238E27FC236}">
                <a16:creationId xmlns:a16="http://schemas.microsoft.com/office/drawing/2014/main" id="{9154060B-9687-3ABC-1CED-07CF5BBF2A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5166" y="6171848"/>
            <a:ext cx="157734" cy="210312"/>
          </a:xfrm>
          <a:prstGeom prst="rect">
            <a:avLst/>
          </a:prstGeom>
        </p:spPr>
      </p:pic>
      <p:sp>
        <p:nvSpPr>
          <p:cNvPr id="31" name="Text 47">
            <a:extLst>
              <a:ext uri="{FF2B5EF4-FFF2-40B4-BE49-F238E27FC236}">
                <a16:creationId xmlns:a16="http://schemas.microsoft.com/office/drawing/2014/main" id="{66A894AD-85E0-FBEC-721D-482103417CD1}"/>
              </a:ext>
            </a:extLst>
          </p:cNvPr>
          <p:cNvSpPr/>
          <p:nvPr/>
        </p:nvSpPr>
        <p:spPr>
          <a:xfrm>
            <a:off x="3290629" y="6162704"/>
            <a:ext cx="1572768"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Enough water?</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pic>
        <p:nvPicPr>
          <p:cNvPr id="33" name="Image 9" descr="preencoded.png">
            <a:extLst>
              <a:ext uri="{FF2B5EF4-FFF2-40B4-BE49-F238E27FC236}">
                <a16:creationId xmlns:a16="http://schemas.microsoft.com/office/drawing/2014/main" id="{5622A729-7E7E-4560-C7BD-323837AF65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91997" y="6192879"/>
            <a:ext cx="210312" cy="168249"/>
          </a:xfrm>
          <a:prstGeom prst="rect">
            <a:avLst/>
          </a:prstGeom>
        </p:spPr>
      </p:pic>
      <p:sp>
        <p:nvSpPr>
          <p:cNvPr id="35" name="Text 48">
            <a:extLst>
              <a:ext uri="{FF2B5EF4-FFF2-40B4-BE49-F238E27FC236}">
                <a16:creationId xmlns:a16="http://schemas.microsoft.com/office/drawing/2014/main" id="{8D85E164-5CE1-7A75-563B-AD90398B0D14}"/>
              </a:ext>
            </a:extLst>
          </p:cNvPr>
          <p:cNvSpPr/>
          <p:nvPr/>
        </p:nvSpPr>
        <p:spPr>
          <a:xfrm>
            <a:off x="5393749" y="6162704"/>
            <a:ext cx="1572768"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Correct quality?</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pic>
        <p:nvPicPr>
          <p:cNvPr id="37" name="Image 10" descr="preencoded.png">
            <a:extLst>
              <a:ext uri="{FF2B5EF4-FFF2-40B4-BE49-F238E27FC236}">
                <a16:creationId xmlns:a16="http://schemas.microsoft.com/office/drawing/2014/main" id="{4CCBBAB1-5D5E-2451-C4ED-90036881C0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7550" y="6171848"/>
            <a:ext cx="210312" cy="210312"/>
          </a:xfrm>
          <a:prstGeom prst="rect">
            <a:avLst/>
          </a:prstGeom>
        </p:spPr>
      </p:pic>
      <p:sp>
        <p:nvSpPr>
          <p:cNvPr id="39" name="Text 49">
            <a:extLst>
              <a:ext uri="{FF2B5EF4-FFF2-40B4-BE49-F238E27FC236}">
                <a16:creationId xmlns:a16="http://schemas.microsoft.com/office/drawing/2014/main" id="{8AE6C7D5-DACD-27E8-066B-6FFBF88560F8}"/>
              </a:ext>
            </a:extLst>
          </p:cNvPr>
          <p:cNvSpPr/>
          <p:nvPr/>
        </p:nvSpPr>
        <p:spPr>
          <a:xfrm>
            <a:off x="7319302" y="6120172"/>
            <a:ext cx="2212848" cy="311248"/>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Available when needed?</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pic>
        <p:nvPicPr>
          <p:cNvPr id="41" name="Image 11" descr="preencoded.png">
            <a:extLst>
              <a:ext uri="{FF2B5EF4-FFF2-40B4-BE49-F238E27FC236}">
                <a16:creationId xmlns:a16="http://schemas.microsoft.com/office/drawing/2014/main" id="{B36F2BA2-23A2-A0B6-6D04-B63A62A994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21838" y="6171848"/>
            <a:ext cx="210312" cy="210312"/>
          </a:xfrm>
          <a:prstGeom prst="rect">
            <a:avLst/>
          </a:prstGeom>
        </p:spPr>
      </p:pic>
      <p:sp>
        <p:nvSpPr>
          <p:cNvPr id="43" name="Text 50">
            <a:extLst>
              <a:ext uri="{FF2B5EF4-FFF2-40B4-BE49-F238E27FC236}">
                <a16:creationId xmlns:a16="http://schemas.microsoft.com/office/drawing/2014/main" id="{05C76370-0D17-28BC-B430-165C514EA0D6}"/>
              </a:ext>
            </a:extLst>
          </p:cNvPr>
          <p:cNvSpPr/>
          <p:nvPr/>
        </p:nvSpPr>
        <p:spPr>
          <a:xfrm>
            <a:off x="9623590" y="6162704"/>
            <a:ext cx="1920240"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E85D04"/>
                </a:solidFill>
                <a:effectLst/>
                <a:uLnTx/>
                <a:uFillTx/>
                <a:latin typeface="Aptos"/>
                <a:ea typeface="+mn-ea"/>
                <a:cs typeface="+mn-cs"/>
              </a:rPr>
              <a:t>Can we reuse it?</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Wrong First Answer</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You have £10 million to invest in water. Where do you spend it?</a:t>
            </a:r>
          </a:p>
        </p:txBody>
      </p:sp>
      <p:sp>
        <p:nvSpPr>
          <p:cNvPr id="13" name="Shape 13"/>
          <p:cNvSpPr/>
          <p:nvPr/>
        </p:nvSpPr>
        <p:spPr>
          <a:xfrm>
            <a:off x="457200" y="1500000"/>
            <a:ext cx="2647950" cy="24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4" name="Shape 14"/>
          <p:cNvSpPr/>
          <p:nvPr/>
        </p:nvSpPr>
        <p:spPr>
          <a:xfrm>
            <a:off x="1401175" y="1800000"/>
            <a:ext cx="760000" cy="760000"/>
          </a:xfrm>
          <a:prstGeom prst="ellipse">
            <a:avLst/>
          </a:prstGeom>
          <a:solidFill>
            <a:srgbClr val="12566A"/>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01</a:t>
            </a:r>
          </a:p>
        </p:txBody>
      </p:sp>
      <p:sp>
        <p:nvSpPr>
          <p:cNvPr id="15" name="Text 15"/>
          <p:cNvSpPr txBox="1"/>
          <p:nvPr/>
        </p:nvSpPr>
        <p:spPr>
          <a:xfrm>
            <a:off x="597200" y="2730000"/>
            <a:ext cx="236795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MORE TREATMENT</a:t>
            </a:r>
          </a:p>
        </p:txBody>
      </p:sp>
      <p:sp>
        <p:nvSpPr>
          <p:cNvPr id="16" name="Text 16"/>
          <p:cNvSpPr txBox="1"/>
          <p:nvPr/>
        </p:nvSpPr>
        <p:spPr>
          <a:xfrm>
            <a:off x="597200" y="3080000"/>
            <a:ext cx="2367950" cy="79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Add capacity to clean what we already use.</a:t>
            </a:r>
          </a:p>
        </p:txBody>
      </p:sp>
      <p:sp>
        <p:nvSpPr>
          <p:cNvPr id="17" name="Shape 17"/>
          <p:cNvSpPr/>
          <p:nvPr/>
        </p:nvSpPr>
        <p:spPr>
          <a:xfrm>
            <a:off x="3333750" y="1500000"/>
            <a:ext cx="2647950" cy="24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8" name="Shape 18"/>
          <p:cNvSpPr/>
          <p:nvPr/>
        </p:nvSpPr>
        <p:spPr>
          <a:xfrm>
            <a:off x="4277725" y="1800000"/>
            <a:ext cx="760000" cy="760000"/>
          </a:xfrm>
          <a:prstGeom prst="ellipse">
            <a:avLst/>
          </a:prstGeom>
          <a:solidFill>
            <a:srgbClr val="13859B"/>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02</a:t>
            </a:r>
          </a:p>
        </p:txBody>
      </p:sp>
      <p:sp>
        <p:nvSpPr>
          <p:cNvPr id="19" name="Text 19"/>
          <p:cNvSpPr txBox="1"/>
          <p:nvPr/>
        </p:nvSpPr>
        <p:spPr>
          <a:xfrm>
            <a:off x="3473750" y="2730000"/>
            <a:ext cx="236795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MORE SUPPLY</a:t>
            </a:r>
          </a:p>
        </p:txBody>
      </p:sp>
      <p:sp>
        <p:nvSpPr>
          <p:cNvPr id="20" name="Text 20"/>
          <p:cNvSpPr txBox="1"/>
          <p:nvPr/>
        </p:nvSpPr>
        <p:spPr>
          <a:xfrm>
            <a:off x="3473750" y="3080000"/>
            <a:ext cx="2367950" cy="79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Secure another source or connection.</a:t>
            </a:r>
          </a:p>
        </p:txBody>
      </p:sp>
      <p:sp>
        <p:nvSpPr>
          <p:cNvPr id="21" name="Shape 21"/>
          <p:cNvSpPr/>
          <p:nvPr/>
        </p:nvSpPr>
        <p:spPr>
          <a:xfrm>
            <a:off x="6210300" y="1500000"/>
            <a:ext cx="2647950" cy="24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2" name="Shape 22"/>
          <p:cNvSpPr/>
          <p:nvPr/>
        </p:nvSpPr>
        <p:spPr>
          <a:xfrm>
            <a:off x="7154275" y="1800000"/>
            <a:ext cx="760000" cy="760000"/>
          </a:xfrm>
          <a:prstGeom prst="ellipse">
            <a:avLst/>
          </a:prstGeom>
          <a:solidFill>
            <a:srgbClr val="4F91D8"/>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03</a:t>
            </a:r>
          </a:p>
        </p:txBody>
      </p:sp>
      <p:sp>
        <p:nvSpPr>
          <p:cNvPr id="23" name="Text 23"/>
          <p:cNvSpPr txBox="1"/>
          <p:nvPr/>
        </p:nvSpPr>
        <p:spPr>
          <a:xfrm>
            <a:off x="6350300" y="2730000"/>
            <a:ext cx="236795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MORE REUSE</a:t>
            </a:r>
          </a:p>
        </p:txBody>
      </p:sp>
      <p:sp>
        <p:nvSpPr>
          <p:cNvPr id="24" name="Text 24"/>
          <p:cNvSpPr txBox="1"/>
          <p:nvPr/>
        </p:nvSpPr>
        <p:spPr>
          <a:xfrm>
            <a:off x="6350300" y="3080000"/>
            <a:ext cx="2367950" cy="79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Recycle streams back into the process.</a:t>
            </a:r>
          </a:p>
        </p:txBody>
      </p:sp>
      <p:sp>
        <p:nvSpPr>
          <p:cNvPr id="25" name="Shape 25"/>
          <p:cNvSpPr/>
          <p:nvPr/>
        </p:nvSpPr>
        <p:spPr>
          <a:xfrm>
            <a:off x="9086850" y="1500000"/>
            <a:ext cx="2647950" cy="24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6" name="Shape 26"/>
          <p:cNvSpPr/>
          <p:nvPr/>
        </p:nvSpPr>
        <p:spPr>
          <a:xfrm>
            <a:off x="10030825" y="1800000"/>
            <a:ext cx="760000" cy="760000"/>
          </a:xfrm>
          <a:prstGeom prst="ellipse">
            <a:avLst/>
          </a:prstGeom>
          <a:solidFill>
            <a:srgbClr val="72BD5B"/>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04</a:t>
            </a:r>
          </a:p>
        </p:txBody>
      </p:sp>
      <p:sp>
        <p:nvSpPr>
          <p:cNvPr id="27" name="Text 27"/>
          <p:cNvSpPr txBox="1"/>
          <p:nvPr/>
        </p:nvSpPr>
        <p:spPr>
          <a:xfrm>
            <a:off x="9226850" y="2730000"/>
            <a:ext cx="236795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BETTER CONTROLS</a:t>
            </a:r>
          </a:p>
        </p:txBody>
      </p:sp>
      <p:sp>
        <p:nvSpPr>
          <p:cNvPr id="28" name="Text 28"/>
          <p:cNvSpPr txBox="1"/>
          <p:nvPr/>
        </p:nvSpPr>
        <p:spPr>
          <a:xfrm>
            <a:off x="9226850" y="3080000"/>
            <a:ext cx="2367950" cy="79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Instrument, monitor and operate more intelligently.</a:t>
            </a:r>
          </a:p>
        </p:txBody>
      </p:sp>
      <p:sp>
        <p:nvSpPr>
          <p:cNvPr id="29" name="Text 29"/>
          <p:cNvSpPr txBox="1"/>
          <p:nvPr/>
        </p:nvSpPr>
        <p:spPr>
          <a:xfrm>
            <a:off x="457200" y="4300000"/>
            <a:ext cx="11277600" cy="400000"/>
          </a:xfrm>
          <a:prstGeom prst="rect">
            <a:avLst/>
          </a:prstGeom>
          <a:noFill/>
        </p:spPr>
        <p:txBody>
          <a:bodyPr wrap="square" lIns="0" tIns="0" rIns="0" bIns="0" anchor="ctr">
            <a:normAutofit/>
          </a:bodyPr>
          <a:lstStyle/>
          <a:p>
            <a:pPr algn="ctr">
              <a:lnSpc>
                <a:spcPct val="100000"/>
              </a:lnSpc>
            </a:pPr>
            <a:r>
              <a:rPr lang="en-GB" sz="1400" b="0" spc="0" dirty="0">
                <a:solidFill>
                  <a:srgbClr val="607481"/>
                </a:solidFill>
                <a:latin typeface="Aptos"/>
                <a:cs typeface="Aptos"/>
              </a:rPr>
              <a:t>Audience vote — before we look at the evidence.</a:t>
            </a:r>
          </a:p>
        </p:txBody>
      </p:sp>
      <p:sp>
        <p:nvSpPr>
          <p:cNvPr id="30" name="Shape 30"/>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31" name="Text 31"/>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catch</a:t>
            </a:r>
          </a:p>
        </p:txBody>
      </p:sp>
      <p:sp>
        <p:nvSpPr>
          <p:cNvPr id="32" name="Text 32"/>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Every option here spends money before anyone has asked why the water is used.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1" cy="1"/>
          <a:chOff x="0" y="0"/>
          <a:chExt cx="1" cy="1"/>
        </a:xfrm>
      </p:grpSpPr>
      <p:sp>
        <p:nvSpPr>
          <p:cNvPr id="2" name="Text 0"/>
          <p:cNvSpPr/>
          <p:nvPr/>
        </p:nvSpPr>
        <p:spPr>
          <a:xfrm>
            <a:off x="457200" y="274320"/>
            <a:ext cx="530352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72733"/>
                </a:solidFill>
                <a:effectLst/>
                <a:uLnTx/>
                <a:uFillTx/>
                <a:latin typeface="Aptos"/>
                <a:ea typeface="+mn-ea"/>
                <a:cs typeface="+mn-cs"/>
              </a:rPr>
              <a:t>The Right Sequence</a:t>
            </a:r>
            <a:endParaRPr kumimoji="0" lang="en-US" sz="27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475488" y="768096"/>
            <a:ext cx="713232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07481"/>
                </a:solidFill>
                <a:effectLst/>
                <a:uLnTx/>
                <a:uFillTx/>
                <a:latin typeface="Aptos"/>
                <a:ea typeface="+mn-ea"/>
                <a:cs typeface="+mn-cs"/>
              </a:rPr>
              <a:t>Water resilience is built in the order decisions are made</a:t>
            </a:r>
            <a:r>
              <a:rPr kumimoji="0" lang="en-US" sz="1400" b="0" i="0" u="none" strike="noStrike" kern="1200" cap="none" spc="0" normalizeH="0" baseline="0" noProof="0">
                <a:ln>
                  <a:noFill/>
                </a:ln>
                <a:solidFill>
                  <a:srgbClr val="607481"/>
                </a:solidFill>
                <a:effectLst/>
                <a:uLnTx/>
                <a:uFillTx/>
                <a:latin typeface="Aptos"/>
                <a:ea typeface="+mn-ea"/>
                <a:cs typeface="+mn-cs"/>
              </a:rPr>
              <a:t> — and it starts with a map of every stream on site</a:t>
            </a:r>
            <a:r>
              <a:rPr kumimoji="0" lang="en-US" sz="1400" b="0" i="0" u="none" strike="noStrike" kern="1200" cap="none" spc="0" normalizeH="0" baseline="0" noProof="0" dirty="0">
                <a:ln>
                  <a:noFill/>
                </a:ln>
                <a:solidFill>
                  <a:srgbClr val="607481"/>
                </a:solidFill>
                <a:effectLst/>
                <a:uLnTx/>
                <a:uFillTx/>
                <a:latin typeface="Aptos"/>
                <a:ea typeface="+mn-ea"/>
                <a:cs typeface="+mn-cs"/>
              </a:rPr>
              <a:t>.</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Shape 3"/>
          <p:cNvSpPr/>
          <p:nvPr/>
        </p:nvSpPr>
        <p:spPr>
          <a:xfrm>
            <a:off x="457200" y="1243584"/>
            <a:ext cx="3416300" cy="576072"/>
          </a:xfrm>
          <a:prstGeom prst="roundRect">
            <a:avLst>
              <a:gd name="adj" fmla="val 6349"/>
            </a:avLst>
          </a:prstGeom>
          <a:solidFill>
            <a:srgbClr val="0B3040"/>
          </a:solidFill>
          <a:ln w="12700">
            <a:solidFill>
              <a:srgbClr val="0B3040"/>
            </a:solidFill>
            <a:prstDash val="solid"/>
          </a:ln>
          <a:effectLst>
            <a:outerShdw blurRad="19050" dist="8890" dir="2700000" algn="bl" rotWithShape="0">
              <a:srgbClr val="000000">
                <a:alpha val="13000"/>
              </a:srgbClr>
            </a:outerShdw>
          </a:effectLst>
        </p:spPr>
        <p:txBody>
          <a:bodyPr/>
          <a:lstStyle/>
          <a:p>
            <a:endParaRPr lang="en-GB"/>
          </a:p>
        </p:txBody>
      </p:sp>
      <p:sp>
        <p:nvSpPr>
          <p:cNvPr id="6" name="Shape 4"/>
          <p:cNvSpPr/>
          <p:nvPr/>
        </p:nvSpPr>
        <p:spPr>
          <a:xfrm>
            <a:off x="612648" y="1327404"/>
            <a:ext cx="384048" cy="384048"/>
          </a:xfrm>
          <a:prstGeom prst="ellipse">
            <a:avLst/>
          </a:prstGeom>
          <a:solidFill>
            <a:srgbClr val="FFFFFF"/>
          </a:solidFill>
          <a:ln w="12700">
            <a:solidFill>
              <a:srgbClr val="FFFFFF"/>
            </a:solidFill>
            <a:prstDash val="solid"/>
          </a:ln>
        </p:spPr>
        <p:txBody>
          <a:bodyPr/>
          <a:lstStyle/>
          <a:p>
            <a:endParaRPr lang="en-GB"/>
          </a:p>
        </p:txBody>
      </p:sp>
      <p:sp>
        <p:nvSpPr>
          <p:cNvPr id="7" name="Text 5"/>
          <p:cNvSpPr/>
          <p:nvPr/>
        </p:nvSpPr>
        <p:spPr>
          <a:xfrm>
            <a:off x="612648" y="1399032"/>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0B3040"/>
                </a:solidFill>
                <a:effectLst/>
                <a:uLnTx/>
                <a:uFillTx/>
                <a:latin typeface="Aptos"/>
                <a:ea typeface="+mn-ea"/>
                <a:cs typeface="+mn-cs"/>
              </a:rPr>
              <a:t>01</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1207000" y="1403096"/>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FFFFFF"/>
                </a:solidFill>
                <a:effectLst/>
                <a:uLnTx/>
                <a:uFillTx/>
                <a:latin typeface="Aptos"/>
                <a:ea typeface="+mn-ea"/>
                <a:cs typeface="+mn-cs"/>
              </a:rPr>
              <a:t>UNDERSTAND</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Shape 9"/>
          <p:cNvSpPr/>
          <p:nvPr/>
        </p:nvSpPr>
        <p:spPr>
          <a:xfrm>
            <a:off x="457200" y="1911096"/>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12" name="Shape 10"/>
          <p:cNvSpPr/>
          <p:nvPr/>
        </p:nvSpPr>
        <p:spPr>
          <a:xfrm>
            <a:off x="612648" y="2007108"/>
            <a:ext cx="384048" cy="384048"/>
          </a:xfrm>
          <a:prstGeom prst="ellipse">
            <a:avLst/>
          </a:prstGeom>
          <a:solidFill>
            <a:srgbClr val="12566A"/>
          </a:solidFill>
          <a:ln w="12700">
            <a:solidFill>
              <a:srgbClr val="12566A"/>
            </a:solidFill>
            <a:prstDash val="solid"/>
          </a:ln>
        </p:spPr>
        <p:txBody>
          <a:bodyPr/>
          <a:lstStyle/>
          <a:p>
            <a:endParaRPr lang="en-GB"/>
          </a:p>
        </p:txBody>
      </p:sp>
      <p:sp>
        <p:nvSpPr>
          <p:cNvPr id="13" name="Text 11"/>
          <p:cNvSpPr/>
          <p:nvPr/>
        </p:nvSpPr>
        <p:spPr>
          <a:xfrm>
            <a:off x="612648" y="2116836"/>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02</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Text 12"/>
          <p:cNvSpPr/>
          <p:nvPr/>
        </p:nvSpPr>
        <p:spPr>
          <a:xfrm>
            <a:off x="1207000" y="2057400"/>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12566A"/>
                </a:solidFill>
                <a:effectLst/>
                <a:uLnTx/>
                <a:uFillTx/>
                <a:latin typeface="Aptos"/>
                <a:ea typeface="+mn-ea"/>
                <a:cs typeface="+mn-cs"/>
              </a:rPr>
              <a:t>MEASURE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15"/>
          <p:cNvSpPr/>
          <p:nvPr/>
        </p:nvSpPr>
        <p:spPr>
          <a:xfrm>
            <a:off x="457200" y="2578608"/>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18" name="Shape 16"/>
          <p:cNvSpPr/>
          <p:nvPr/>
        </p:nvSpPr>
        <p:spPr>
          <a:xfrm>
            <a:off x="612648" y="2674620"/>
            <a:ext cx="384048" cy="384048"/>
          </a:xfrm>
          <a:prstGeom prst="ellipse">
            <a:avLst/>
          </a:prstGeom>
          <a:solidFill>
            <a:srgbClr val="13859B"/>
          </a:solidFill>
          <a:ln w="12700">
            <a:solidFill>
              <a:srgbClr val="13859B"/>
            </a:solidFill>
            <a:prstDash val="solid"/>
          </a:ln>
        </p:spPr>
        <p:txBody>
          <a:bodyPr/>
          <a:lstStyle/>
          <a:p>
            <a:endParaRPr lang="en-GB"/>
          </a:p>
        </p:txBody>
      </p:sp>
      <p:sp>
        <p:nvSpPr>
          <p:cNvPr id="19" name="Text 17"/>
          <p:cNvSpPr/>
          <p:nvPr/>
        </p:nvSpPr>
        <p:spPr>
          <a:xfrm>
            <a:off x="612648" y="2784348"/>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03</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Text 18"/>
          <p:cNvSpPr/>
          <p:nvPr/>
        </p:nvSpPr>
        <p:spPr>
          <a:xfrm>
            <a:off x="1207000" y="2724912"/>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Shape 21"/>
          <p:cNvSpPr/>
          <p:nvPr/>
        </p:nvSpPr>
        <p:spPr>
          <a:xfrm>
            <a:off x="457200" y="3246120"/>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24" name="Shape 22"/>
          <p:cNvSpPr/>
          <p:nvPr/>
        </p:nvSpPr>
        <p:spPr>
          <a:xfrm>
            <a:off x="612648" y="3342132"/>
            <a:ext cx="384048" cy="384048"/>
          </a:xfrm>
          <a:prstGeom prst="ellipse">
            <a:avLst/>
          </a:prstGeom>
          <a:solidFill>
            <a:srgbClr val="12B5CB"/>
          </a:solidFill>
          <a:ln w="12700">
            <a:solidFill>
              <a:srgbClr val="12B5CB"/>
            </a:solidFill>
            <a:prstDash val="solid"/>
          </a:ln>
        </p:spPr>
        <p:txBody>
          <a:bodyPr/>
          <a:lstStyle/>
          <a:p>
            <a:endParaRPr lang="en-GB"/>
          </a:p>
        </p:txBody>
      </p:sp>
      <p:sp>
        <p:nvSpPr>
          <p:cNvPr id="25" name="Text 23"/>
          <p:cNvSpPr/>
          <p:nvPr/>
        </p:nvSpPr>
        <p:spPr>
          <a:xfrm>
            <a:off x="612648" y="3451860"/>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04</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Text 24"/>
          <p:cNvSpPr/>
          <p:nvPr/>
        </p:nvSpPr>
        <p:spPr>
          <a:xfrm>
            <a:off x="1207000" y="3392424"/>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12B5CB"/>
                </a:solidFill>
                <a:effectLst/>
                <a:uLnTx/>
                <a:uFillTx/>
                <a:latin typeface="Aptos"/>
                <a:ea typeface="+mn-ea"/>
                <a:cs typeface="+mn-cs"/>
              </a:rPr>
              <a:t>SEGREGATE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29" name="Shape 27"/>
          <p:cNvSpPr/>
          <p:nvPr/>
        </p:nvSpPr>
        <p:spPr>
          <a:xfrm>
            <a:off x="457200" y="3913632"/>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30" name="Shape 28"/>
          <p:cNvSpPr/>
          <p:nvPr/>
        </p:nvSpPr>
        <p:spPr>
          <a:xfrm>
            <a:off x="612648" y="4009644"/>
            <a:ext cx="384048" cy="384048"/>
          </a:xfrm>
          <a:prstGeom prst="ellipse">
            <a:avLst/>
          </a:prstGeom>
          <a:solidFill>
            <a:srgbClr val="4F91D8"/>
          </a:solidFill>
          <a:ln w="12700">
            <a:solidFill>
              <a:srgbClr val="4F91D8"/>
            </a:solidFill>
            <a:prstDash val="solid"/>
          </a:ln>
        </p:spPr>
        <p:txBody>
          <a:bodyPr/>
          <a:lstStyle/>
          <a:p>
            <a:endParaRPr lang="en-GB"/>
          </a:p>
        </p:txBody>
      </p:sp>
      <p:sp>
        <p:nvSpPr>
          <p:cNvPr id="31" name="Text 29"/>
          <p:cNvSpPr/>
          <p:nvPr/>
        </p:nvSpPr>
        <p:spPr>
          <a:xfrm>
            <a:off x="612648" y="4119372"/>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05</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Text 30"/>
          <p:cNvSpPr/>
          <p:nvPr/>
        </p:nvSpPr>
        <p:spPr>
          <a:xfrm>
            <a:off x="1207000" y="4059936"/>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4F91D8"/>
                </a:solidFill>
                <a:effectLst/>
                <a:uLnTx/>
                <a:uFillTx/>
                <a:latin typeface="Aptos"/>
                <a:ea typeface="+mn-ea"/>
                <a:cs typeface="+mn-cs"/>
              </a:rPr>
              <a:t>REUSE</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Shape 33"/>
          <p:cNvSpPr/>
          <p:nvPr/>
        </p:nvSpPr>
        <p:spPr>
          <a:xfrm>
            <a:off x="457200" y="4581144"/>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36" name="Shape 34"/>
          <p:cNvSpPr/>
          <p:nvPr/>
        </p:nvSpPr>
        <p:spPr>
          <a:xfrm>
            <a:off x="612648" y="4677156"/>
            <a:ext cx="384048" cy="384048"/>
          </a:xfrm>
          <a:prstGeom prst="ellipse">
            <a:avLst/>
          </a:prstGeom>
          <a:solidFill>
            <a:srgbClr val="72BD5B"/>
          </a:solidFill>
          <a:ln w="12700">
            <a:solidFill>
              <a:srgbClr val="72BD5B"/>
            </a:solidFill>
            <a:prstDash val="solid"/>
          </a:ln>
        </p:spPr>
        <p:txBody>
          <a:bodyPr/>
          <a:lstStyle/>
          <a:p>
            <a:endParaRPr lang="en-GB"/>
          </a:p>
        </p:txBody>
      </p:sp>
      <p:sp>
        <p:nvSpPr>
          <p:cNvPr id="37" name="Text 35"/>
          <p:cNvSpPr/>
          <p:nvPr/>
        </p:nvSpPr>
        <p:spPr>
          <a:xfrm>
            <a:off x="612648" y="4786884"/>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06</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38" name="Text 36"/>
          <p:cNvSpPr/>
          <p:nvPr/>
        </p:nvSpPr>
        <p:spPr>
          <a:xfrm>
            <a:off x="1207000" y="4727448"/>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72BD5B"/>
                </a:solidFill>
                <a:effectLst/>
                <a:uLnTx/>
                <a:uFillTx/>
                <a:latin typeface="Aptos"/>
                <a:ea typeface="+mn-ea"/>
                <a:cs typeface="+mn-cs"/>
              </a:rPr>
              <a:t>RECOVER</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41" name="Shape 39"/>
          <p:cNvSpPr/>
          <p:nvPr/>
        </p:nvSpPr>
        <p:spPr>
          <a:xfrm>
            <a:off x="457200" y="5248656"/>
            <a:ext cx="3416300" cy="576072"/>
          </a:xfrm>
          <a:prstGeom prst="roundRect">
            <a:avLst>
              <a:gd name="adj" fmla="val 6349"/>
            </a:avLst>
          </a:prstGeom>
          <a:solidFill>
            <a:srgbClr val="FFFFFF"/>
          </a:solidFill>
          <a:ln w="12700">
            <a:solidFill>
              <a:srgbClr val="D6E4E8"/>
            </a:solidFill>
            <a:prstDash val="solid"/>
          </a:ln>
        </p:spPr>
        <p:txBody>
          <a:bodyPr/>
          <a:lstStyle/>
          <a:p>
            <a:endParaRPr lang="en-GB"/>
          </a:p>
        </p:txBody>
      </p:sp>
      <p:sp>
        <p:nvSpPr>
          <p:cNvPr id="42" name="Shape 40"/>
          <p:cNvSpPr/>
          <p:nvPr/>
        </p:nvSpPr>
        <p:spPr>
          <a:xfrm>
            <a:off x="612648" y="5344668"/>
            <a:ext cx="384048" cy="384048"/>
          </a:xfrm>
          <a:prstGeom prst="ellipse">
            <a:avLst/>
          </a:prstGeom>
          <a:solidFill>
            <a:srgbClr val="F27A3D"/>
          </a:solidFill>
          <a:ln w="12700">
            <a:solidFill>
              <a:srgbClr val="F27A3D"/>
            </a:solidFill>
            <a:prstDash val="solid"/>
          </a:ln>
        </p:spPr>
        <p:txBody>
          <a:bodyPr/>
          <a:lstStyle/>
          <a:p>
            <a:endParaRPr lang="en-GB"/>
          </a:p>
        </p:txBody>
      </p:sp>
      <p:sp>
        <p:nvSpPr>
          <p:cNvPr id="43" name="Text 41"/>
          <p:cNvSpPr/>
          <p:nvPr/>
        </p:nvSpPr>
        <p:spPr>
          <a:xfrm>
            <a:off x="612648" y="5454396"/>
            <a:ext cx="384048" cy="1005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FFFFFF"/>
                </a:solidFill>
                <a:effectLst/>
                <a:uLnTx/>
                <a:uFillTx/>
                <a:latin typeface="Aptos"/>
                <a:ea typeface="+mn-ea"/>
                <a:cs typeface="+mn-cs"/>
              </a:rPr>
              <a:t>07</a:t>
            </a:r>
            <a:endParaRPr kumimoji="0" lang="en-US" sz="850" b="0" i="0" u="none" strike="noStrike" kern="1200" cap="none" spc="0" normalizeH="0" baseline="0" noProof="0" dirty="0">
              <a:ln>
                <a:noFill/>
              </a:ln>
              <a:solidFill>
                <a:prstClr val="black"/>
              </a:solidFill>
              <a:effectLst/>
              <a:uLnTx/>
              <a:uFillTx/>
              <a:latin typeface="Aptos"/>
              <a:ea typeface="+mn-ea"/>
              <a:cs typeface="+mn-cs"/>
            </a:endParaRPr>
          </a:p>
        </p:txBody>
      </p:sp>
      <p:sp>
        <p:nvSpPr>
          <p:cNvPr id="44" name="Text 42"/>
          <p:cNvSpPr/>
          <p:nvPr/>
        </p:nvSpPr>
        <p:spPr>
          <a:xfrm>
            <a:off x="1207000" y="5394960"/>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dirty="0">
                <a:ln>
                  <a:noFill/>
                </a:ln>
                <a:solidFill>
                  <a:srgbClr val="F27A3D"/>
                </a:solidFill>
                <a:effectLst/>
                <a:uLnTx/>
                <a:uFillTx/>
                <a:latin typeface="Aptos"/>
                <a:ea typeface="+mn-ea"/>
                <a:cs typeface="+mn-cs"/>
              </a:rPr>
              <a:t>EXPAND</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47" name="Shape 45"/>
          <p:cNvSpPr/>
          <p:nvPr/>
        </p:nvSpPr>
        <p:spPr>
          <a:xfrm>
            <a:off x="452628" y="6062472"/>
            <a:ext cx="10792968" cy="393192"/>
          </a:xfrm>
          <a:prstGeom prst="roundRect">
            <a:avLst>
              <a:gd name="adj" fmla="val 9302"/>
            </a:avLst>
          </a:prstGeom>
          <a:solidFill>
            <a:srgbClr val="0B3040"/>
          </a:solidFill>
          <a:ln w="12700">
            <a:solidFill>
              <a:srgbClr val="0B3040"/>
            </a:solidFill>
            <a:prstDash val="solid"/>
          </a:ln>
        </p:spPr>
        <p:txBody>
          <a:bodyPr/>
          <a:lstStyle/>
          <a:p>
            <a:endParaRPr lang="en-GB"/>
          </a:p>
        </p:txBody>
      </p:sp>
      <p:sp>
        <p:nvSpPr>
          <p:cNvPr id="48" name="Text 46"/>
          <p:cNvSpPr/>
          <p:nvPr/>
        </p:nvSpPr>
        <p:spPr>
          <a:xfrm>
            <a:off x="832104" y="6181344"/>
            <a:ext cx="1280160" cy="1371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00" normalizeH="0" baseline="0" noProof="0" dirty="0">
                <a:ln>
                  <a:noFill/>
                </a:ln>
                <a:solidFill>
                  <a:srgbClr val="77D9E8"/>
                </a:solidFill>
                <a:effectLst/>
                <a:uLnTx/>
                <a:uFillTx/>
                <a:latin typeface="Aptos"/>
                <a:ea typeface="+mn-ea"/>
                <a:cs typeface="+mn-cs"/>
              </a:rPr>
              <a:t>THE PRINCIPLE</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49" name="Text 47"/>
          <p:cNvSpPr/>
          <p:nvPr/>
        </p:nvSpPr>
        <p:spPr>
          <a:xfrm>
            <a:off x="2286000" y="6144768"/>
            <a:ext cx="8823960" cy="201168"/>
          </a:xfrm>
          <a:prstGeom prst="rect">
            <a:avLst/>
          </a:prstGeom>
          <a:noFill/>
          <a:ln/>
        </p:spPr>
        <p:txBody>
          <a:bodyPr wrap="square" lIns="0" tIns="0" rIns="0" bIns="0" rtlCol="0" anchor="ctr"/>
          <a:lstStyle/>
          <a:p>
            <a:pPr fontAlgn="t">
              <a:lnSpc>
                <a:spcPts val="1500"/>
              </a:lnSpc>
              <a:buNone/>
            </a:pPr>
            <a:r>
              <a:rPr lang="en-GB" sz="1300" b="1" dirty="0">
                <a:solidFill>
                  <a:schemeClr val="bg1"/>
                </a:solidFill>
              </a:rPr>
              <a:t>Expand supply last. It's the sequence we all know, yet one that is still routinely skipped.</a:t>
            </a:r>
          </a:p>
        </p:txBody>
      </p:sp>
      <p:pic>
        <p:nvPicPr>
          <p:cNvPr id="200" name="Site water map"/>
          <p:cNvPicPr>
            <a:picLocks noChangeAspect="1"/>
          </p:cNvPicPr>
          <p:nvPr/>
        </p:nvPicPr>
        <p:blipFill>
          <a:blip r:embed="rId3"/>
          <a:stretch>
            <a:fillRect/>
          </a:stretch>
        </p:blipFill>
        <p:spPr>
          <a:xfrm>
            <a:off x="4166400" y="1050866"/>
            <a:ext cx="7079196" cy="4911323"/>
          </a:xfrm>
          <a:prstGeom prst="rect">
            <a:avLst/>
          </a:prstGeom>
        </p:spPr>
      </p:pic>
      <p:sp>
        <p:nvSpPr>
          <p:cNvPr id="201" name="Map caption"/>
          <p:cNvSpPr txBox="1"/>
          <p:nvPr/>
        </p:nvSpPr>
        <p:spPr>
          <a:xfrm>
            <a:off x="5900000" y="5400000"/>
            <a:ext cx="5834800" cy="450000"/>
          </a:xfrm>
          <a:prstGeom prst="rect">
            <a:avLst/>
          </a:prstGeom>
          <a:noFill/>
        </p:spPr>
        <p:txBody>
          <a:bodyPr wrap="square" lIns="0" tIns="0" rIns="0" bIns="0" anchor="t">
            <a:normAutofit/>
          </a:bodyPr>
          <a:lstStyle/>
          <a:p>
            <a:pPr algn="l"/>
            <a:endParaRPr lang="en-GB" sz="1000" spc="0" dirty="0">
              <a:solidFill>
                <a:srgbClr val="4C6B77"/>
              </a:solidFill>
              <a:latin typeface="Aptos"/>
              <a:cs typeface="Aptos"/>
            </a:endParaRPr>
          </a:p>
        </p:txBody>
      </p:sp>
      <p:sp>
        <p:nvSpPr>
          <p:cNvPr id="210" name="Text 12"/>
          <p:cNvSpPr/>
          <p:nvPr/>
        </p:nvSpPr>
        <p:spPr>
          <a:xfrm>
            <a:off x="1207000" y="2724912"/>
            <a:ext cx="3600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 normalizeH="0" baseline="0" noProof="0">
                <a:ln>
                  <a:noFill/>
                </a:ln>
                <a:solidFill>
                  <a:srgbClr val="12566A"/>
                </a:solidFill>
                <a:effectLst/>
                <a:uLnTx/>
                <a:uFillTx/>
                <a:latin typeface="Aptos"/>
                <a:ea typeface="+mn-ea"/>
                <a:cs typeface="+mn-cs"/>
              </a:rPr>
              <a:t>REDUCE</a:t>
            </a:r>
            <a:endParaRPr kumimoji="0" lang="en-US" sz="14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C474C-8C2C-1C14-2A16-69CD105E9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3178A-7738-3D6E-99BD-A1E8725987CC}"/>
              </a:ext>
            </a:extLst>
          </p:cNvPr>
          <p:cNvSpPr>
            <a:spLocks noGrp="1"/>
          </p:cNvSpPr>
          <p:nvPr>
            <p:ph type="title"/>
          </p:nvPr>
        </p:nvSpPr>
        <p:spPr>
          <a:xfrm>
            <a:off x="4008524" y="3429000"/>
            <a:ext cx="7538434" cy="2702276"/>
          </a:xfrm>
        </p:spPr>
        <p:txBody>
          <a:bodyPr>
            <a:normAutofit/>
          </a:bodyPr>
          <a:lstStyle/>
          <a:p>
            <a:r>
              <a:rPr lang="en-GB" sz="6000" dirty="0"/>
              <a:t>INVESTIGATION THREE</a:t>
            </a:r>
            <a:br>
              <a:rPr lang="en-GB" dirty="0"/>
            </a:br>
            <a:br>
              <a:rPr lang="en-GB" dirty="0"/>
            </a:br>
            <a:r>
              <a:rPr lang="en-GB" dirty="0"/>
              <a:t>Think like a detective</a:t>
            </a:r>
          </a:p>
        </p:txBody>
      </p:sp>
      <p:pic>
        <p:nvPicPr>
          <p:cNvPr id="4" name="Graphic 3" descr="Magnifying glass outline">
            <a:extLst>
              <a:ext uri="{FF2B5EF4-FFF2-40B4-BE49-F238E27FC236}">
                <a16:creationId xmlns:a16="http://schemas.microsoft.com/office/drawing/2014/main" id="{387ADA8D-3200-86ED-1480-A117A3FB78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7078" y="1951073"/>
            <a:ext cx="1313121" cy="1313121"/>
          </a:xfrm>
          <a:prstGeom prst="rect">
            <a:avLst/>
          </a:prstGeom>
        </p:spPr>
      </p:pic>
    </p:spTree>
    <p:extLst>
      <p:ext uri="{BB962C8B-B14F-4D97-AF65-F5344CB8AC3E}">
        <p14:creationId xmlns:p14="http://schemas.microsoft.com/office/powerpoint/2010/main" val="3961326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Water Lens</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a:solidFill>
                  <a:srgbClr val="607481"/>
                </a:solidFill>
                <a:latin typeface="Aptos"/>
                <a:cs typeface="Aptos"/>
              </a:rPr>
              <a:t>A water balance tells you where the flow goes. These six tell you why — and everything that follows is tested </a:t>
            </a:r>
            <a:r>
              <a:rPr lang="en-GB" sz="1200" b="0" spc="0" dirty="0">
                <a:solidFill>
                  <a:srgbClr val="607481"/>
                </a:solidFill>
                <a:latin typeface="Aptos"/>
                <a:cs typeface="Aptos"/>
              </a:rPr>
              <a:t>against </a:t>
            </a:r>
            <a:r>
              <a:rPr lang="en-GB" sz="1200" b="0" spc="0">
                <a:solidFill>
                  <a:srgbClr val="607481"/>
                </a:solidFill>
                <a:latin typeface="Aptos"/>
                <a:cs typeface="Aptos"/>
              </a:rPr>
              <a:t>all six</a:t>
            </a:r>
            <a:r>
              <a:rPr lang="en-GB" sz="1200" b="0" spc="0" dirty="0">
                <a:solidFill>
                  <a:srgbClr val="607481"/>
                </a:solidFill>
                <a:latin typeface="Aptos"/>
                <a:cs typeface="Aptos"/>
              </a:rPr>
              <a:t>.</a:t>
            </a:r>
          </a:p>
        </p:txBody>
      </p:sp>
      <p:sp>
        <p:nvSpPr>
          <p:cNvPr id="13" name="Shape 13"/>
          <p:cNvSpPr/>
          <p:nvPr/>
        </p:nvSpPr>
        <p:spPr>
          <a:xfrm>
            <a:off x="684500" y="1600000"/>
            <a:ext cx="1300000" cy="1300000"/>
          </a:xfrm>
          <a:prstGeom prst="ellipse">
            <a:avLst/>
          </a:prstGeom>
          <a:solidFill>
            <a:srgbClr val="4F91D8"/>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01</a:t>
            </a:r>
          </a:p>
        </p:txBody>
      </p:sp>
      <p:sp>
        <p:nvSpPr>
          <p:cNvPr id="14" name="Text 14"/>
          <p:cNvSpPr txBox="1"/>
          <p:nvPr/>
        </p:nvSpPr>
        <p:spPr>
          <a:xfrm>
            <a:off x="4572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QUANTITY</a:t>
            </a:r>
          </a:p>
        </p:txBody>
      </p:sp>
      <p:sp>
        <p:nvSpPr>
          <p:cNvPr id="15" name="Text 15"/>
          <p:cNvSpPr txBox="1"/>
          <p:nvPr/>
        </p:nvSpPr>
        <p:spPr>
          <a:xfrm>
            <a:off x="4572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How much is actually needed?</a:t>
            </a:r>
          </a:p>
        </p:txBody>
      </p:sp>
      <p:sp>
        <p:nvSpPr>
          <p:cNvPr id="16" name="Shape 16"/>
          <p:cNvSpPr/>
          <p:nvPr/>
        </p:nvSpPr>
        <p:spPr>
          <a:xfrm>
            <a:off x="2589100" y="1600000"/>
            <a:ext cx="1300000" cy="1300000"/>
          </a:xfrm>
          <a:prstGeom prst="ellipse">
            <a:avLst/>
          </a:prstGeom>
          <a:solidFill>
            <a:srgbClr val="12B5CB"/>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02</a:t>
            </a:r>
          </a:p>
        </p:txBody>
      </p:sp>
      <p:sp>
        <p:nvSpPr>
          <p:cNvPr id="17" name="Text 17"/>
          <p:cNvSpPr txBox="1"/>
          <p:nvPr/>
        </p:nvSpPr>
        <p:spPr>
          <a:xfrm>
            <a:off x="23618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QUALITY</a:t>
            </a:r>
          </a:p>
        </p:txBody>
      </p:sp>
      <p:sp>
        <p:nvSpPr>
          <p:cNvPr id="18" name="Text 18"/>
          <p:cNvSpPr txBox="1"/>
          <p:nvPr/>
        </p:nvSpPr>
        <p:spPr>
          <a:xfrm>
            <a:off x="23618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What standard does this use require?</a:t>
            </a:r>
          </a:p>
        </p:txBody>
      </p:sp>
      <p:sp>
        <p:nvSpPr>
          <p:cNvPr id="19" name="Shape 19"/>
          <p:cNvSpPr/>
          <p:nvPr/>
        </p:nvSpPr>
        <p:spPr>
          <a:xfrm>
            <a:off x="4493700" y="1600000"/>
            <a:ext cx="1300000" cy="1300000"/>
          </a:xfrm>
          <a:prstGeom prst="ellipse">
            <a:avLst/>
          </a:prstGeom>
          <a:solidFill>
            <a:srgbClr val="F27A3D"/>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03</a:t>
            </a:r>
          </a:p>
        </p:txBody>
      </p:sp>
      <p:sp>
        <p:nvSpPr>
          <p:cNvPr id="20" name="Text 20"/>
          <p:cNvSpPr txBox="1"/>
          <p:nvPr/>
        </p:nvSpPr>
        <p:spPr>
          <a:xfrm>
            <a:off x="42664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TIMING</a:t>
            </a:r>
          </a:p>
        </p:txBody>
      </p:sp>
      <p:sp>
        <p:nvSpPr>
          <p:cNvPr id="21" name="Text 21"/>
          <p:cNvSpPr txBox="1"/>
          <p:nvPr/>
        </p:nvSpPr>
        <p:spPr>
          <a:xfrm>
            <a:off x="42664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When is it needed, and when is it not?</a:t>
            </a:r>
          </a:p>
        </p:txBody>
      </p:sp>
      <p:sp>
        <p:nvSpPr>
          <p:cNvPr id="22" name="Shape 22"/>
          <p:cNvSpPr/>
          <p:nvPr/>
        </p:nvSpPr>
        <p:spPr>
          <a:xfrm>
            <a:off x="6398300" y="1600000"/>
            <a:ext cx="1300000" cy="1300000"/>
          </a:xfrm>
          <a:prstGeom prst="ellipse">
            <a:avLst/>
          </a:prstGeom>
          <a:solidFill>
            <a:srgbClr val="12566A"/>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04</a:t>
            </a:r>
          </a:p>
        </p:txBody>
      </p:sp>
      <p:sp>
        <p:nvSpPr>
          <p:cNvPr id="23" name="Text 23"/>
          <p:cNvSpPr txBox="1"/>
          <p:nvPr/>
        </p:nvSpPr>
        <p:spPr>
          <a:xfrm>
            <a:off x="61710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DESTINATION</a:t>
            </a:r>
          </a:p>
        </p:txBody>
      </p:sp>
      <p:sp>
        <p:nvSpPr>
          <p:cNvPr id="24" name="Text 24"/>
          <p:cNvSpPr txBox="1"/>
          <p:nvPr/>
        </p:nvSpPr>
        <p:spPr>
          <a:xfrm>
            <a:off x="61710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Where does it go next?</a:t>
            </a:r>
          </a:p>
        </p:txBody>
      </p:sp>
      <p:sp>
        <p:nvSpPr>
          <p:cNvPr id="25" name="Shape 25"/>
          <p:cNvSpPr/>
          <p:nvPr/>
        </p:nvSpPr>
        <p:spPr>
          <a:xfrm>
            <a:off x="8302900" y="1600000"/>
            <a:ext cx="1300000" cy="1300000"/>
          </a:xfrm>
          <a:prstGeom prst="ellipse">
            <a:avLst/>
          </a:prstGeom>
          <a:solidFill>
            <a:srgbClr val="72BD5B"/>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05</a:t>
            </a:r>
          </a:p>
        </p:txBody>
      </p:sp>
      <p:sp>
        <p:nvSpPr>
          <p:cNvPr id="26" name="Text 26"/>
          <p:cNvSpPr txBox="1"/>
          <p:nvPr/>
        </p:nvSpPr>
        <p:spPr>
          <a:xfrm>
            <a:off x="80756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ENERGY</a:t>
            </a:r>
          </a:p>
        </p:txBody>
      </p:sp>
      <p:sp>
        <p:nvSpPr>
          <p:cNvPr id="27" name="Text 27"/>
          <p:cNvSpPr txBox="1"/>
          <p:nvPr/>
        </p:nvSpPr>
        <p:spPr>
          <a:xfrm>
            <a:off x="80756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What did it cost to move and heat?</a:t>
            </a:r>
          </a:p>
        </p:txBody>
      </p:sp>
      <p:sp>
        <p:nvSpPr>
          <p:cNvPr id="28" name="Shape 28"/>
          <p:cNvSpPr/>
          <p:nvPr/>
        </p:nvSpPr>
        <p:spPr>
          <a:xfrm>
            <a:off x="10207500" y="1600000"/>
            <a:ext cx="1300000" cy="1300000"/>
          </a:xfrm>
          <a:prstGeom prst="ellipse">
            <a:avLst/>
          </a:prstGeom>
          <a:solidFill>
            <a:srgbClr val="B5539E"/>
          </a:solidFill>
          <a:ln>
            <a:noFill/>
          </a:ln>
        </p:spPr>
        <p:txBody>
          <a:bodyPr wrap="square" lIns="0" tIns="45720" rIns="0" bIns="45720" anchor="ctr">
            <a:normAutofit/>
          </a:bodyPr>
          <a:lstStyle/>
          <a:p>
            <a:pPr algn="ctr">
              <a:lnSpc>
                <a:spcPct val="100000"/>
              </a:lnSpc>
            </a:pPr>
            <a:r>
              <a:rPr lang="en-GB" sz="1800" b="1" spc="0" dirty="0">
                <a:solidFill>
                  <a:srgbClr val="FFFFFF"/>
                </a:solidFill>
                <a:latin typeface="Aptos"/>
                <a:cs typeface="Aptos"/>
              </a:rPr>
              <a:t>06</a:t>
            </a:r>
          </a:p>
        </p:txBody>
      </p:sp>
      <p:sp>
        <p:nvSpPr>
          <p:cNvPr id="29" name="Text 29"/>
          <p:cNvSpPr txBox="1"/>
          <p:nvPr/>
        </p:nvSpPr>
        <p:spPr>
          <a:xfrm>
            <a:off x="9980200" y="3100000"/>
            <a:ext cx="17546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RISK</a:t>
            </a:r>
          </a:p>
        </p:txBody>
      </p:sp>
      <p:sp>
        <p:nvSpPr>
          <p:cNvPr id="30" name="Text 30"/>
          <p:cNvSpPr txBox="1"/>
          <p:nvPr/>
        </p:nvSpPr>
        <p:spPr>
          <a:xfrm>
            <a:off x="9980200" y="3500000"/>
            <a:ext cx="1754600" cy="1000000"/>
          </a:xfrm>
          <a:prstGeom prst="rect">
            <a:avLst/>
          </a:prstGeom>
          <a:noFill/>
        </p:spPr>
        <p:txBody>
          <a:bodyPr wrap="square" lIns="0" tIns="0" rIns="0" bIns="0" anchor="t">
            <a:normAutofit/>
          </a:bodyPr>
          <a:lstStyle/>
          <a:p>
            <a:pPr algn="ctr">
              <a:lnSpc>
                <a:spcPct val="100000"/>
              </a:lnSpc>
            </a:pPr>
            <a:r>
              <a:rPr lang="en-GB" sz="1050" b="0" spc="0" dirty="0">
                <a:solidFill>
                  <a:srgbClr val="607481"/>
                </a:solidFill>
                <a:latin typeface="Aptos"/>
                <a:cs typeface="Aptos"/>
              </a:rPr>
              <a:t>What happens if it is not there?</a:t>
            </a:r>
          </a:p>
        </p:txBody>
      </p:sp>
      <p:sp>
        <p:nvSpPr>
          <p:cNvPr id="33" name="Shape 33"/>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34" name="Text 34"/>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From here on</a:t>
            </a:r>
          </a:p>
        </p:txBody>
      </p:sp>
      <p:sp>
        <p:nvSpPr>
          <p:cNvPr id="35" name="Text 35"/>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A litre is never just a volume. Remember these six — we view all decisions through these lenses.</a:t>
            </a:r>
          </a:p>
        </p:txBody>
      </p:sp>
      <p:sp>
        <p:nvSpPr>
          <p:cNvPr id="901" name="Shape"/>
          <p:cNvSpPr/>
          <p:nvPr/>
        </p:nvSpPr>
        <p:spPr>
          <a:xfrm>
            <a:off x="457200" y="4560000"/>
            <a:ext cx="5518800" cy="1020000"/>
          </a:xfrm>
          <a:prstGeom prst="rect">
            <a:avLst/>
          </a:prstGeom>
          <a:solidFill>
            <a:srgbClr val="FFFFFF"/>
          </a:solidFill>
          <a:ln w="12700">
            <a:solidFill>
              <a:srgbClr val="D6E4E8"/>
            </a:solidFill>
          </a:ln>
        </p:spPr>
        <p:txBody>
          <a:bodyPr lIns="91440" rIns="91440" anchor="ctr">
            <a:normAutofit/>
          </a:bodyPr>
          <a:lstStyle/>
          <a:p>
            <a:endParaRPr lang="en-GB"/>
          </a:p>
        </p:txBody>
      </p:sp>
      <p:sp>
        <p:nvSpPr>
          <p:cNvPr id="902" name="Shape"/>
          <p:cNvSpPr/>
          <p:nvPr/>
        </p:nvSpPr>
        <p:spPr>
          <a:xfrm>
            <a:off x="457200" y="4560000"/>
            <a:ext cx="5518800" cy="50800"/>
          </a:xfrm>
          <a:prstGeom prst="rect">
            <a:avLst/>
          </a:prstGeom>
          <a:solidFill>
            <a:srgbClr val="607481"/>
          </a:solidFill>
          <a:ln>
            <a:noFill/>
          </a:ln>
        </p:spPr>
        <p:txBody>
          <a:bodyPr lIns="91440" rIns="91440" anchor="ctr">
            <a:normAutofit fontScale="25000" lnSpcReduction="20000"/>
          </a:bodyPr>
          <a:lstStyle/>
          <a:p>
            <a:endParaRPr lang="en-GB"/>
          </a:p>
        </p:txBody>
      </p:sp>
      <p:sp>
        <p:nvSpPr>
          <p:cNvPr id="903" name="Text"/>
          <p:cNvSpPr txBox="1"/>
          <p:nvPr/>
        </p:nvSpPr>
        <p:spPr>
          <a:xfrm>
            <a:off x="737200" y="4740000"/>
            <a:ext cx="4958800" cy="22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1000" b="1" spc="80" dirty="0">
                <a:solidFill>
                  <a:srgbClr val="607481"/>
                </a:solidFill>
                <a:latin typeface="Aptos"/>
              </a:rPr>
              <a:t>WATER BALANCE</a:t>
            </a:r>
          </a:p>
        </p:txBody>
      </p:sp>
      <p:sp>
        <p:nvSpPr>
          <p:cNvPr id="904" name="Text"/>
          <p:cNvSpPr txBox="1"/>
          <p:nvPr/>
        </p:nvSpPr>
        <p:spPr>
          <a:xfrm>
            <a:off x="737200" y="4980000"/>
            <a:ext cx="4958800" cy="48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1000" b="0" spc="0" dirty="0">
                <a:solidFill>
                  <a:srgbClr val="4C6B77"/>
                </a:solidFill>
                <a:latin typeface="Aptos"/>
              </a:rPr>
              <a:t>How much? Where? Volumes in and out, split by system </a:t>
            </a:r>
            <a:r>
              <a:rPr lang="en-GB" sz="1000" dirty="0">
                <a:solidFill>
                  <a:srgbClr val="4C6B77"/>
                </a:solidFill>
                <a:latin typeface="Aptos"/>
              </a:rPr>
              <a:t>, </a:t>
            </a:r>
            <a:r>
              <a:rPr lang="en-GB" sz="1000" b="0" spc="0" dirty="0">
                <a:solidFill>
                  <a:srgbClr val="4C6B77"/>
                </a:solidFill>
                <a:latin typeface="Aptos"/>
              </a:rPr>
              <a:t>typically a snapshot in time.</a:t>
            </a:r>
          </a:p>
        </p:txBody>
      </p:sp>
      <p:sp>
        <p:nvSpPr>
          <p:cNvPr id="905" name="Shape"/>
          <p:cNvSpPr/>
          <p:nvPr/>
        </p:nvSpPr>
        <p:spPr>
          <a:xfrm>
            <a:off x="6216000" y="4560000"/>
            <a:ext cx="5518800" cy="1020000"/>
          </a:xfrm>
          <a:prstGeom prst="rect">
            <a:avLst/>
          </a:prstGeom>
          <a:solidFill>
            <a:srgbClr val="FFFFFF"/>
          </a:solidFill>
          <a:ln w="12700">
            <a:solidFill>
              <a:srgbClr val="D6E4E8"/>
            </a:solidFill>
          </a:ln>
        </p:spPr>
        <p:txBody>
          <a:bodyPr lIns="91440" rIns="91440" anchor="ctr">
            <a:normAutofit/>
          </a:bodyPr>
          <a:lstStyle/>
          <a:p>
            <a:endParaRPr lang="en-GB"/>
          </a:p>
        </p:txBody>
      </p:sp>
      <p:sp>
        <p:nvSpPr>
          <p:cNvPr id="906" name="Shape"/>
          <p:cNvSpPr/>
          <p:nvPr/>
        </p:nvSpPr>
        <p:spPr>
          <a:xfrm>
            <a:off x="6216000" y="4560000"/>
            <a:ext cx="5518800" cy="50800"/>
          </a:xfrm>
          <a:prstGeom prst="rect">
            <a:avLst/>
          </a:prstGeom>
          <a:solidFill>
            <a:srgbClr val="13859B"/>
          </a:solidFill>
          <a:ln>
            <a:noFill/>
          </a:ln>
        </p:spPr>
        <p:txBody>
          <a:bodyPr lIns="91440" rIns="91440" anchor="ctr">
            <a:normAutofit fontScale="25000" lnSpcReduction="20000"/>
          </a:bodyPr>
          <a:lstStyle/>
          <a:p>
            <a:endParaRPr lang="en-GB"/>
          </a:p>
        </p:txBody>
      </p:sp>
      <p:sp>
        <p:nvSpPr>
          <p:cNvPr id="907" name="Text"/>
          <p:cNvSpPr txBox="1"/>
          <p:nvPr/>
        </p:nvSpPr>
        <p:spPr>
          <a:xfrm>
            <a:off x="6496000" y="4740000"/>
            <a:ext cx="4958800" cy="22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1000" b="1" spc="80" dirty="0">
                <a:solidFill>
                  <a:srgbClr val="13859B"/>
                </a:solidFill>
                <a:latin typeface="Aptos"/>
              </a:rPr>
              <a:t>WATER STRATEGY</a:t>
            </a:r>
          </a:p>
        </p:txBody>
      </p:sp>
      <p:sp>
        <p:nvSpPr>
          <p:cNvPr id="908" name="Text"/>
          <p:cNvSpPr txBox="1"/>
          <p:nvPr/>
        </p:nvSpPr>
        <p:spPr>
          <a:xfrm>
            <a:off x="6496000" y="4980000"/>
            <a:ext cx="4958800" cy="48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1000" b="0" spc="0" dirty="0">
                <a:solidFill>
                  <a:srgbClr val="4C6B77"/>
                </a:solidFill>
                <a:latin typeface="Aptos"/>
              </a:rPr>
              <a:t>Why? When? What quality? What risk? The purpose behind every demand,</a:t>
            </a:r>
          </a:p>
          <a:p>
            <a:pPr marL="0" indent="0" algn="l">
              <a:lnSpc>
                <a:spcPct val="108000"/>
              </a:lnSpc>
              <a:spcBef>
                <a:spcPts val="0"/>
              </a:spcBef>
              <a:buNone/>
            </a:pPr>
            <a:r>
              <a:rPr lang="en-GB" sz="1000" b="0" spc="0" dirty="0">
                <a:solidFill>
                  <a:srgbClr val="4C6B77"/>
                </a:solidFill>
                <a:latin typeface="Aptos"/>
              </a:rPr>
              <a:t> and the consequence of getting it wrong.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464832"/>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Water Kaizen Blitz® Process</a:t>
            </a:r>
          </a:p>
        </p:txBody>
      </p:sp>
      <p:sp>
        <p:nvSpPr>
          <p:cNvPr id="13" name="Shape 13"/>
          <p:cNvSpPr/>
          <p:nvPr/>
        </p:nvSpPr>
        <p:spPr>
          <a:xfrm>
            <a:off x="3600803" y="1716006"/>
            <a:ext cx="5307135" cy="3351872"/>
          </a:xfrm>
          <a:prstGeom prst="ellipse">
            <a:avLst/>
          </a:prstGeom>
          <a:noFill/>
          <a:ln w="63500">
            <a:solidFill>
              <a:srgbClr val="D6E4E8"/>
            </a:solidFill>
          </a:ln>
        </p:spPr>
        <p:txBody>
          <a:bodyPr wrap="square" lIns="0" tIns="45720" rIns="0" bIns="45720" anchor="ctr">
            <a:normAutofit/>
          </a:bodyPr>
          <a:lstStyle/>
          <a:p>
            <a:endParaRPr lang="en-GB"/>
          </a:p>
        </p:txBody>
      </p:sp>
      <p:sp>
        <p:nvSpPr>
          <p:cNvPr id="14" name="Shape 14"/>
          <p:cNvSpPr/>
          <p:nvPr/>
        </p:nvSpPr>
        <p:spPr>
          <a:xfrm>
            <a:off x="5300110" y="1054451"/>
            <a:ext cx="1240000" cy="1240000"/>
          </a:xfrm>
          <a:prstGeom prst="ellipse">
            <a:avLst/>
          </a:prstGeom>
          <a:solidFill>
            <a:srgbClr val="0B3040"/>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01</a:t>
            </a:r>
          </a:p>
        </p:txBody>
      </p:sp>
      <p:sp>
        <p:nvSpPr>
          <p:cNvPr id="15" name="Text 15"/>
          <p:cNvSpPr txBox="1">
            <a:spLocks/>
          </p:cNvSpPr>
          <p:nvPr/>
        </p:nvSpPr>
        <p:spPr>
          <a:xfrm>
            <a:off x="4871329" y="501618"/>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0B3040"/>
                </a:solidFill>
                <a:latin typeface="Aptos"/>
                <a:cs typeface="Aptos"/>
              </a:rPr>
              <a:t>MAP</a:t>
            </a:r>
          </a:p>
        </p:txBody>
      </p:sp>
      <p:sp>
        <p:nvSpPr>
          <p:cNvPr id="16" name="Shape 16"/>
          <p:cNvSpPr/>
          <p:nvPr/>
        </p:nvSpPr>
        <p:spPr>
          <a:xfrm rot="6354496">
            <a:off x="6710043" y="1578632"/>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17" name="Shape 17"/>
          <p:cNvSpPr/>
          <p:nvPr/>
        </p:nvSpPr>
        <p:spPr>
          <a:xfrm>
            <a:off x="7242536" y="1312045"/>
            <a:ext cx="1240000" cy="1240000"/>
          </a:xfrm>
          <a:prstGeom prst="ellipse">
            <a:avLst/>
          </a:prstGeom>
          <a:solidFill>
            <a:srgbClr val="12566A"/>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02</a:t>
            </a:r>
          </a:p>
        </p:txBody>
      </p:sp>
      <p:sp>
        <p:nvSpPr>
          <p:cNvPr id="18" name="Text 18"/>
          <p:cNvSpPr txBox="1">
            <a:spLocks/>
          </p:cNvSpPr>
          <p:nvPr/>
        </p:nvSpPr>
        <p:spPr>
          <a:xfrm>
            <a:off x="7976732" y="1287525"/>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12566A"/>
                </a:solidFill>
                <a:latin typeface="Aptos"/>
                <a:cs typeface="Aptos"/>
              </a:rPr>
              <a:t>QUESTION</a:t>
            </a:r>
          </a:p>
        </p:txBody>
      </p:sp>
      <p:sp>
        <p:nvSpPr>
          <p:cNvPr id="19" name="Shape 19"/>
          <p:cNvSpPr/>
          <p:nvPr/>
        </p:nvSpPr>
        <p:spPr>
          <a:xfrm rot="8664121">
            <a:off x="8403496" y="2405232"/>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20" name="Shape 20"/>
          <p:cNvSpPr>
            <a:spLocks/>
          </p:cNvSpPr>
          <p:nvPr/>
        </p:nvSpPr>
        <p:spPr>
          <a:xfrm>
            <a:off x="8142312" y="2769878"/>
            <a:ext cx="1240000" cy="1240000"/>
          </a:xfrm>
          <a:prstGeom prst="ellipse">
            <a:avLst/>
          </a:prstGeom>
          <a:solidFill>
            <a:srgbClr val="13859B"/>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03</a:t>
            </a:r>
          </a:p>
        </p:txBody>
      </p:sp>
      <p:sp>
        <p:nvSpPr>
          <p:cNvPr id="21" name="Text 21"/>
          <p:cNvSpPr txBox="1">
            <a:spLocks/>
          </p:cNvSpPr>
          <p:nvPr/>
        </p:nvSpPr>
        <p:spPr>
          <a:xfrm>
            <a:off x="8881785" y="2984634"/>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13859B"/>
                </a:solidFill>
                <a:latin typeface="Aptos"/>
                <a:cs typeface="Aptos"/>
              </a:rPr>
              <a:t>MEASURE</a:t>
            </a:r>
          </a:p>
        </p:txBody>
      </p:sp>
      <p:sp>
        <p:nvSpPr>
          <p:cNvPr id="22" name="Shape 22"/>
          <p:cNvSpPr>
            <a:spLocks/>
          </p:cNvSpPr>
          <p:nvPr/>
        </p:nvSpPr>
        <p:spPr>
          <a:xfrm rot="14005165">
            <a:off x="8338007" y="4108309"/>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23" name="Shape 23"/>
          <p:cNvSpPr>
            <a:spLocks/>
          </p:cNvSpPr>
          <p:nvPr/>
        </p:nvSpPr>
        <p:spPr>
          <a:xfrm>
            <a:off x="7090130" y="4117389"/>
            <a:ext cx="1240000" cy="1240000"/>
          </a:xfrm>
          <a:prstGeom prst="ellipse">
            <a:avLst/>
          </a:prstGeom>
          <a:solidFill>
            <a:srgbClr val="12B5CB"/>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04</a:t>
            </a:r>
          </a:p>
        </p:txBody>
      </p:sp>
      <p:sp>
        <p:nvSpPr>
          <p:cNvPr id="24" name="Text 24"/>
          <p:cNvSpPr txBox="1">
            <a:spLocks/>
          </p:cNvSpPr>
          <p:nvPr/>
        </p:nvSpPr>
        <p:spPr>
          <a:xfrm>
            <a:off x="7675014" y="4654295"/>
            <a:ext cx="2050000" cy="780000"/>
          </a:xfrm>
          <a:prstGeom prst="rect">
            <a:avLst/>
          </a:prstGeom>
          <a:noFill/>
        </p:spPr>
        <p:txBody>
          <a:bodyPr wrap="square" lIns="0" tIns="0" rIns="0" bIns="0" anchor="ctr">
            <a:normAutofit/>
          </a:bodyPr>
          <a:lstStyle/>
          <a:p>
            <a:pPr algn="ctr">
              <a:lnSpc>
                <a:spcPct val="100000"/>
              </a:lnSpc>
            </a:pPr>
            <a:endParaRPr lang="en-GB" sz="1150" b="1" cap="all" spc="60" dirty="0">
              <a:solidFill>
                <a:srgbClr val="12B5CB"/>
              </a:solidFill>
              <a:latin typeface="Aptos"/>
              <a:cs typeface="Aptos"/>
            </a:endParaRPr>
          </a:p>
        </p:txBody>
      </p:sp>
      <p:sp>
        <p:nvSpPr>
          <p:cNvPr id="25" name="Shape 25"/>
          <p:cNvSpPr>
            <a:spLocks/>
          </p:cNvSpPr>
          <p:nvPr/>
        </p:nvSpPr>
        <p:spPr>
          <a:xfrm rot="15591311">
            <a:off x="6607795" y="4849533"/>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26" name="Shape 26"/>
          <p:cNvSpPr>
            <a:spLocks/>
          </p:cNvSpPr>
          <p:nvPr/>
        </p:nvSpPr>
        <p:spPr>
          <a:xfrm>
            <a:off x="5212968" y="4366800"/>
            <a:ext cx="1240000" cy="1240000"/>
          </a:xfrm>
          <a:prstGeom prst="ellipse">
            <a:avLst/>
          </a:prstGeom>
          <a:solidFill>
            <a:srgbClr val="4F91D8"/>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05</a:t>
            </a:r>
          </a:p>
        </p:txBody>
      </p:sp>
      <p:sp>
        <p:nvSpPr>
          <p:cNvPr id="27" name="Text 27"/>
          <p:cNvSpPr txBox="1">
            <a:spLocks/>
          </p:cNvSpPr>
          <p:nvPr/>
        </p:nvSpPr>
        <p:spPr>
          <a:xfrm>
            <a:off x="3769081" y="5019533"/>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4F91D8"/>
                </a:solidFill>
                <a:latin typeface="Aptos"/>
                <a:cs typeface="Aptos"/>
              </a:rPr>
              <a:t>SEGREGATE</a:t>
            </a:r>
          </a:p>
        </p:txBody>
      </p:sp>
      <p:sp>
        <p:nvSpPr>
          <p:cNvPr id="28" name="Shape 28"/>
          <p:cNvSpPr>
            <a:spLocks/>
          </p:cNvSpPr>
          <p:nvPr/>
        </p:nvSpPr>
        <p:spPr>
          <a:xfrm rot="18394834">
            <a:off x="4576849" y="4630475"/>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29" name="Shape 29"/>
          <p:cNvSpPr/>
          <p:nvPr/>
        </p:nvSpPr>
        <p:spPr>
          <a:xfrm>
            <a:off x="3431130" y="3643787"/>
            <a:ext cx="1240000" cy="1240000"/>
          </a:xfrm>
          <a:prstGeom prst="ellipse">
            <a:avLst/>
          </a:prstGeom>
          <a:solidFill>
            <a:srgbClr val="72BD5B"/>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06</a:t>
            </a:r>
          </a:p>
        </p:txBody>
      </p:sp>
      <p:sp>
        <p:nvSpPr>
          <p:cNvPr id="30" name="Text 30"/>
          <p:cNvSpPr txBox="1">
            <a:spLocks/>
          </p:cNvSpPr>
          <p:nvPr/>
        </p:nvSpPr>
        <p:spPr>
          <a:xfrm>
            <a:off x="1864292" y="3837787"/>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72BD5B"/>
                </a:solidFill>
                <a:latin typeface="Aptos"/>
                <a:cs typeface="Aptos"/>
              </a:rPr>
              <a:t>RECOVER</a:t>
            </a:r>
          </a:p>
        </p:txBody>
      </p:sp>
      <p:sp>
        <p:nvSpPr>
          <p:cNvPr id="31" name="Shape 31"/>
          <p:cNvSpPr>
            <a:spLocks/>
          </p:cNvSpPr>
          <p:nvPr/>
        </p:nvSpPr>
        <p:spPr>
          <a:xfrm rot="538290">
            <a:off x="3430803" y="3181140"/>
            <a:ext cx="340000" cy="340000"/>
          </a:xfrm>
          <a:prstGeom prst="triangle">
            <a:avLst/>
          </a:prstGeom>
          <a:solidFill>
            <a:srgbClr val="9AAEB9"/>
          </a:solidFill>
          <a:ln>
            <a:noFill/>
          </a:ln>
        </p:spPr>
        <p:txBody>
          <a:bodyPr wrap="square" lIns="0" tIns="45720" rIns="0" bIns="45720" anchor="ctr">
            <a:normAutofit fontScale="32500" lnSpcReduction="20000"/>
          </a:bodyPr>
          <a:lstStyle/>
          <a:p>
            <a:endParaRPr lang="en-GB"/>
          </a:p>
        </p:txBody>
      </p:sp>
      <p:sp>
        <p:nvSpPr>
          <p:cNvPr id="32" name="Shape 32"/>
          <p:cNvSpPr/>
          <p:nvPr/>
        </p:nvSpPr>
        <p:spPr>
          <a:xfrm>
            <a:off x="3436804" y="1831867"/>
            <a:ext cx="1240000" cy="1240000"/>
          </a:xfrm>
          <a:prstGeom prst="ellipse">
            <a:avLst/>
          </a:prstGeom>
          <a:solidFill>
            <a:srgbClr val="F27A3D"/>
          </a:solidFill>
          <a:ln>
            <a:noFill/>
          </a:ln>
        </p:spPr>
        <p:txBody>
          <a:bodyPr wrap="square" lIns="0" tIns="45720" rIns="0" bIns="45720" anchor="ctr">
            <a:normAutofit/>
          </a:bodyPr>
          <a:lstStyle/>
          <a:p>
            <a:pPr algn="ctr">
              <a:lnSpc>
                <a:spcPct val="100000"/>
              </a:lnSpc>
            </a:pPr>
            <a:r>
              <a:rPr lang="en-GB" sz="1400" b="1" spc="60" dirty="0">
                <a:solidFill>
                  <a:srgbClr val="FFFFFF"/>
                </a:solidFill>
                <a:latin typeface="Aptos"/>
                <a:cs typeface="Aptos"/>
              </a:rPr>
              <a:t>07</a:t>
            </a:r>
          </a:p>
        </p:txBody>
      </p:sp>
      <p:sp>
        <p:nvSpPr>
          <p:cNvPr id="33" name="Text 33"/>
          <p:cNvSpPr txBox="1"/>
          <p:nvPr/>
        </p:nvSpPr>
        <p:spPr>
          <a:xfrm>
            <a:off x="2101429" y="1610789"/>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F27A3D"/>
                </a:solidFill>
                <a:latin typeface="Aptos"/>
                <a:cs typeface="Aptos"/>
              </a:rPr>
              <a:t>VERIFY</a:t>
            </a:r>
          </a:p>
        </p:txBody>
      </p:sp>
      <p:sp>
        <p:nvSpPr>
          <p:cNvPr id="34" name="Shape 34"/>
          <p:cNvSpPr/>
          <p:nvPr/>
        </p:nvSpPr>
        <p:spPr>
          <a:xfrm rot="4445503">
            <a:off x="4773502" y="1746698"/>
            <a:ext cx="340000" cy="340000"/>
          </a:xfrm>
          <a:prstGeom prst="triangle">
            <a:avLst/>
          </a:prstGeom>
          <a:solidFill>
            <a:srgbClr val="FF0000"/>
          </a:solidFill>
          <a:ln>
            <a:noFill/>
          </a:ln>
        </p:spPr>
        <p:txBody>
          <a:bodyPr wrap="square" lIns="0" tIns="45720" rIns="0" bIns="45720" anchor="ctr">
            <a:normAutofit fontScale="32500" lnSpcReduction="20000"/>
          </a:bodyPr>
          <a:lstStyle/>
          <a:p>
            <a:endParaRPr/>
          </a:p>
        </p:txBody>
      </p:sp>
      <p:sp>
        <p:nvSpPr>
          <p:cNvPr id="3" name="Shape 29">
            <a:extLst>
              <a:ext uri="{FF2B5EF4-FFF2-40B4-BE49-F238E27FC236}">
                <a16:creationId xmlns:a16="http://schemas.microsoft.com/office/drawing/2014/main" id="{C63C253F-D41C-B8B9-6476-CA825C7116CA}"/>
              </a:ext>
            </a:extLst>
          </p:cNvPr>
          <p:cNvSpPr/>
          <p:nvPr/>
        </p:nvSpPr>
        <p:spPr>
          <a:xfrm>
            <a:off x="458452" y="5962366"/>
            <a:ext cx="11277600" cy="570000"/>
          </a:xfrm>
          <a:prstGeom prst="rect">
            <a:avLst/>
          </a:prstGeom>
          <a:solidFill>
            <a:srgbClr val="0B3040"/>
          </a:solidFill>
          <a:ln>
            <a:noFill/>
          </a:ln>
        </p:spPr>
        <p:txBody>
          <a:bodyPr wrap="square" lIns="0" tIns="45720" rIns="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 30">
            <a:extLst>
              <a:ext uri="{FF2B5EF4-FFF2-40B4-BE49-F238E27FC236}">
                <a16:creationId xmlns:a16="http://schemas.microsoft.com/office/drawing/2014/main" id="{9824C520-EC2F-8BCD-24D7-47289659F570}"/>
              </a:ext>
            </a:extLst>
          </p:cNvPr>
          <p:cNvSpPr txBox="1"/>
          <p:nvPr/>
        </p:nvSpPr>
        <p:spPr>
          <a:xfrm>
            <a:off x="732772" y="5962366"/>
            <a:ext cx="2500000" cy="570000"/>
          </a:xfrm>
          <a:prstGeom prst="rect">
            <a:avLst/>
          </a:prstGeom>
          <a:noFill/>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all" spc="100" normalizeH="0" baseline="0" noProof="0" dirty="0">
                <a:ln>
                  <a:noFill/>
                </a:ln>
                <a:solidFill>
                  <a:srgbClr val="77D9E8"/>
                </a:solidFill>
                <a:effectLst/>
                <a:uLnTx/>
                <a:uFillTx/>
                <a:latin typeface="Aptos"/>
                <a:ea typeface="+mn-ea"/>
                <a:cs typeface="Aptos"/>
              </a:rPr>
              <a:t>Why it works</a:t>
            </a:r>
          </a:p>
        </p:txBody>
      </p:sp>
      <p:sp>
        <p:nvSpPr>
          <p:cNvPr id="7" name="Text 31">
            <a:extLst>
              <a:ext uri="{FF2B5EF4-FFF2-40B4-BE49-F238E27FC236}">
                <a16:creationId xmlns:a16="http://schemas.microsoft.com/office/drawing/2014/main" id="{702932C6-FFC2-1E0E-1A8C-08445243F9FA}"/>
              </a:ext>
            </a:extLst>
          </p:cNvPr>
          <p:cNvSpPr txBox="1"/>
          <p:nvPr/>
        </p:nvSpPr>
        <p:spPr>
          <a:xfrm>
            <a:off x="3432772" y="5962366"/>
            <a:ext cx="8028960" cy="570000"/>
          </a:xfrm>
          <a:prstGeom prst="rect">
            <a:avLst/>
          </a:prstGeom>
          <a:noFill/>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dirty="0">
                <a:ln>
                  <a:noFill/>
                </a:ln>
                <a:solidFill>
                  <a:srgbClr val="FFFFFF"/>
                </a:solidFill>
                <a:effectLst/>
                <a:uLnTx/>
                <a:uFillTx/>
                <a:latin typeface="Aptos"/>
                <a:ea typeface="+mn-ea"/>
                <a:cs typeface="Aptos"/>
              </a:rPr>
              <a:t>Improvement compounds when the questions stay the same and the answers get sharper.</a:t>
            </a:r>
          </a:p>
        </p:txBody>
      </p:sp>
      <p:sp>
        <p:nvSpPr>
          <p:cNvPr id="41" name="Text 21">
            <a:extLst>
              <a:ext uri="{FF2B5EF4-FFF2-40B4-BE49-F238E27FC236}">
                <a16:creationId xmlns:a16="http://schemas.microsoft.com/office/drawing/2014/main" id="{7DC8A718-0AD6-012A-B850-3DA3D4C29827}"/>
              </a:ext>
            </a:extLst>
          </p:cNvPr>
          <p:cNvSpPr txBox="1">
            <a:spLocks/>
          </p:cNvSpPr>
          <p:nvPr/>
        </p:nvSpPr>
        <p:spPr>
          <a:xfrm>
            <a:off x="7699472" y="4740222"/>
            <a:ext cx="2050000" cy="780000"/>
          </a:xfrm>
          <a:prstGeom prst="rect">
            <a:avLst/>
          </a:prstGeom>
          <a:noFill/>
        </p:spPr>
        <p:txBody>
          <a:bodyPr wrap="square" lIns="0" tIns="0" rIns="0" bIns="0" anchor="ctr">
            <a:normAutofit/>
          </a:bodyPr>
          <a:lstStyle/>
          <a:p>
            <a:pPr algn="ctr">
              <a:lnSpc>
                <a:spcPct val="100000"/>
              </a:lnSpc>
            </a:pPr>
            <a:r>
              <a:rPr lang="en-GB" sz="1150" b="1" cap="all" spc="60" dirty="0">
                <a:solidFill>
                  <a:srgbClr val="12B5CB"/>
                </a:solidFill>
                <a:latin typeface="Aptos"/>
                <a:cs typeface="Aptos"/>
              </a:rPr>
              <a:t>REDUCE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a:solidFill>
                  <a:srgbClr val="172733"/>
                </a:solidFill>
                <a:latin typeface="Aptos"/>
                <a:cs typeface="Aptos"/>
              </a:rPr>
              <a:t>Who Is in the Room — and How It Runs</a:t>
            </a:r>
            <a:endParaRPr lang="en-GB" sz="2700" b="1" spc="0" dirty="0">
              <a:solidFill>
                <a:srgbClr val="172733"/>
              </a:solidFill>
              <a:latin typeface="Aptos"/>
              <a:cs typeface="Aptos"/>
            </a:endParaRPr>
          </a:p>
        </p:txBody>
      </p:sp>
      <p:sp>
        <p:nvSpPr>
          <p:cNvPr id="13" name="Shape 13"/>
          <p:cNvSpPr/>
          <p:nvPr/>
        </p:nvSpPr>
        <p:spPr>
          <a:xfrm>
            <a:off x="457200" y="1420000"/>
            <a:ext cx="4964743" cy="74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5" name="Text 15"/>
          <p:cNvSpPr txBox="1"/>
          <p:nvPr/>
        </p:nvSpPr>
        <p:spPr>
          <a:xfrm>
            <a:off x="791943" y="1420000"/>
            <a:ext cx="1750000" cy="740000"/>
          </a:xfrm>
          <a:prstGeom prst="rect">
            <a:avLst/>
          </a:prstGeom>
          <a:noFill/>
        </p:spPr>
        <p:txBody>
          <a:bodyPr wrap="square" lIns="0" tIns="0" rIns="0" bIns="0" anchor="ctr">
            <a:normAutofit/>
          </a:bodyPr>
          <a:lstStyle/>
          <a:p>
            <a:pPr algn="l">
              <a:lnSpc>
                <a:spcPct val="100000"/>
              </a:lnSpc>
            </a:pPr>
            <a:r>
              <a:rPr lang="en-GB" sz="1150" b="1" cap="all" spc="60" dirty="0">
                <a:solidFill>
                  <a:srgbClr val="12566A"/>
                </a:solidFill>
                <a:latin typeface="Aptos"/>
                <a:cs typeface="Aptos"/>
              </a:rPr>
              <a:t>Operations</a:t>
            </a:r>
          </a:p>
        </p:txBody>
      </p:sp>
      <p:sp>
        <p:nvSpPr>
          <p:cNvPr id="16" name="Shape 16"/>
          <p:cNvSpPr>
            <a:spLocks/>
          </p:cNvSpPr>
          <p:nvPr/>
        </p:nvSpPr>
        <p:spPr>
          <a:xfrm>
            <a:off x="2641943" y="1550000"/>
            <a:ext cx="12700" cy="480000"/>
          </a:xfrm>
          <a:prstGeom prst="rect">
            <a:avLst/>
          </a:prstGeom>
          <a:solidFill>
            <a:srgbClr val="D6E4E8"/>
          </a:solidFill>
          <a:ln>
            <a:noFill/>
          </a:ln>
        </p:spPr>
        <p:txBody>
          <a:bodyPr wrap="square" lIns="0" tIns="45720" rIns="0" bIns="45720" anchor="ctr">
            <a:normAutofit/>
          </a:bodyPr>
          <a:lstStyle/>
          <a:p>
            <a:endParaRPr lang="en-GB"/>
          </a:p>
        </p:txBody>
      </p:sp>
      <p:sp>
        <p:nvSpPr>
          <p:cNvPr id="17" name="Text 17"/>
          <p:cNvSpPr txBox="1">
            <a:spLocks/>
          </p:cNvSpPr>
          <p:nvPr/>
        </p:nvSpPr>
        <p:spPr>
          <a:xfrm>
            <a:off x="2841943" y="1420000"/>
            <a:ext cx="2580000" cy="74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Knows what really happens at 3am.</a:t>
            </a:r>
          </a:p>
        </p:txBody>
      </p:sp>
      <p:sp>
        <p:nvSpPr>
          <p:cNvPr id="18" name="Shape 18"/>
          <p:cNvSpPr>
            <a:spLocks/>
          </p:cNvSpPr>
          <p:nvPr/>
        </p:nvSpPr>
        <p:spPr>
          <a:xfrm>
            <a:off x="457200" y="2220000"/>
            <a:ext cx="4964743" cy="74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lang="en-GB"/>
          </a:p>
        </p:txBody>
      </p:sp>
      <p:sp>
        <p:nvSpPr>
          <p:cNvPr id="20" name="Text 20"/>
          <p:cNvSpPr txBox="1">
            <a:spLocks/>
          </p:cNvSpPr>
          <p:nvPr/>
        </p:nvSpPr>
        <p:spPr>
          <a:xfrm>
            <a:off x="791943" y="2220000"/>
            <a:ext cx="1750000" cy="740000"/>
          </a:xfrm>
          <a:prstGeom prst="rect">
            <a:avLst/>
          </a:prstGeom>
          <a:noFill/>
        </p:spPr>
        <p:txBody>
          <a:bodyPr wrap="square" lIns="0" tIns="0" rIns="0" bIns="0" anchor="ctr">
            <a:normAutofit/>
          </a:bodyPr>
          <a:lstStyle/>
          <a:p>
            <a:pPr algn="l">
              <a:lnSpc>
                <a:spcPct val="100000"/>
              </a:lnSpc>
            </a:pPr>
            <a:r>
              <a:rPr lang="en-GB" sz="1150" b="1" cap="all" spc="60" dirty="0">
                <a:solidFill>
                  <a:srgbClr val="13859B"/>
                </a:solidFill>
                <a:latin typeface="Aptos"/>
                <a:cs typeface="Aptos"/>
              </a:rPr>
              <a:t>Engineering</a:t>
            </a:r>
          </a:p>
        </p:txBody>
      </p:sp>
      <p:sp>
        <p:nvSpPr>
          <p:cNvPr id="21" name="Shape 21"/>
          <p:cNvSpPr>
            <a:spLocks/>
          </p:cNvSpPr>
          <p:nvPr/>
        </p:nvSpPr>
        <p:spPr>
          <a:xfrm>
            <a:off x="2641943" y="2350000"/>
            <a:ext cx="12700" cy="480000"/>
          </a:xfrm>
          <a:prstGeom prst="rect">
            <a:avLst/>
          </a:prstGeom>
          <a:solidFill>
            <a:srgbClr val="D6E4E8"/>
          </a:solidFill>
          <a:ln>
            <a:noFill/>
          </a:ln>
        </p:spPr>
        <p:txBody>
          <a:bodyPr wrap="square" lIns="0" tIns="45720" rIns="0" bIns="45720" anchor="ctr">
            <a:normAutofit/>
          </a:bodyPr>
          <a:lstStyle/>
          <a:p>
            <a:endParaRPr lang="en-GB"/>
          </a:p>
        </p:txBody>
      </p:sp>
      <p:sp>
        <p:nvSpPr>
          <p:cNvPr id="22" name="Text 22"/>
          <p:cNvSpPr txBox="1">
            <a:spLocks/>
          </p:cNvSpPr>
          <p:nvPr/>
        </p:nvSpPr>
        <p:spPr>
          <a:xfrm>
            <a:off x="2841943" y="2220000"/>
            <a:ext cx="2580000" cy="74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Knows what the system was designed to do.</a:t>
            </a:r>
          </a:p>
        </p:txBody>
      </p:sp>
      <p:sp>
        <p:nvSpPr>
          <p:cNvPr id="23" name="Shape 23"/>
          <p:cNvSpPr>
            <a:spLocks/>
          </p:cNvSpPr>
          <p:nvPr/>
        </p:nvSpPr>
        <p:spPr>
          <a:xfrm>
            <a:off x="457200" y="3020000"/>
            <a:ext cx="4964743" cy="74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lang="en-GB"/>
          </a:p>
        </p:txBody>
      </p:sp>
      <p:sp>
        <p:nvSpPr>
          <p:cNvPr id="25" name="Text 25"/>
          <p:cNvSpPr txBox="1">
            <a:spLocks/>
          </p:cNvSpPr>
          <p:nvPr/>
        </p:nvSpPr>
        <p:spPr>
          <a:xfrm>
            <a:off x="791943" y="3020000"/>
            <a:ext cx="1750000" cy="740000"/>
          </a:xfrm>
          <a:prstGeom prst="rect">
            <a:avLst/>
          </a:prstGeom>
          <a:noFill/>
        </p:spPr>
        <p:txBody>
          <a:bodyPr wrap="square" lIns="0" tIns="0" rIns="0" bIns="0" anchor="ctr">
            <a:normAutofit/>
          </a:bodyPr>
          <a:lstStyle/>
          <a:p>
            <a:pPr algn="l">
              <a:lnSpc>
                <a:spcPct val="100000"/>
              </a:lnSpc>
            </a:pPr>
            <a:r>
              <a:rPr lang="en-GB" sz="1150" b="1" cap="all" spc="60" dirty="0">
                <a:solidFill>
                  <a:srgbClr val="12B5CB"/>
                </a:solidFill>
                <a:latin typeface="Aptos"/>
                <a:cs typeface="Aptos"/>
              </a:rPr>
              <a:t>Maintenance</a:t>
            </a:r>
          </a:p>
        </p:txBody>
      </p:sp>
      <p:sp>
        <p:nvSpPr>
          <p:cNvPr id="26" name="Shape 26"/>
          <p:cNvSpPr/>
          <p:nvPr/>
        </p:nvSpPr>
        <p:spPr>
          <a:xfrm>
            <a:off x="2641943" y="3150000"/>
            <a:ext cx="12700" cy="480000"/>
          </a:xfrm>
          <a:prstGeom prst="rect">
            <a:avLst/>
          </a:prstGeom>
          <a:solidFill>
            <a:srgbClr val="D6E4E8"/>
          </a:solidFill>
          <a:ln>
            <a:noFill/>
          </a:ln>
        </p:spPr>
        <p:txBody>
          <a:bodyPr wrap="square" lIns="0" tIns="45720" rIns="0" bIns="45720" anchor="ctr">
            <a:normAutofit/>
          </a:bodyPr>
          <a:lstStyle/>
          <a:p>
            <a:endParaRPr lang="en-GB"/>
          </a:p>
        </p:txBody>
      </p:sp>
      <p:sp>
        <p:nvSpPr>
          <p:cNvPr id="27" name="Text 27"/>
          <p:cNvSpPr txBox="1"/>
          <p:nvPr/>
        </p:nvSpPr>
        <p:spPr>
          <a:xfrm>
            <a:off x="2841943" y="3020000"/>
            <a:ext cx="2580000" cy="74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Knows which valve has leaked for years.</a:t>
            </a:r>
          </a:p>
        </p:txBody>
      </p:sp>
      <p:sp>
        <p:nvSpPr>
          <p:cNvPr id="28" name="Shape 28"/>
          <p:cNvSpPr>
            <a:spLocks/>
          </p:cNvSpPr>
          <p:nvPr/>
        </p:nvSpPr>
        <p:spPr>
          <a:xfrm>
            <a:off x="457200" y="3820000"/>
            <a:ext cx="4964743" cy="74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lang="en-GB"/>
          </a:p>
        </p:txBody>
      </p:sp>
      <p:sp>
        <p:nvSpPr>
          <p:cNvPr id="30" name="Text 30"/>
          <p:cNvSpPr txBox="1">
            <a:spLocks/>
          </p:cNvSpPr>
          <p:nvPr/>
        </p:nvSpPr>
        <p:spPr>
          <a:xfrm>
            <a:off x="791943" y="3820000"/>
            <a:ext cx="1750000" cy="740000"/>
          </a:xfrm>
          <a:prstGeom prst="rect">
            <a:avLst/>
          </a:prstGeom>
          <a:noFill/>
        </p:spPr>
        <p:txBody>
          <a:bodyPr wrap="square" lIns="0" tIns="0" rIns="0" bIns="0" anchor="ctr">
            <a:normAutofit/>
          </a:bodyPr>
          <a:lstStyle/>
          <a:p>
            <a:pPr algn="l">
              <a:lnSpc>
                <a:spcPct val="100000"/>
              </a:lnSpc>
            </a:pPr>
            <a:r>
              <a:rPr lang="en-GB" sz="1150" b="1" cap="all" spc="60" dirty="0">
                <a:solidFill>
                  <a:srgbClr val="72BD5B"/>
                </a:solidFill>
                <a:latin typeface="Aptos"/>
                <a:cs typeface="Aptos"/>
              </a:rPr>
              <a:t>Environment</a:t>
            </a:r>
          </a:p>
        </p:txBody>
      </p:sp>
      <p:sp>
        <p:nvSpPr>
          <p:cNvPr id="31" name="Shape 31"/>
          <p:cNvSpPr>
            <a:spLocks/>
          </p:cNvSpPr>
          <p:nvPr/>
        </p:nvSpPr>
        <p:spPr>
          <a:xfrm>
            <a:off x="2641943" y="3950000"/>
            <a:ext cx="12700" cy="480000"/>
          </a:xfrm>
          <a:prstGeom prst="rect">
            <a:avLst/>
          </a:prstGeom>
          <a:solidFill>
            <a:srgbClr val="D6E4E8"/>
          </a:solidFill>
          <a:ln>
            <a:noFill/>
          </a:ln>
        </p:spPr>
        <p:txBody>
          <a:bodyPr wrap="square" lIns="0" tIns="45720" rIns="0" bIns="45720" anchor="ctr">
            <a:normAutofit/>
          </a:bodyPr>
          <a:lstStyle/>
          <a:p>
            <a:endParaRPr lang="en-GB"/>
          </a:p>
        </p:txBody>
      </p:sp>
      <p:sp>
        <p:nvSpPr>
          <p:cNvPr id="32" name="Text 32"/>
          <p:cNvSpPr txBox="1"/>
          <p:nvPr/>
        </p:nvSpPr>
        <p:spPr>
          <a:xfrm>
            <a:off x="2841943" y="3820000"/>
            <a:ext cx="2580000" cy="74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Knows the permit and the receiving water.</a:t>
            </a:r>
          </a:p>
        </p:txBody>
      </p:sp>
      <p:sp>
        <p:nvSpPr>
          <p:cNvPr id="33" name="Shape 33"/>
          <p:cNvSpPr>
            <a:spLocks/>
          </p:cNvSpPr>
          <p:nvPr/>
        </p:nvSpPr>
        <p:spPr>
          <a:xfrm>
            <a:off x="457200" y="4620000"/>
            <a:ext cx="4964743" cy="74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lang="en-GB"/>
          </a:p>
        </p:txBody>
      </p:sp>
      <p:sp>
        <p:nvSpPr>
          <p:cNvPr id="35" name="Text 35"/>
          <p:cNvSpPr txBox="1"/>
          <p:nvPr/>
        </p:nvSpPr>
        <p:spPr>
          <a:xfrm>
            <a:off x="791943" y="4620000"/>
            <a:ext cx="1750000" cy="740000"/>
          </a:xfrm>
          <a:prstGeom prst="rect">
            <a:avLst/>
          </a:prstGeom>
          <a:noFill/>
        </p:spPr>
        <p:txBody>
          <a:bodyPr wrap="square" lIns="0" tIns="0" rIns="0" bIns="0" anchor="ctr">
            <a:normAutofit/>
          </a:bodyPr>
          <a:lstStyle/>
          <a:p>
            <a:pPr algn="l">
              <a:lnSpc>
                <a:spcPct val="100000"/>
              </a:lnSpc>
            </a:pPr>
            <a:r>
              <a:rPr lang="en-GB" sz="1150" b="1" cap="all" spc="60" dirty="0">
                <a:solidFill>
                  <a:srgbClr val="F27A3D"/>
                </a:solidFill>
                <a:latin typeface="Aptos"/>
                <a:cs typeface="Aptos"/>
              </a:rPr>
              <a:t>Finance</a:t>
            </a:r>
          </a:p>
        </p:txBody>
      </p:sp>
      <p:sp>
        <p:nvSpPr>
          <p:cNvPr id="36" name="Shape 36"/>
          <p:cNvSpPr/>
          <p:nvPr/>
        </p:nvSpPr>
        <p:spPr>
          <a:xfrm>
            <a:off x="2641943" y="4750000"/>
            <a:ext cx="12700" cy="480000"/>
          </a:xfrm>
          <a:prstGeom prst="rect">
            <a:avLst/>
          </a:prstGeom>
          <a:solidFill>
            <a:srgbClr val="D6E4E8"/>
          </a:solidFill>
          <a:ln>
            <a:noFill/>
          </a:ln>
        </p:spPr>
        <p:txBody>
          <a:bodyPr wrap="square" lIns="0" tIns="45720" rIns="0" bIns="45720" anchor="ctr">
            <a:normAutofit/>
          </a:bodyPr>
          <a:lstStyle/>
          <a:p>
            <a:endParaRPr/>
          </a:p>
        </p:txBody>
      </p:sp>
      <p:sp>
        <p:nvSpPr>
          <p:cNvPr id="37" name="Text 37"/>
          <p:cNvSpPr txBox="1"/>
          <p:nvPr/>
        </p:nvSpPr>
        <p:spPr>
          <a:xfrm>
            <a:off x="2841943" y="4620000"/>
            <a:ext cx="2580000" cy="74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Knows what the water really costs.</a:t>
            </a:r>
          </a:p>
        </p:txBody>
      </p:sp>
      <p:sp>
        <p:nvSpPr>
          <p:cNvPr id="39" name="Shape 39"/>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40" name="Text 40"/>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key point</a:t>
            </a:r>
          </a:p>
        </p:txBody>
      </p:sp>
      <p:sp>
        <p:nvSpPr>
          <p:cNvPr id="41" name="Text 41"/>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The answers were already on site. Nobody had put these </a:t>
            </a:r>
            <a:r>
              <a:rPr lang="en-GB" sz="1300" b="1" spc="0">
                <a:solidFill>
                  <a:srgbClr val="FFFFFF"/>
                </a:solidFill>
                <a:latin typeface="Aptos"/>
                <a:cs typeface="Aptos"/>
              </a:rPr>
              <a:t>seven</a:t>
            </a:r>
            <a:r>
              <a:rPr lang="en-GB" sz="1300" b="1" spc="0" dirty="0">
                <a:solidFill>
                  <a:srgbClr val="FFFFFF"/>
                </a:solidFill>
                <a:latin typeface="Aptos"/>
                <a:cs typeface="Aptos"/>
              </a:rPr>
              <a:t> in the same room.</a:t>
            </a:r>
          </a:p>
        </p:txBody>
      </p:sp>
      <p:sp>
        <p:nvSpPr>
          <p:cNvPr id="301" name="New 301"/>
          <p:cNvSpPr txBox="1"/>
          <p:nvPr/>
        </p:nvSpPr>
        <p:spPr>
          <a:xfrm>
            <a:off x="9482378" y="1420000"/>
            <a:ext cx="1984800" cy="26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TWO LEADERS</a:t>
            </a:r>
          </a:p>
        </p:txBody>
      </p:sp>
      <p:sp>
        <p:nvSpPr>
          <p:cNvPr id="302" name="New 302"/>
          <p:cNvSpPr/>
          <p:nvPr/>
        </p:nvSpPr>
        <p:spPr>
          <a:xfrm>
            <a:off x="9482378" y="1720000"/>
            <a:ext cx="2252422" cy="88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303" name="New 303"/>
          <p:cNvSpPr txBox="1"/>
          <p:nvPr/>
        </p:nvSpPr>
        <p:spPr>
          <a:xfrm>
            <a:off x="9682378" y="1720000"/>
            <a:ext cx="1650000" cy="88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KAIZEN LEAD</a:t>
            </a:r>
          </a:p>
        </p:txBody>
      </p:sp>
      <p:sp>
        <p:nvSpPr>
          <p:cNvPr id="304" name="New 304"/>
          <p:cNvSpPr/>
          <p:nvPr/>
        </p:nvSpPr>
        <p:spPr>
          <a:xfrm>
            <a:off x="9482378" y="2700000"/>
            <a:ext cx="2252422" cy="88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305" name="New 305"/>
          <p:cNvSpPr txBox="1"/>
          <p:nvPr/>
        </p:nvSpPr>
        <p:spPr>
          <a:xfrm>
            <a:off x="9682378" y="2700000"/>
            <a:ext cx="1650000" cy="88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WATER SPECIALIST</a:t>
            </a:r>
          </a:p>
        </p:txBody>
      </p:sp>
      <p:sp>
        <p:nvSpPr>
          <p:cNvPr id="307" name="New 307"/>
          <p:cNvSpPr txBox="1"/>
          <p:nvPr/>
        </p:nvSpPr>
        <p:spPr>
          <a:xfrm>
            <a:off x="5775174" y="3820000"/>
            <a:ext cx="5234800" cy="260000"/>
          </a:xfrm>
          <a:prstGeom prst="rect">
            <a:avLst/>
          </a:prstGeom>
          <a:noFill/>
        </p:spPr>
        <p:txBody>
          <a:bodyPr wrap="square" lIns="0" tIns="0" rIns="0" bIns="0" anchor="ctr">
            <a:normAutofit/>
          </a:bodyPr>
          <a:lstStyle/>
          <a:p>
            <a:pPr algn="l">
              <a:lnSpc>
                <a:spcPct val="100000"/>
              </a:lnSpc>
            </a:pPr>
            <a:r>
              <a:rPr lang="en-GB" sz="1150" b="1" cap="all" spc="60" dirty="0">
                <a:solidFill>
                  <a:srgbClr val="12566A"/>
                </a:solidFill>
                <a:latin typeface="Aptos"/>
                <a:cs typeface="Aptos"/>
              </a:rPr>
              <a:t>HOW IT RUNS</a:t>
            </a:r>
          </a:p>
        </p:txBody>
      </p:sp>
      <p:sp>
        <p:nvSpPr>
          <p:cNvPr id="308" name="New 308"/>
          <p:cNvSpPr/>
          <p:nvPr/>
        </p:nvSpPr>
        <p:spPr>
          <a:xfrm>
            <a:off x="5775174" y="4120000"/>
            <a:ext cx="5234800" cy="46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309" name="New 309"/>
          <p:cNvSpPr/>
          <p:nvPr/>
        </p:nvSpPr>
        <p:spPr>
          <a:xfrm>
            <a:off x="5935174" y="4190000"/>
            <a:ext cx="320000" cy="320000"/>
          </a:xfrm>
          <a:prstGeom prst="ellipse">
            <a:avLst/>
          </a:prstGeom>
          <a:solidFill>
            <a:srgbClr val="12566A"/>
          </a:solidFill>
          <a:ln>
            <a:noFill/>
          </a:ln>
        </p:spPr>
        <p:txBody>
          <a:bodyPr wrap="square" lIns="0" tIns="45720" rIns="0" bIns="45720" anchor="ctr">
            <a:normAutofit lnSpcReduction="10000"/>
          </a:bodyPr>
          <a:lstStyle/>
          <a:p>
            <a:pPr algn="ctr">
              <a:lnSpc>
                <a:spcPct val="100000"/>
              </a:lnSpc>
            </a:pPr>
            <a:r>
              <a:rPr lang="en-GB" sz="900" b="1" spc="0">
                <a:solidFill>
                  <a:srgbClr val="FFFFFF"/>
                </a:solidFill>
                <a:latin typeface="Aptos"/>
                <a:cs typeface="Aptos"/>
              </a:rPr>
              <a:t>01</a:t>
            </a:r>
          </a:p>
        </p:txBody>
      </p:sp>
      <p:sp>
        <p:nvSpPr>
          <p:cNvPr id="310" name="New 310"/>
          <p:cNvSpPr txBox="1"/>
          <p:nvPr/>
        </p:nvSpPr>
        <p:spPr>
          <a:xfrm>
            <a:off x="6425174" y="4120000"/>
            <a:ext cx="1800000" cy="46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DISCOVERY</a:t>
            </a:r>
          </a:p>
        </p:txBody>
      </p:sp>
      <p:sp>
        <p:nvSpPr>
          <p:cNvPr id="311" name="New 311"/>
          <p:cNvSpPr txBox="1">
            <a:spLocks/>
          </p:cNvSpPr>
          <p:nvPr/>
        </p:nvSpPr>
        <p:spPr>
          <a:xfrm>
            <a:off x="8325174" y="4120000"/>
            <a:ext cx="2550000" cy="460000"/>
          </a:xfrm>
          <a:prstGeom prst="rect">
            <a:avLst/>
          </a:prstGeom>
          <a:noFill/>
        </p:spPr>
        <p:txBody>
          <a:bodyPr wrap="square" lIns="0" tIns="0" rIns="0" bIns="0" anchor="ctr">
            <a:normAutofit/>
          </a:bodyPr>
          <a:lstStyle/>
          <a:p>
            <a:pPr algn="l">
              <a:lnSpc>
                <a:spcPct val="100000"/>
              </a:lnSpc>
            </a:pPr>
            <a:r>
              <a:rPr lang="en-GB" sz="1000" b="0" spc="0">
                <a:solidFill>
                  <a:srgbClr val="607481"/>
                </a:solidFill>
                <a:latin typeface="Aptos"/>
                <a:cs typeface="Aptos"/>
              </a:rPr>
              <a:t>Days to weeks, before anyone travels.</a:t>
            </a:r>
          </a:p>
        </p:txBody>
      </p:sp>
      <p:sp>
        <p:nvSpPr>
          <p:cNvPr id="312" name="New 312"/>
          <p:cNvSpPr/>
          <p:nvPr/>
        </p:nvSpPr>
        <p:spPr>
          <a:xfrm>
            <a:off x="5775174" y="4640000"/>
            <a:ext cx="5234800" cy="46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313" name="New 313"/>
          <p:cNvSpPr/>
          <p:nvPr/>
        </p:nvSpPr>
        <p:spPr>
          <a:xfrm>
            <a:off x="5935174" y="4710000"/>
            <a:ext cx="320000" cy="320000"/>
          </a:xfrm>
          <a:prstGeom prst="ellipse">
            <a:avLst/>
          </a:prstGeom>
          <a:solidFill>
            <a:srgbClr val="12566A"/>
          </a:solidFill>
          <a:ln>
            <a:noFill/>
          </a:ln>
        </p:spPr>
        <p:txBody>
          <a:bodyPr wrap="square" lIns="0" tIns="45720" rIns="0" bIns="45720" anchor="ctr">
            <a:normAutofit lnSpcReduction="10000"/>
          </a:bodyPr>
          <a:lstStyle/>
          <a:p>
            <a:pPr algn="ctr">
              <a:lnSpc>
                <a:spcPct val="100000"/>
              </a:lnSpc>
            </a:pPr>
            <a:r>
              <a:rPr lang="en-GB" sz="900" b="1" spc="0">
                <a:solidFill>
                  <a:srgbClr val="FFFFFF"/>
                </a:solidFill>
                <a:latin typeface="Aptos"/>
                <a:cs typeface="Aptos"/>
              </a:rPr>
              <a:t>02</a:t>
            </a:r>
          </a:p>
        </p:txBody>
      </p:sp>
      <p:sp>
        <p:nvSpPr>
          <p:cNvPr id="314" name="New 314"/>
          <p:cNvSpPr txBox="1"/>
          <p:nvPr/>
        </p:nvSpPr>
        <p:spPr>
          <a:xfrm>
            <a:off x="6425174" y="4640000"/>
            <a:ext cx="1800000" cy="46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SITE VISITS</a:t>
            </a:r>
          </a:p>
        </p:txBody>
      </p:sp>
      <p:sp>
        <p:nvSpPr>
          <p:cNvPr id="315" name="New 315"/>
          <p:cNvSpPr txBox="1">
            <a:spLocks/>
          </p:cNvSpPr>
          <p:nvPr/>
        </p:nvSpPr>
        <p:spPr>
          <a:xfrm>
            <a:off x="8325174" y="4640000"/>
            <a:ext cx="2550000" cy="460000"/>
          </a:xfrm>
          <a:prstGeom prst="rect">
            <a:avLst/>
          </a:prstGeom>
          <a:noFill/>
        </p:spPr>
        <p:txBody>
          <a:bodyPr wrap="square" lIns="0" tIns="0" rIns="0" bIns="0" anchor="ctr">
            <a:normAutofit/>
          </a:bodyPr>
          <a:lstStyle/>
          <a:p>
            <a:pPr algn="l">
              <a:lnSpc>
                <a:spcPct val="100000"/>
              </a:lnSpc>
            </a:pPr>
            <a:r>
              <a:rPr lang="en-GB" sz="1000" b="0" spc="0">
                <a:solidFill>
                  <a:srgbClr val="607481"/>
                </a:solidFill>
                <a:latin typeface="Aptos"/>
                <a:cs typeface="Aptos"/>
              </a:rPr>
              <a:t>One or several. Walk the real system.</a:t>
            </a:r>
          </a:p>
        </p:txBody>
      </p:sp>
      <p:sp>
        <p:nvSpPr>
          <p:cNvPr id="316" name="New 316"/>
          <p:cNvSpPr/>
          <p:nvPr/>
        </p:nvSpPr>
        <p:spPr>
          <a:xfrm>
            <a:off x="5775174" y="5160000"/>
            <a:ext cx="5234800" cy="46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317" name="New 317"/>
          <p:cNvSpPr/>
          <p:nvPr/>
        </p:nvSpPr>
        <p:spPr>
          <a:xfrm>
            <a:off x="5935174" y="5230000"/>
            <a:ext cx="320000" cy="320000"/>
          </a:xfrm>
          <a:prstGeom prst="ellipse">
            <a:avLst/>
          </a:prstGeom>
          <a:solidFill>
            <a:srgbClr val="12566A"/>
          </a:solidFill>
          <a:ln>
            <a:noFill/>
          </a:ln>
        </p:spPr>
        <p:txBody>
          <a:bodyPr wrap="square" lIns="0" tIns="45720" rIns="0" bIns="45720" anchor="ctr">
            <a:normAutofit lnSpcReduction="10000"/>
          </a:bodyPr>
          <a:lstStyle/>
          <a:p>
            <a:pPr algn="ctr">
              <a:lnSpc>
                <a:spcPct val="100000"/>
              </a:lnSpc>
            </a:pPr>
            <a:r>
              <a:rPr lang="en-GB" sz="900" b="1" spc="0">
                <a:solidFill>
                  <a:srgbClr val="FFFFFF"/>
                </a:solidFill>
                <a:latin typeface="Aptos"/>
                <a:cs typeface="Aptos"/>
              </a:rPr>
              <a:t>03</a:t>
            </a:r>
          </a:p>
        </p:txBody>
      </p:sp>
      <p:sp>
        <p:nvSpPr>
          <p:cNvPr id="318" name="New 318"/>
          <p:cNvSpPr txBox="1"/>
          <p:nvPr/>
        </p:nvSpPr>
        <p:spPr>
          <a:xfrm>
            <a:off x="6425174" y="5160000"/>
            <a:ext cx="1800000" cy="460000"/>
          </a:xfrm>
          <a:prstGeom prst="rect">
            <a:avLst/>
          </a:prstGeom>
          <a:noFill/>
        </p:spPr>
        <p:txBody>
          <a:bodyPr wrap="square" lIns="0" tIns="0" rIns="0" bIns="0" anchor="ctr">
            <a:normAutofit/>
          </a:bodyPr>
          <a:lstStyle/>
          <a:p>
            <a:pPr algn="l">
              <a:lnSpc>
                <a:spcPct val="100000"/>
              </a:lnSpc>
            </a:pPr>
            <a:r>
              <a:rPr lang="en-GB" sz="1150" b="1" cap="all" spc="60">
                <a:solidFill>
                  <a:srgbClr val="12566A"/>
                </a:solidFill>
                <a:latin typeface="Aptos"/>
                <a:cs typeface="Aptos"/>
              </a:rPr>
              <a:t>IN-PERSON KAIZEN</a:t>
            </a:r>
          </a:p>
        </p:txBody>
      </p:sp>
      <p:sp>
        <p:nvSpPr>
          <p:cNvPr id="319" name="New 319"/>
          <p:cNvSpPr txBox="1">
            <a:spLocks/>
          </p:cNvSpPr>
          <p:nvPr/>
        </p:nvSpPr>
        <p:spPr>
          <a:xfrm>
            <a:off x="8325174" y="5160000"/>
            <a:ext cx="2550000" cy="460000"/>
          </a:xfrm>
          <a:prstGeom prst="rect">
            <a:avLst/>
          </a:prstGeom>
          <a:noFill/>
        </p:spPr>
        <p:txBody>
          <a:bodyPr wrap="square" lIns="0" tIns="0" rIns="0" bIns="0" anchor="ctr">
            <a:normAutofit/>
          </a:bodyPr>
          <a:lstStyle/>
          <a:p>
            <a:pPr algn="l">
              <a:lnSpc>
                <a:spcPct val="100000"/>
              </a:lnSpc>
            </a:pPr>
            <a:r>
              <a:rPr lang="en-GB" sz="1000" b="0" spc="0" dirty="0">
                <a:solidFill>
                  <a:srgbClr val="607481"/>
                </a:solidFill>
                <a:latin typeface="Aptos"/>
                <a:cs typeface="Aptos"/>
              </a:rPr>
              <a:t>Two days. Ideas costed and opportunities understood.</a:t>
            </a:r>
          </a:p>
        </p:txBody>
      </p:sp>
      <p:pic>
        <p:nvPicPr>
          <p:cNvPr id="400" name="Kaizen team"/>
          <p:cNvPicPr>
            <a:picLocks noChangeAspect="1"/>
          </p:cNvPicPr>
          <p:nvPr/>
        </p:nvPicPr>
        <p:blipFill>
          <a:blip r:embed="rId3"/>
          <a:stretch>
            <a:fillRect/>
          </a:stretch>
        </p:blipFill>
        <p:spPr>
          <a:xfrm>
            <a:off x="5808629" y="1420000"/>
            <a:ext cx="3513445" cy="2340000"/>
          </a:xfrm>
          <a:prstGeom prst="rect">
            <a:avLst/>
          </a:prstGeom>
        </p:spPr>
      </p:pic>
      <p:sp>
        <p:nvSpPr>
          <p:cNvPr id="2" name="Arrow: Chevron 1">
            <a:extLst>
              <a:ext uri="{FF2B5EF4-FFF2-40B4-BE49-F238E27FC236}">
                <a16:creationId xmlns:a16="http://schemas.microsoft.com/office/drawing/2014/main" id="{892C7790-0147-5E03-343C-B6E5EB01A5AE}"/>
              </a:ext>
            </a:extLst>
          </p:cNvPr>
          <p:cNvSpPr/>
          <p:nvPr/>
        </p:nvSpPr>
        <p:spPr>
          <a:xfrm rot="5400000">
            <a:off x="11248606" y="4080001"/>
            <a:ext cx="423747" cy="560000"/>
          </a:xfrm>
          <a:prstGeom prst="chevron">
            <a:avLst/>
          </a:prstGeom>
          <a:solidFill>
            <a:srgbClr val="12566A"/>
          </a:solidFill>
          <a:ln>
            <a:solidFill>
              <a:srgbClr val="1256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a:t>
            </a:r>
          </a:p>
        </p:txBody>
      </p:sp>
      <p:sp>
        <p:nvSpPr>
          <p:cNvPr id="4" name="Arrow: Chevron 3">
            <a:extLst>
              <a:ext uri="{FF2B5EF4-FFF2-40B4-BE49-F238E27FC236}">
                <a16:creationId xmlns:a16="http://schemas.microsoft.com/office/drawing/2014/main" id="{04D877D7-ED62-9C96-6609-097DCC1AAB09}"/>
              </a:ext>
            </a:extLst>
          </p:cNvPr>
          <p:cNvSpPr/>
          <p:nvPr/>
        </p:nvSpPr>
        <p:spPr>
          <a:xfrm rot="5400000">
            <a:off x="11248605" y="4645627"/>
            <a:ext cx="423747" cy="560000"/>
          </a:xfrm>
          <a:prstGeom prst="chevron">
            <a:avLst/>
          </a:prstGeom>
          <a:solidFill>
            <a:srgbClr val="12566A"/>
          </a:solidFill>
          <a:ln>
            <a:solidFill>
              <a:srgbClr val="1256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a:t>
            </a:r>
          </a:p>
        </p:txBody>
      </p:sp>
      <p:sp>
        <p:nvSpPr>
          <p:cNvPr id="6" name="Arrow: Chevron 5">
            <a:extLst>
              <a:ext uri="{FF2B5EF4-FFF2-40B4-BE49-F238E27FC236}">
                <a16:creationId xmlns:a16="http://schemas.microsoft.com/office/drawing/2014/main" id="{31BDAC1B-67AB-8949-C374-625581A12120}"/>
              </a:ext>
            </a:extLst>
          </p:cNvPr>
          <p:cNvSpPr/>
          <p:nvPr/>
        </p:nvSpPr>
        <p:spPr>
          <a:xfrm rot="5400000">
            <a:off x="11242926" y="5118749"/>
            <a:ext cx="423747" cy="560000"/>
          </a:xfrm>
          <a:prstGeom prst="chevron">
            <a:avLst/>
          </a:prstGeom>
          <a:solidFill>
            <a:srgbClr val="12566A"/>
          </a:solidFill>
          <a:ln>
            <a:solidFill>
              <a:srgbClr val="1256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12631-9305-8E23-1EAD-ACCB9A7D0D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55598-337D-7752-06E6-892ACACCB55F}"/>
              </a:ext>
            </a:extLst>
          </p:cNvPr>
          <p:cNvSpPr>
            <a:spLocks noGrp="1"/>
          </p:cNvSpPr>
          <p:nvPr>
            <p:ph type="title"/>
          </p:nvPr>
        </p:nvSpPr>
        <p:spPr>
          <a:xfrm>
            <a:off x="4639339" y="3429000"/>
            <a:ext cx="6624736" cy="2702276"/>
          </a:xfrm>
        </p:spPr>
        <p:txBody>
          <a:bodyPr>
            <a:normAutofit fontScale="90000"/>
          </a:bodyPr>
          <a:lstStyle/>
          <a:p>
            <a:r>
              <a:rPr lang="en-GB" sz="6000" dirty="0"/>
              <a:t>INVESTIGATION FOUR</a:t>
            </a:r>
            <a:br>
              <a:rPr lang="en-GB" dirty="0"/>
            </a:br>
            <a:br>
              <a:rPr lang="en-GB" dirty="0"/>
            </a:br>
            <a:r>
              <a:rPr lang="en-GB" dirty="0"/>
              <a:t>FOUR WATER MYSTERIES</a:t>
            </a:r>
          </a:p>
        </p:txBody>
      </p:sp>
      <p:pic>
        <p:nvPicPr>
          <p:cNvPr id="4" name="Graphic 3" descr="Magnifying glass outline">
            <a:extLst>
              <a:ext uri="{FF2B5EF4-FFF2-40B4-BE49-F238E27FC236}">
                <a16:creationId xmlns:a16="http://schemas.microsoft.com/office/drawing/2014/main" id="{AA274253-C71E-D274-4F6B-A1EA8636C6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9339" y="1951073"/>
            <a:ext cx="1313121" cy="1313121"/>
          </a:xfrm>
          <a:prstGeom prst="rect">
            <a:avLst/>
          </a:prstGeom>
        </p:spPr>
      </p:pic>
    </p:spTree>
    <p:extLst>
      <p:ext uri="{BB962C8B-B14F-4D97-AF65-F5344CB8AC3E}">
        <p14:creationId xmlns:p14="http://schemas.microsoft.com/office/powerpoint/2010/main" val="55555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Mystery #1 — Water Going Around in Circles</a:t>
            </a:r>
          </a:p>
        </p:txBody>
      </p:sp>
      <p:sp>
        <p:nvSpPr>
          <p:cNvPr id="13" name="Shape 13"/>
          <p:cNvSpPr/>
          <p:nvPr/>
        </p:nvSpPr>
        <p:spPr>
          <a:xfrm>
            <a:off x="457200" y="1420000"/>
            <a:ext cx="7100000" cy="1050000"/>
          </a:xfrm>
          <a:prstGeom prst="roundRect">
            <a:avLst>
              <a:gd name="adj" fmla="val 9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757200" y="14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77D9E8"/>
                </a:solidFill>
                <a:latin typeface="Aptos"/>
                <a:cs typeface="Aptos"/>
              </a:rPr>
              <a:t>Problem</a:t>
            </a:r>
          </a:p>
        </p:txBody>
      </p:sp>
      <p:sp>
        <p:nvSpPr>
          <p:cNvPr id="15" name="Text 15"/>
          <p:cNvSpPr txBox="1"/>
          <p:nvPr/>
        </p:nvSpPr>
        <p:spPr>
          <a:xfrm>
            <a:off x="2607200" y="1420000"/>
            <a:ext cx="4650000" cy="1050000"/>
          </a:xfrm>
          <a:prstGeom prst="rect">
            <a:avLst/>
          </a:prstGeom>
          <a:noFill/>
        </p:spPr>
        <p:txBody>
          <a:bodyPr wrap="square" lIns="0" tIns="0" rIns="0" bIns="0" anchor="ctr">
            <a:normAutofit/>
          </a:bodyPr>
          <a:lstStyle/>
          <a:p>
            <a:pPr algn="l">
              <a:lnSpc>
                <a:spcPct val="100000"/>
              </a:lnSpc>
            </a:pPr>
            <a:r>
              <a:rPr lang="en-GB" sz="1250" b="1" spc="0" dirty="0">
                <a:solidFill>
                  <a:srgbClr val="FFFFFF"/>
                </a:solidFill>
                <a:latin typeface="Aptos"/>
                <a:cs typeface="Aptos"/>
              </a:rPr>
              <a:t>Treated water was being re-treated, again and again.</a:t>
            </a:r>
          </a:p>
        </p:txBody>
      </p:sp>
      <p:sp>
        <p:nvSpPr>
          <p:cNvPr id="16" name="Shape 16"/>
          <p:cNvSpPr/>
          <p:nvPr/>
        </p:nvSpPr>
        <p:spPr>
          <a:xfrm>
            <a:off x="457200" y="257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Text 17"/>
          <p:cNvSpPr txBox="1"/>
          <p:nvPr/>
        </p:nvSpPr>
        <p:spPr>
          <a:xfrm>
            <a:off x="757200" y="257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3859B"/>
                </a:solidFill>
                <a:latin typeface="Aptos"/>
                <a:cs typeface="Aptos"/>
              </a:rPr>
              <a:t>Question</a:t>
            </a:r>
          </a:p>
        </p:txBody>
      </p:sp>
      <p:sp>
        <p:nvSpPr>
          <p:cNvPr id="18" name="Text 18"/>
          <p:cNvSpPr txBox="1"/>
          <p:nvPr/>
        </p:nvSpPr>
        <p:spPr>
          <a:xfrm>
            <a:off x="2607200" y="257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Why is clean water returning to the front of the plant?</a:t>
            </a:r>
          </a:p>
        </p:txBody>
      </p:sp>
      <p:sp>
        <p:nvSpPr>
          <p:cNvPr id="19" name="Shape 19"/>
          <p:cNvSpPr/>
          <p:nvPr/>
        </p:nvSpPr>
        <p:spPr>
          <a:xfrm>
            <a:off x="457200" y="372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757200" y="37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2B5CB"/>
                </a:solidFill>
                <a:latin typeface="Aptos"/>
                <a:cs typeface="Aptos"/>
              </a:rPr>
              <a:t>Discovery</a:t>
            </a:r>
          </a:p>
        </p:txBody>
      </p:sp>
      <p:sp>
        <p:nvSpPr>
          <p:cNvPr id="21" name="Text 21"/>
          <p:cNvSpPr txBox="1"/>
          <p:nvPr/>
        </p:nvSpPr>
        <p:spPr>
          <a:xfrm>
            <a:off x="2607200" y="372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A control philosophy, not a piece of equipment.</a:t>
            </a:r>
          </a:p>
        </p:txBody>
      </p:sp>
      <p:sp>
        <p:nvSpPr>
          <p:cNvPr id="22" name="Shape 22"/>
          <p:cNvSpPr/>
          <p:nvPr/>
        </p:nvSpPr>
        <p:spPr>
          <a:xfrm>
            <a:off x="7877200" y="1420000"/>
            <a:ext cx="3857600" cy="19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3" name="Text 23"/>
          <p:cNvSpPr txBox="1"/>
          <p:nvPr/>
        </p:nvSpPr>
        <p:spPr>
          <a:xfrm>
            <a:off x="8077200" y="1560000"/>
            <a:ext cx="3457600" cy="1620000"/>
          </a:xfrm>
          <a:prstGeom prst="rect">
            <a:avLst/>
          </a:prstGeom>
          <a:noFill/>
        </p:spPr>
        <p:txBody>
          <a:bodyPr wrap="square" lIns="0" tIns="0" rIns="0" bIns="0" anchor="ctr">
            <a:normAutofit/>
          </a:bodyPr>
          <a:lstStyle/>
          <a:p>
            <a:pPr algn="ctr">
              <a:lnSpc>
                <a:spcPct val="100000"/>
              </a:lnSpc>
            </a:pPr>
            <a:r>
              <a:rPr lang="en-GB" sz="3200" b="1" spc="0" dirty="0">
                <a:solidFill>
                  <a:srgbClr val="13859B"/>
                </a:solidFill>
                <a:latin typeface="Aptos"/>
                <a:cs typeface="Aptos"/>
              </a:rPr>
              <a:t>34.3m</a:t>
            </a:r>
          </a:p>
          <a:p>
            <a:pPr algn="ctr">
              <a:lnSpc>
                <a:spcPct val="100000"/>
              </a:lnSpc>
            </a:pPr>
            <a:r>
              <a:rPr lang="en-GB" sz="1000" b="1" cap="all" spc="60" dirty="0">
                <a:solidFill>
                  <a:srgbClr val="607481"/>
                </a:solidFill>
                <a:latin typeface="Aptos"/>
                <a:cs typeface="Aptos"/>
              </a:rPr>
              <a:t>litres saved a year</a:t>
            </a:r>
          </a:p>
        </p:txBody>
      </p:sp>
      <p:sp>
        <p:nvSpPr>
          <p:cNvPr id="24" name="Shape 24"/>
          <p:cNvSpPr/>
          <p:nvPr/>
        </p:nvSpPr>
        <p:spPr>
          <a:xfrm>
            <a:off x="7877200" y="3600000"/>
            <a:ext cx="1345866" cy="800000"/>
          </a:xfrm>
          <a:prstGeom prst="homePlate">
            <a:avLst>
              <a:gd name="adj" fmla="val 22000"/>
            </a:avLst>
          </a:prstGeom>
          <a:solidFill>
            <a:srgbClr val="13859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Treat</a:t>
            </a:r>
          </a:p>
        </p:txBody>
      </p:sp>
      <p:sp>
        <p:nvSpPr>
          <p:cNvPr id="25" name="Shape 25"/>
          <p:cNvSpPr/>
          <p:nvPr/>
        </p:nvSpPr>
        <p:spPr>
          <a:xfrm>
            <a:off x="9133066" y="3600000"/>
            <a:ext cx="1345866" cy="800000"/>
          </a:xfrm>
          <a:prstGeom prst="chevron">
            <a:avLst>
              <a:gd name="adj" fmla="val 22000"/>
            </a:avLst>
          </a:prstGeom>
          <a:solidFill>
            <a:srgbClr val="13859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Return</a:t>
            </a:r>
          </a:p>
        </p:txBody>
      </p:sp>
      <p:sp>
        <p:nvSpPr>
          <p:cNvPr id="26" name="Shape 26"/>
          <p:cNvSpPr/>
          <p:nvPr/>
        </p:nvSpPr>
        <p:spPr>
          <a:xfrm>
            <a:off x="10388932" y="3600000"/>
            <a:ext cx="1345866" cy="800000"/>
          </a:xfrm>
          <a:prstGeom prst="chevron">
            <a:avLst>
              <a:gd name="adj" fmla="val 22000"/>
            </a:avLst>
          </a:prstGeom>
          <a:solidFill>
            <a:srgbClr val="13859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Re-treat</a:t>
            </a:r>
          </a:p>
        </p:txBody>
      </p:sp>
      <p:sp>
        <p:nvSpPr>
          <p:cNvPr id="27" name="Text 27"/>
          <p:cNvSpPr txBox="1"/>
          <p:nvPr/>
        </p:nvSpPr>
        <p:spPr>
          <a:xfrm>
            <a:off x="7877200" y="4600000"/>
            <a:ext cx="3857600" cy="4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What the water was actually doing</a:t>
            </a:r>
          </a:p>
        </p:txBody>
      </p:sp>
      <p:sp>
        <p:nvSpPr>
          <p:cNvPr id="28" name="Shape 28"/>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9" name="Text 29"/>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Lesson</a:t>
            </a:r>
          </a:p>
        </p:txBody>
      </p:sp>
      <p:sp>
        <p:nvSpPr>
          <p:cNvPr id="30" name="Text 30"/>
          <p:cNvSpPr txBox="1"/>
          <p:nvPr/>
        </p:nvSpPr>
        <p:spPr>
          <a:xfrm>
            <a:off x="2442691"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Efficiency was hidden in how the plant was operated, not in what had been installed.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Mystery #2 — </a:t>
            </a:r>
            <a:r>
              <a:rPr lang="en-GB" sz="2700" b="1" spc="0">
                <a:solidFill>
                  <a:srgbClr val="172733"/>
                </a:solidFill>
                <a:latin typeface="Aptos"/>
                <a:cs typeface="Aptos"/>
              </a:rPr>
              <a:t>The Cheapest </a:t>
            </a:r>
            <a:r>
              <a:rPr lang="en-GB" sz="2700" b="1" spc="0" dirty="0">
                <a:solidFill>
                  <a:srgbClr val="172733"/>
                </a:solidFill>
                <a:latin typeface="Aptos"/>
                <a:cs typeface="Aptos"/>
              </a:rPr>
              <a:t>Water </a:t>
            </a:r>
            <a:r>
              <a:rPr lang="en-GB" sz="2700" b="1" spc="0">
                <a:solidFill>
                  <a:srgbClr val="172733"/>
                </a:solidFill>
                <a:latin typeface="Aptos"/>
                <a:cs typeface="Aptos"/>
              </a:rPr>
              <a:t>on the Most Expensive Campus</a:t>
            </a:r>
            <a:endParaRPr lang="en-GB" sz="2700" b="1" spc="0" dirty="0">
              <a:solidFill>
                <a:srgbClr val="172733"/>
              </a:solidFill>
              <a:latin typeface="Aptos"/>
              <a:cs typeface="Aptos"/>
            </a:endParaRPr>
          </a:p>
        </p:txBody>
      </p:sp>
      <p:sp>
        <p:nvSpPr>
          <p:cNvPr id="13" name="Shape 13"/>
          <p:cNvSpPr/>
          <p:nvPr/>
        </p:nvSpPr>
        <p:spPr>
          <a:xfrm>
            <a:off x="457200" y="1420000"/>
            <a:ext cx="7100000" cy="1050000"/>
          </a:xfrm>
          <a:prstGeom prst="roundRect">
            <a:avLst>
              <a:gd name="adj" fmla="val 9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757200" y="14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77D9E8"/>
                </a:solidFill>
                <a:latin typeface="Aptos"/>
                <a:cs typeface="Aptos"/>
              </a:rPr>
              <a:t>Problem</a:t>
            </a:r>
          </a:p>
        </p:txBody>
      </p:sp>
      <p:sp>
        <p:nvSpPr>
          <p:cNvPr id="15" name="Text 15"/>
          <p:cNvSpPr txBox="1"/>
          <p:nvPr/>
        </p:nvSpPr>
        <p:spPr>
          <a:xfrm>
            <a:off x="2607200" y="1420000"/>
            <a:ext cx="4650000" cy="1050000"/>
          </a:xfrm>
          <a:prstGeom prst="rect">
            <a:avLst/>
          </a:prstGeom>
          <a:noFill/>
        </p:spPr>
        <p:txBody>
          <a:bodyPr wrap="square" lIns="0" tIns="0" rIns="0" bIns="0" anchor="ctr">
            <a:normAutofit/>
          </a:bodyPr>
          <a:lstStyle/>
          <a:p>
            <a:pPr algn="l">
              <a:lnSpc>
                <a:spcPct val="100000"/>
              </a:lnSpc>
            </a:pPr>
            <a:r>
              <a:rPr lang="en-GB" sz="1250" b="1" spc="0">
                <a:solidFill>
                  <a:srgbClr val="FFFFFF"/>
                </a:solidFill>
                <a:latin typeface="Aptos"/>
                <a:cs typeface="Aptos"/>
              </a:rPr>
              <a:t>Office and admin taps ran unrestricted while purified water was engineered to </a:t>
            </a:r>
            <a:r>
              <a:rPr lang="en-GB" sz="1250" b="1" spc="0" dirty="0">
                <a:solidFill>
                  <a:srgbClr val="FFFFFF"/>
                </a:solidFill>
                <a:latin typeface="Aptos"/>
                <a:cs typeface="Aptos"/>
              </a:rPr>
              <a:t>the </a:t>
            </a:r>
            <a:r>
              <a:rPr lang="en-GB" sz="1250" b="1" spc="0">
                <a:solidFill>
                  <a:srgbClr val="FFFFFF"/>
                </a:solidFill>
                <a:latin typeface="Aptos"/>
                <a:cs typeface="Aptos"/>
              </a:rPr>
              <a:t>litre</a:t>
            </a:r>
            <a:r>
              <a:rPr lang="en-GB" sz="1250" b="1" spc="0" dirty="0">
                <a:solidFill>
                  <a:srgbClr val="FFFFFF"/>
                </a:solidFill>
                <a:latin typeface="Aptos"/>
                <a:cs typeface="Aptos"/>
              </a:rPr>
              <a:t>.</a:t>
            </a:r>
          </a:p>
        </p:txBody>
      </p:sp>
      <p:sp>
        <p:nvSpPr>
          <p:cNvPr id="16" name="Shape 16"/>
          <p:cNvSpPr/>
          <p:nvPr/>
        </p:nvSpPr>
        <p:spPr>
          <a:xfrm>
            <a:off x="457200" y="257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Text 17"/>
          <p:cNvSpPr txBox="1"/>
          <p:nvPr/>
        </p:nvSpPr>
        <p:spPr>
          <a:xfrm>
            <a:off x="757200" y="257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3859B"/>
                </a:solidFill>
                <a:latin typeface="Aptos"/>
                <a:cs typeface="Aptos"/>
              </a:rPr>
              <a:t>Question</a:t>
            </a:r>
          </a:p>
        </p:txBody>
      </p:sp>
      <p:sp>
        <p:nvSpPr>
          <p:cNvPr id="18" name="Text 18"/>
          <p:cNvSpPr txBox="1"/>
          <p:nvPr/>
        </p:nvSpPr>
        <p:spPr>
          <a:xfrm>
            <a:off x="2607200" y="257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Where is </a:t>
            </a:r>
            <a:r>
              <a:rPr lang="en-GB" sz="1250" b="0" spc="0">
                <a:solidFill>
                  <a:srgbClr val="607481"/>
                </a:solidFill>
                <a:latin typeface="Aptos"/>
                <a:cs typeface="Aptos"/>
              </a:rPr>
              <a:t>the best return per pound actually sitting</a:t>
            </a:r>
            <a:r>
              <a:rPr lang="en-GB" sz="1250" b="0" spc="0" dirty="0">
                <a:solidFill>
                  <a:srgbClr val="607481"/>
                </a:solidFill>
                <a:latin typeface="Aptos"/>
                <a:cs typeface="Aptos"/>
              </a:rPr>
              <a:t>?</a:t>
            </a:r>
          </a:p>
        </p:txBody>
      </p:sp>
      <p:sp>
        <p:nvSpPr>
          <p:cNvPr id="19" name="Shape 19"/>
          <p:cNvSpPr/>
          <p:nvPr/>
        </p:nvSpPr>
        <p:spPr>
          <a:xfrm>
            <a:off x="457200" y="372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757200" y="37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2B5CB"/>
                </a:solidFill>
                <a:latin typeface="Aptos"/>
                <a:cs typeface="Aptos"/>
              </a:rPr>
              <a:t>Discovery</a:t>
            </a:r>
          </a:p>
        </p:txBody>
      </p:sp>
      <p:sp>
        <p:nvSpPr>
          <p:cNvPr id="21" name="Text 21"/>
          <p:cNvSpPr txBox="1"/>
          <p:nvPr/>
        </p:nvSpPr>
        <p:spPr>
          <a:xfrm>
            <a:off x="2607200" y="3720000"/>
            <a:ext cx="4650000" cy="1050000"/>
          </a:xfrm>
          <a:prstGeom prst="rect">
            <a:avLst/>
          </a:prstGeom>
          <a:noFill/>
        </p:spPr>
        <p:txBody>
          <a:bodyPr wrap="square" lIns="0" tIns="0" rIns="0" bIns="0" anchor="ctr">
            <a:normAutofit/>
          </a:bodyPr>
          <a:lstStyle/>
          <a:p>
            <a:pPr algn="l">
              <a:lnSpc>
                <a:spcPct val="100000"/>
              </a:lnSpc>
            </a:pPr>
            <a:r>
              <a:rPr lang="en-GB" sz="1250" b="0" spc="0">
                <a:solidFill>
                  <a:srgbClr val="607481"/>
                </a:solidFill>
                <a:latin typeface="Aptos"/>
                <a:cs typeface="Aptos"/>
              </a:rPr>
              <a:t>The lowest-grade water on site had never been looked at</a:t>
            </a:r>
            <a:r>
              <a:rPr lang="en-GB" sz="1250" b="0" spc="0" dirty="0">
                <a:solidFill>
                  <a:srgbClr val="607481"/>
                </a:solidFill>
                <a:latin typeface="Aptos"/>
                <a:cs typeface="Aptos"/>
              </a:rPr>
              <a:t>.</a:t>
            </a:r>
          </a:p>
        </p:txBody>
      </p:sp>
      <p:sp>
        <p:nvSpPr>
          <p:cNvPr id="22" name="Shape 22"/>
          <p:cNvSpPr/>
          <p:nvPr/>
        </p:nvSpPr>
        <p:spPr>
          <a:xfrm>
            <a:off x="7877200" y="1420000"/>
            <a:ext cx="3857600" cy="19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3" name="Text 23"/>
          <p:cNvSpPr txBox="1"/>
          <p:nvPr/>
        </p:nvSpPr>
        <p:spPr>
          <a:xfrm>
            <a:off x="8077200" y="1560000"/>
            <a:ext cx="3457600" cy="1620000"/>
          </a:xfrm>
          <a:prstGeom prst="rect">
            <a:avLst/>
          </a:prstGeom>
          <a:noFill/>
        </p:spPr>
        <p:txBody>
          <a:bodyPr wrap="square" lIns="0" tIns="0" rIns="0" bIns="0" anchor="ctr">
            <a:normAutofit/>
          </a:bodyPr>
          <a:lstStyle/>
          <a:p>
            <a:pPr algn="ctr">
              <a:lnSpc>
                <a:spcPct val="100000"/>
              </a:lnSpc>
            </a:pPr>
            <a:r>
              <a:rPr lang="en-GB" sz="3200" b="1" spc="0" dirty="0">
                <a:solidFill>
                  <a:srgbClr val="F27A3D"/>
                </a:solidFill>
                <a:latin typeface="Aptos"/>
                <a:cs typeface="Aptos"/>
              </a:rPr>
              <a:t>17.0m</a:t>
            </a:r>
          </a:p>
          <a:p>
            <a:pPr algn="ctr">
              <a:lnSpc>
                <a:spcPct val="100000"/>
              </a:lnSpc>
            </a:pPr>
            <a:r>
              <a:rPr lang="en-GB" sz="1000" b="1" cap="all" spc="60" dirty="0">
                <a:solidFill>
                  <a:srgbClr val="607481"/>
                </a:solidFill>
                <a:latin typeface="Aptos"/>
                <a:cs typeface="Aptos"/>
              </a:rPr>
              <a:t>litres saved a year</a:t>
            </a:r>
          </a:p>
        </p:txBody>
      </p:sp>
      <p:sp>
        <p:nvSpPr>
          <p:cNvPr id="24" name="Shape 24"/>
          <p:cNvSpPr/>
          <p:nvPr/>
        </p:nvSpPr>
        <p:spPr>
          <a:xfrm>
            <a:off x="7877200" y="3600000"/>
            <a:ext cx="1345866" cy="800000"/>
          </a:xfrm>
          <a:prstGeom prst="homePlate">
            <a:avLst>
              <a:gd name="adj" fmla="val 22000"/>
            </a:avLst>
          </a:prstGeom>
          <a:solidFill>
            <a:srgbClr val="F27A3D"/>
          </a:solidFill>
          <a:ln>
            <a:noFill/>
          </a:ln>
        </p:spPr>
        <p:txBody>
          <a:bodyPr wrap="square" lIns="120000" tIns="45720" rIns="120000" bIns="45720" anchor="ctr">
            <a:normAutofit/>
          </a:bodyPr>
          <a:lstStyle/>
          <a:p>
            <a:pPr algn="ctr">
              <a:lnSpc>
                <a:spcPct val="100000"/>
              </a:lnSpc>
            </a:pPr>
            <a:r>
              <a:rPr lang="en-GB" sz="850" b="1" cap="all" spc="40">
                <a:solidFill>
                  <a:srgbClr val="FFFFFF"/>
                </a:solidFill>
                <a:latin typeface="Aptos"/>
                <a:cs typeface="Aptos"/>
              </a:rPr>
              <a:t>Admin taps</a:t>
            </a:r>
            <a:endParaRPr lang="en-GB" sz="850" b="1" cap="all" spc="40" dirty="0">
              <a:solidFill>
                <a:srgbClr val="FFFFFF"/>
              </a:solidFill>
              <a:latin typeface="Aptos"/>
              <a:cs typeface="Aptos"/>
            </a:endParaRPr>
          </a:p>
        </p:txBody>
      </p:sp>
      <p:sp>
        <p:nvSpPr>
          <p:cNvPr id="25" name="Shape 25"/>
          <p:cNvSpPr/>
          <p:nvPr/>
        </p:nvSpPr>
        <p:spPr>
          <a:xfrm>
            <a:off x="9133066" y="3600000"/>
            <a:ext cx="1345866" cy="800000"/>
          </a:xfrm>
          <a:prstGeom prst="chevron">
            <a:avLst>
              <a:gd name="adj" fmla="val 22000"/>
            </a:avLst>
          </a:prstGeom>
          <a:solidFill>
            <a:srgbClr val="F27A3D"/>
          </a:solidFill>
          <a:ln>
            <a:noFill/>
          </a:ln>
        </p:spPr>
        <p:txBody>
          <a:bodyPr wrap="square" lIns="120000" tIns="45720" rIns="120000" bIns="45720" anchor="ctr">
            <a:normAutofit/>
          </a:bodyPr>
          <a:lstStyle/>
          <a:p>
            <a:pPr algn="ctr">
              <a:lnSpc>
                <a:spcPct val="100000"/>
              </a:lnSpc>
            </a:pPr>
            <a:r>
              <a:rPr lang="en-GB" sz="850" b="1" cap="all" spc="40">
                <a:solidFill>
                  <a:srgbClr val="FFFFFF"/>
                </a:solidFill>
                <a:latin typeface="Aptos"/>
                <a:cs typeface="Aptos"/>
              </a:rPr>
              <a:t>Restrictors</a:t>
            </a:r>
            <a:endParaRPr lang="en-GB" sz="850" b="1" cap="all" spc="40" dirty="0">
              <a:solidFill>
                <a:srgbClr val="FFFFFF"/>
              </a:solidFill>
              <a:latin typeface="Aptos"/>
              <a:cs typeface="Aptos"/>
            </a:endParaRPr>
          </a:p>
        </p:txBody>
      </p:sp>
      <p:sp>
        <p:nvSpPr>
          <p:cNvPr id="26" name="Shape 26"/>
          <p:cNvSpPr/>
          <p:nvPr/>
        </p:nvSpPr>
        <p:spPr>
          <a:xfrm>
            <a:off x="10388932" y="3600000"/>
            <a:ext cx="1345866" cy="800000"/>
          </a:xfrm>
          <a:prstGeom prst="chevron">
            <a:avLst>
              <a:gd name="adj" fmla="val 22000"/>
            </a:avLst>
          </a:prstGeom>
          <a:solidFill>
            <a:srgbClr val="F27A3D"/>
          </a:solidFill>
          <a:ln>
            <a:noFill/>
          </a:ln>
        </p:spPr>
        <p:txBody>
          <a:bodyPr wrap="square" lIns="120000" tIns="45720" rIns="120000" bIns="45720" anchor="ctr">
            <a:normAutofit/>
          </a:bodyPr>
          <a:lstStyle/>
          <a:p>
            <a:pPr algn="ctr">
              <a:lnSpc>
                <a:spcPct val="100000"/>
              </a:lnSpc>
            </a:pPr>
            <a:r>
              <a:rPr lang="en-GB" sz="1600" b="1" cap="all" spc="40" dirty="0">
                <a:solidFill>
                  <a:srgbClr val="FFFFFF"/>
                </a:solidFill>
                <a:latin typeface="Aptos"/>
                <a:cs typeface="Aptos"/>
              </a:rPr>
              <a:t>3-week </a:t>
            </a:r>
            <a:r>
              <a:rPr lang="en-GB" sz="850" b="1" cap="all" spc="40" dirty="0">
                <a:solidFill>
                  <a:srgbClr val="FFFFFF"/>
                </a:solidFill>
                <a:latin typeface="Aptos"/>
                <a:cs typeface="Aptos"/>
              </a:rPr>
              <a:t>payback</a:t>
            </a:r>
          </a:p>
        </p:txBody>
      </p:sp>
      <p:sp>
        <p:nvSpPr>
          <p:cNvPr id="27" name="Text 27"/>
          <p:cNvSpPr txBox="1"/>
          <p:nvPr/>
        </p:nvSpPr>
        <p:spPr>
          <a:xfrm>
            <a:off x="7877200" y="4600000"/>
            <a:ext cx="3857600" cy="4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What the water was actually doing</a:t>
            </a:r>
          </a:p>
        </p:txBody>
      </p:sp>
      <p:sp>
        <p:nvSpPr>
          <p:cNvPr id="28" name="Shape 28"/>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9" name="Text 29"/>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Lesson</a:t>
            </a:r>
          </a:p>
        </p:txBody>
      </p:sp>
      <p:sp>
        <p:nvSpPr>
          <p:cNvPr id="30" name="Text 30"/>
          <p:cNvSpPr txBox="1"/>
          <p:nvPr/>
        </p:nvSpPr>
        <p:spPr>
          <a:xfrm>
            <a:off x="2474592" y="5715000"/>
            <a:ext cx="9278496"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The biggest return is not always in the most technical system. It </a:t>
            </a:r>
            <a:r>
              <a:rPr lang="en-GB" sz="1300" b="1" spc="0">
                <a:solidFill>
                  <a:srgbClr val="FFFFFF"/>
                </a:solidFill>
                <a:latin typeface="Aptos"/>
                <a:cs typeface="Aptos"/>
              </a:rPr>
              <a:t>can be </a:t>
            </a:r>
            <a:r>
              <a:rPr lang="en-GB" sz="1300" b="1" spc="0" dirty="0">
                <a:solidFill>
                  <a:srgbClr val="FFFFFF"/>
                </a:solidFill>
                <a:latin typeface="Aptos"/>
                <a:cs typeface="Aptos"/>
              </a:rPr>
              <a:t>in the one nobody thought worth measuring.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Mystery #3 — Equipment Drinking Water While It Sleeps</a:t>
            </a:r>
          </a:p>
        </p:txBody>
      </p:sp>
      <p:sp>
        <p:nvSpPr>
          <p:cNvPr id="13" name="Shape 13"/>
          <p:cNvSpPr/>
          <p:nvPr/>
        </p:nvSpPr>
        <p:spPr>
          <a:xfrm>
            <a:off x="457200" y="1420000"/>
            <a:ext cx="7100000" cy="1050000"/>
          </a:xfrm>
          <a:prstGeom prst="roundRect">
            <a:avLst>
              <a:gd name="adj" fmla="val 9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757200" y="14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77D9E8"/>
                </a:solidFill>
                <a:latin typeface="Aptos"/>
                <a:cs typeface="Aptos"/>
              </a:rPr>
              <a:t>Problem</a:t>
            </a:r>
          </a:p>
        </p:txBody>
      </p:sp>
      <p:sp>
        <p:nvSpPr>
          <p:cNvPr id="15" name="Text 15"/>
          <p:cNvSpPr txBox="1"/>
          <p:nvPr/>
        </p:nvSpPr>
        <p:spPr>
          <a:xfrm>
            <a:off x="2607200" y="1420000"/>
            <a:ext cx="4650000" cy="1050000"/>
          </a:xfrm>
          <a:prstGeom prst="rect">
            <a:avLst/>
          </a:prstGeom>
          <a:noFill/>
        </p:spPr>
        <p:txBody>
          <a:bodyPr wrap="square" lIns="0" tIns="0" rIns="0" bIns="0" anchor="ctr">
            <a:normAutofit/>
          </a:bodyPr>
          <a:lstStyle/>
          <a:p>
            <a:pPr algn="l">
              <a:lnSpc>
                <a:spcPct val="100000"/>
              </a:lnSpc>
            </a:pPr>
            <a:r>
              <a:rPr lang="en-GB" sz="1250" b="1" spc="0" dirty="0">
                <a:solidFill>
                  <a:srgbClr val="FFFFFF"/>
                </a:solidFill>
                <a:latin typeface="Aptos"/>
                <a:cs typeface="Aptos"/>
              </a:rPr>
              <a:t>Autoclaves drew cooling water continuously, including when idle.</a:t>
            </a:r>
          </a:p>
        </p:txBody>
      </p:sp>
      <p:sp>
        <p:nvSpPr>
          <p:cNvPr id="16" name="Shape 16"/>
          <p:cNvSpPr/>
          <p:nvPr/>
        </p:nvSpPr>
        <p:spPr>
          <a:xfrm>
            <a:off x="457200" y="257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Text 17"/>
          <p:cNvSpPr txBox="1"/>
          <p:nvPr/>
        </p:nvSpPr>
        <p:spPr>
          <a:xfrm>
            <a:off x="757200" y="257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3859B"/>
                </a:solidFill>
                <a:latin typeface="Aptos"/>
                <a:cs typeface="Aptos"/>
              </a:rPr>
              <a:t>Question</a:t>
            </a:r>
          </a:p>
        </p:txBody>
      </p:sp>
      <p:sp>
        <p:nvSpPr>
          <p:cNvPr id="18" name="Text 18"/>
          <p:cNvSpPr txBox="1"/>
          <p:nvPr/>
        </p:nvSpPr>
        <p:spPr>
          <a:xfrm>
            <a:off x="2607200" y="257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Why does standby cost the same as production?</a:t>
            </a:r>
          </a:p>
        </p:txBody>
      </p:sp>
      <p:sp>
        <p:nvSpPr>
          <p:cNvPr id="19" name="Shape 19"/>
          <p:cNvSpPr/>
          <p:nvPr/>
        </p:nvSpPr>
        <p:spPr>
          <a:xfrm>
            <a:off x="457200" y="372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757200" y="37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2B5CB"/>
                </a:solidFill>
                <a:latin typeface="Aptos"/>
                <a:cs typeface="Aptos"/>
              </a:rPr>
              <a:t>Discovery</a:t>
            </a:r>
          </a:p>
        </p:txBody>
      </p:sp>
      <p:sp>
        <p:nvSpPr>
          <p:cNvPr id="21" name="Text 21"/>
          <p:cNvSpPr txBox="1"/>
          <p:nvPr/>
        </p:nvSpPr>
        <p:spPr>
          <a:xfrm>
            <a:off x="2607200" y="372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No link between operating mode and resource demand.</a:t>
            </a:r>
          </a:p>
        </p:txBody>
      </p:sp>
      <p:sp>
        <p:nvSpPr>
          <p:cNvPr id="22" name="Shape 22"/>
          <p:cNvSpPr/>
          <p:nvPr/>
        </p:nvSpPr>
        <p:spPr>
          <a:xfrm>
            <a:off x="7877200" y="1420000"/>
            <a:ext cx="3857600" cy="19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3" name="Text 23"/>
          <p:cNvSpPr txBox="1"/>
          <p:nvPr/>
        </p:nvSpPr>
        <p:spPr>
          <a:xfrm>
            <a:off x="8077200" y="1560000"/>
            <a:ext cx="3457600" cy="1620000"/>
          </a:xfrm>
          <a:prstGeom prst="rect">
            <a:avLst/>
          </a:prstGeom>
          <a:noFill/>
        </p:spPr>
        <p:txBody>
          <a:bodyPr wrap="square" lIns="0" tIns="0" rIns="0" bIns="0" anchor="ctr">
            <a:normAutofit/>
          </a:bodyPr>
          <a:lstStyle/>
          <a:p>
            <a:pPr algn="ctr">
              <a:lnSpc>
                <a:spcPct val="100000"/>
              </a:lnSpc>
            </a:pPr>
            <a:r>
              <a:rPr lang="en-GB" sz="3200" b="1" spc="0" dirty="0">
                <a:solidFill>
                  <a:srgbClr val="4F91D8"/>
                </a:solidFill>
                <a:latin typeface="Aptos"/>
                <a:cs typeface="Aptos"/>
              </a:rPr>
              <a:t>9.2m</a:t>
            </a:r>
          </a:p>
          <a:p>
            <a:pPr algn="ctr">
              <a:lnSpc>
                <a:spcPct val="100000"/>
              </a:lnSpc>
            </a:pPr>
            <a:r>
              <a:rPr lang="en-GB" sz="1000" b="1" cap="all" spc="60" dirty="0">
                <a:solidFill>
                  <a:srgbClr val="607481"/>
                </a:solidFill>
                <a:latin typeface="Aptos"/>
                <a:cs typeface="Aptos"/>
              </a:rPr>
              <a:t>litres saved a year</a:t>
            </a:r>
          </a:p>
        </p:txBody>
      </p:sp>
      <p:sp>
        <p:nvSpPr>
          <p:cNvPr id="24" name="Shape 24"/>
          <p:cNvSpPr/>
          <p:nvPr/>
        </p:nvSpPr>
        <p:spPr>
          <a:xfrm>
            <a:off x="7877200" y="3600000"/>
            <a:ext cx="1345866" cy="800000"/>
          </a:xfrm>
          <a:prstGeom prst="homePlate">
            <a:avLst>
              <a:gd name="adj" fmla="val 22000"/>
            </a:avLst>
          </a:prstGeom>
          <a:solidFill>
            <a:srgbClr val="4F91D8"/>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Idle</a:t>
            </a:r>
          </a:p>
        </p:txBody>
      </p:sp>
      <p:sp>
        <p:nvSpPr>
          <p:cNvPr id="25" name="Shape 25"/>
          <p:cNvSpPr/>
          <p:nvPr/>
        </p:nvSpPr>
        <p:spPr>
          <a:xfrm>
            <a:off x="9133066" y="3600000"/>
            <a:ext cx="1345866" cy="800000"/>
          </a:xfrm>
          <a:prstGeom prst="chevron">
            <a:avLst>
              <a:gd name="adj" fmla="val 22000"/>
            </a:avLst>
          </a:prstGeom>
          <a:solidFill>
            <a:srgbClr val="4F91D8"/>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Full draw</a:t>
            </a:r>
          </a:p>
        </p:txBody>
      </p:sp>
      <p:sp>
        <p:nvSpPr>
          <p:cNvPr id="26" name="Shape 26"/>
          <p:cNvSpPr/>
          <p:nvPr/>
        </p:nvSpPr>
        <p:spPr>
          <a:xfrm>
            <a:off x="10388932" y="3600000"/>
            <a:ext cx="1345866" cy="800000"/>
          </a:xfrm>
          <a:prstGeom prst="chevron">
            <a:avLst>
              <a:gd name="adj" fmla="val 22000"/>
            </a:avLst>
          </a:prstGeom>
          <a:solidFill>
            <a:srgbClr val="4F91D8"/>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No work</a:t>
            </a:r>
          </a:p>
        </p:txBody>
      </p:sp>
      <p:sp>
        <p:nvSpPr>
          <p:cNvPr id="27" name="Text 27"/>
          <p:cNvSpPr txBox="1"/>
          <p:nvPr/>
        </p:nvSpPr>
        <p:spPr>
          <a:xfrm>
            <a:off x="7877200" y="4600000"/>
            <a:ext cx="3857600" cy="4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What the water was actually doing</a:t>
            </a:r>
          </a:p>
        </p:txBody>
      </p:sp>
      <p:sp>
        <p:nvSpPr>
          <p:cNvPr id="28" name="Shape 28"/>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9" name="Text 29"/>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Lesson</a:t>
            </a:r>
          </a:p>
        </p:txBody>
      </p:sp>
      <p:sp>
        <p:nvSpPr>
          <p:cNvPr id="30" name="Text 30"/>
          <p:cNvSpPr txBox="1"/>
          <p:nvPr/>
        </p:nvSpPr>
        <p:spPr>
          <a:xfrm>
            <a:off x="2272571"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Match resource use to operating mode. Equipment at rest should consume like equipment at rest.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Mystery #4 — Good Water in the Wrong Place</a:t>
            </a:r>
          </a:p>
        </p:txBody>
      </p:sp>
      <p:sp>
        <p:nvSpPr>
          <p:cNvPr id="13" name="Shape 13"/>
          <p:cNvSpPr/>
          <p:nvPr/>
        </p:nvSpPr>
        <p:spPr>
          <a:xfrm>
            <a:off x="457200" y="1420000"/>
            <a:ext cx="7100000" cy="1050000"/>
          </a:xfrm>
          <a:prstGeom prst="roundRect">
            <a:avLst>
              <a:gd name="adj" fmla="val 9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757200" y="14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77D9E8"/>
                </a:solidFill>
                <a:latin typeface="Aptos"/>
                <a:cs typeface="Aptos"/>
              </a:rPr>
              <a:t>Problem</a:t>
            </a:r>
          </a:p>
        </p:txBody>
      </p:sp>
      <p:sp>
        <p:nvSpPr>
          <p:cNvPr id="15" name="Text 15"/>
          <p:cNvSpPr txBox="1"/>
          <p:nvPr/>
        </p:nvSpPr>
        <p:spPr>
          <a:xfrm>
            <a:off x="2607200" y="1420000"/>
            <a:ext cx="4650000" cy="1050000"/>
          </a:xfrm>
          <a:prstGeom prst="rect">
            <a:avLst/>
          </a:prstGeom>
          <a:noFill/>
        </p:spPr>
        <p:txBody>
          <a:bodyPr wrap="square" lIns="0" tIns="0" rIns="0" bIns="0" anchor="ctr">
            <a:normAutofit/>
          </a:bodyPr>
          <a:lstStyle/>
          <a:p>
            <a:pPr algn="l">
              <a:lnSpc>
                <a:spcPct val="100000"/>
              </a:lnSpc>
            </a:pPr>
            <a:r>
              <a:rPr lang="en-GB" sz="1250" b="1" spc="0" dirty="0">
                <a:solidFill>
                  <a:srgbClr val="FFFFFF"/>
                </a:solidFill>
                <a:latin typeface="Aptos"/>
                <a:cs typeface="Aptos"/>
              </a:rPr>
              <a:t>High-purity water was being used for low-grade duties.</a:t>
            </a:r>
          </a:p>
        </p:txBody>
      </p:sp>
      <p:sp>
        <p:nvSpPr>
          <p:cNvPr id="16" name="Shape 16"/>
          <p:cNvSpPr/>
          <p:nvPr/>
        </p:nvSpPr>
        <p:spPr>
          <a:xfrm>
            <a:off x="457200" y="257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Text 17"/>
          <p:cNvSpPr txBox="1"/>
          <p:nvPr/>
        </p:nvSpPr>
        <p:spPr>
          <a:xfrm>
            <a:off x="757200" y="257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3859B"/>
                </a:solidFill>
                <a:latin typeface="Aptos"/>
                <a:cs typeface="Aptos"/>
              </a:rPr>
              <a:t>Question</a:t>
            </a:r>
          </a:p>
        </p:txBody>
      </p:sp>
      <p:sp>
        <p:nvSpPr>
          <p:cNvPr id="18" name="Text 18"/>
          <p:cNvSpPr txBox="1"/>
          <p:nvPr/>
        </p:nvSpPr>
        <p:spPr>
          <a:xfrm>
            <a:off x="2607200" y="257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Does this use genuinely need water of this quality?</a:t>
            </a:r>
          </a:p>
        </p:txBody>
      </p:sp>
      <p:sp>
        <p:nvSpPr>
          <p:cNvPr id="19" name="Shape 19"/>
          <p:cNvSpPr/>
          <p:nvPr/>
        </p:nvSpPr>
        <p:spPr>
          <a:xfrm>
            <a:off x="457200" y="3720000"/>
            <a:ext cx="7100000" cy="1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757200" y="3720000"/>
            <a:ext cx="1700000" cy="1050000"/>
          </a:xfrm>
          <a:prstGeom prst="rect">
            <a:avLst/>
          </a:prstGeom>
          <a:noFill/>
        </p:spPr>
        <p:txBody>
          <a:bodyPr wrap="square" lIns="0" tIns="0" rIns="0" bIns="0" anchor="ctr">
            <a:normAutofit/>
          </a:bodyPr>
          <a:lstStyle/>
          <a:p>
            <a:pPr algn="l">
              <a:lnSpc>
                <a:spcPct val="100000"/>
              </a:lnSpc>
            </a:pPr>
            <a:r>
              <a:rPr lang="en-GB" sz="1000" b="1" cap="all" spc="80" dirty="0">
                <a:solidFill>
                  <a:srgbClr val="12B5CB"/>
                </a:solidFill>
                <a:latin typeface="Aptos"/>
                <a:cs typeface="Aptos"/>
              </a:rPr>
              <a:t>Discovery</a:t>
            </a:r>
          </a:p>
        </p:txBody>
      </p:sp>
      <p:sp>
        <p:nvSpPr>
          <p:cNvPr id="21" name="Text 21"/>
          <p:cNvSpPr txBox="1"/>
          <p:nvPr/>
        </p:nvSpPr>
        <p:spPr>
          <a:xfrm>
            <a:off x="2607200" y="3720000"/>
            <a:ext cx="4650000" cy="1050000"/>
          </a:xfrm>
          <a:prstGeom prst="rect">
            <a:avLst/>
          </a:prstGeom>
          <a:noFill/>
        </p:spPr>
        <p:txBody>
          <a:bodyPr wrap="square" lIns="0" tIns="0" rIns="0" bIns="0" anchor="ctr">
            <a:normAutofit/>
          </a:bodyPr>
          <a:lstStyle/>
          <a:p>
            <a:pPr algn="l">
              <a:lnSpc>
                <a:spcPct val="100000"/>
              </a:lnSpc>
            </a:pPr>
            <a:r>
              <a:rPr lang="en-GB" sz="1250" b="0" spc="0" dirty="0">
                <a:solidFill>
                  <a:srgbClr val="607481"/>
                </a:solidFill>
                <a:latin typeface="Aptos"/>
                <a:cs typeface="Aptos"/>
              </a:rPr>
              <a:t>Quality had never been matched to purpose.</a:t>
            </a:r>
          </a:p>
        </p:txBody>
      </p:sp>
      <p:sp>
        <p:nvSpPr>
          <p:cNvPr id="22" name="Shape 22"/>
          <p:cNvSpPr/>
          <p:nvPr/>
        </p:nvSpPr>
        <p:spPr>
          <a:xfrm>
            <a:off x="7877200" y="1420000"/>
            <a:ext cx="3857600" cy="19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3" name="Text 23"/>
          <p:cNvSpPr txBox="1"/>
          <p:nvPr/>
        </p:nvSpPr>
        <p:spPr>
          <a:xfrm>
            <a:off x="8077200" y="1560000"/>
            <a:ext cx="3457600" cy="1620000"/>
          </a:xfrm>
          <a:prstGeom prst="rect">
            <a:avLst/>
          </a:prstGeom>
          <a:noFill/>
        </p:spPr>
        <p:txBody>
          <a:bodyPr wrap="square" lIns="0" tIns="0" rIns="0" bIns="0" anchor="ctr">
            <a:normAutofit/>
          </a:bodyPr>
          <a:lstStyle/>
          <a:p>
            <a:pPr algn="ctr">
              <a:lnSpc>
                <a:spcPct val="100000"/>
              </a:lnSpc>
            </a:pPr>
            <a:r>
              <a:rPr lang="en-GB" sz="3200" b="1" spc="0" dirty="0">
                <a:solidFill>
                  <a:srgbClr val="72BD5B"/>
                </a:solidFill>
                <a:latin typeface="Aptos"/>
                <a:cs typeface="Aptos"/>
              </a:rPr>
              <a:t>21.2m</a:t>
            </a:r>
          </a:p>
          <a:p>
            <a:pPr algn="ctr">
              <a:lnSpc>
                <a:spcPct val="100000"/>
              </a:lnSpc>
            </a:pPr>
            <a:r>
              <a:rPr lang="en-GB" sz="1000" b="1" cap="all" spc="60" dirty="0">
                <a:solidFill>
                  <a:srgbClr val="607481"/>
                </a:solidFill>
                <a:latin typeface="Aptos"/>
                <a:cs typeface="Aptos"/>
              </a:rPr>
              <a:t>litres saved a year</a:t>
            </a:r>
          </a:p>
        </p:txBody>
      </p:sp>
      <p:sp>
        <p:nvSpPr>
          <p:cNvPr id="24" name="Shape 24"/>
          <p:cNvSpPr/>
          <p:nvPr/>
        </p:nvSpPr>
        <p:spPr>
          <a:xfrm>
            <a:off x="7877200" y="3600000"/>
            <a:ext cx="1345866" cy="800000"/>
          </a:xfrm>
          <a:prstGeom prst="homePlate">
            <a:avLst>
              <a:gd name="adj" fmla="val 22000"/>
            </a:avLst>
          </a:prstGeom>
          <a:solidFill>
            <a:srgbClr val="72BD5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High grade</a:t>
            </a:r>
          </a:p>
        </p:txBody>
      </p:sp>
      <p:sp>
        <p:nvSpPr>
          <p:cNvPr id="25" name="Shape 25"/>
          <p:cNvSpPr/>
          <p:nvPr/>
        </p:nvSpPr>
        <p:spPr>
          <a:xfrm>
            <a:off x="9133066" y="3600000"/>
            <a:ext cx="1345866" cy="800000"/>
          </a:xfrm>
          <a:prstGeom prst="chevron">
            <a:avLst>
              <a:gd name="adj" fmla="val 22000"/>
            </a:avLst>
          </a:prstGeom>
          <a:solidFill>
            <a:srgbClr val="72BD5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Low duty</a:t>
            </a:r>
          </a:p>
        </p:txBody>
      </p:sp>
      <p:sp>
        <p:nvSpPr>
          <p:cNvPr id="26" name="Shape 26"/>
          <p:cNvSpPr/>
          <p:nvPr/>
        </p:nvSpPr>
        <p:spPr>
          <a:xfrm>
            <a:off x="10388932" y="3600000"/>
            <a:ext cx="1345866" cy="800000"/>
          </a:xfrm>
          <a:prstGeom prst="chevron">
            <a:avLst>
              <a:gd name="adj" fmla="val 22000"/>
            </a:avLst>
          </a:prstGeom>
          <a:solidFill>
            <a:srgbClr val="72BD5B"/>
          </a:solidFill>
          <a:ln>
            <a:noFill/>
          </a:ln>
        </p:spPr>
        <p:txBody>
          <a:bodyPr wrap="square" lIns="120000" tIns="45720" rIns="120000" bIns="45720" anchor="ctr">
            <a:normAutofit/>
          </a:bodyPr>
          <a:lstStyle/>
          <a:p>
            <a:pPr algn="ctr">
              <a:lnSpc>
                <a:spcPct val="100000"/>
              </a:lnSpc>
            </a:pPr>
            <a:r>
              <a:rPr lang="en-GB" sz="850" b="1" cap="all" spc="40" dirty="0">
                <a:solidFill>
                  <a:srgbClr val="FFFFFF"/>
                </a:solidFill>
                <a:latin typeface="Aptos"/>
                <a:cs typeface="Aptos"/>
              </a:rPr>
              <a:t>Discharge</a:t>
            </a:r>
          </a:p>
        </p:txBody>
      </p:sp>
      <p:sp>
        <p:nvSpPr>
          <p:cNvPr id="27" name="Text 27"/>
          <p:cNvSpPr txBox="1"/>
          <p:nvPr/>
        </p:nvSpPr>
        <p:spPr>
          <a:xfrm>
            <a:off x="7877200" y="4600000"/>
            <a:ext cx="3857600" cy="4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What the water was actually doing</a:t>
            </a:r>
          </a:p>
        </p:txBody>
      </p:sp>
      <p:sp>
        <p:nvSpPr>
          <p:cNvPr id="28" name="Shape 28"/>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9" name="Text 29"/>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Lesson</a:t>
            </a:r>
          </a:p>
        </p:txBody>
      </p:sp>
      <p:sp>
        <p:nvSpPr>
          <p:cNvPr id="30" name="Text 30"/>
          <p:cNvSpPr txBox="1"/>
          <p:nvPr/>
        </p:nvSpPr>
        <p:spPr>
          <a:xfrm>
            <a:off x="2580913"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Reuse begins by matching quality to purpose — not by building another treatment step.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a:t>
            </a:r>
            <a:r>
              <a:rPr lang="en-GB" sz="2700" b="1" spc="0">
                <a:solidFill>
                  <a:srgbClr val="172733"/>
                </a:solidFill>
                <a:latin typeface="Aptos"/>
                <a:cs typeface="Aptos"/>
              </a:rPr>
              <a:t>Four Mysteries Together</a:t>
            </a:r>
            <a:endParaRPr lang="en-GB" sz="2700" b="1" spc="0" dirty="0">
              <a:solidFill>
                <a:srgbClr val="172733"/>
              </a:solidFill>
              <a:latin typeface="Aptos"/>
              <a:cs typeface="Aptos"/>
            </a:endParaRP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Four measures, four different lenses</a:t>
            </a:r>
          </a:p>
        </p:txBody>
      </p:sp>
      <p:sp>
        <p:nvSpPr>
          <p:cNvPr id="13" name="Shape 13"/>
          <p:cNvSpPr/>
          <p:nvPr/>
        </p:nvSpPr>
        <p:spPr>
          <a:xfrm>
            <a:off x="457200" y="1400000"/>
            <a:ext cx="11277600" cy="1750000"/>
          </a:xfrm>
          <a:prstGeom prst="roundRect">
            <a:avLst>
              <a:gd name="adj" fmla="val 6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957200" y="1560000"/>
            <a:ext cx="6200000" cy="1450000"/>
          </a:xfrm>
          <a:prstGeom prst="rect">
            <a:avLst/>
          </a:prstGeom>
          <a:noFill/>
        </p:spPr>
        <p:txBody>
          <a:bodyPr wrap="square" lIns="0" tIns="0" rIns="0" bIns="0" anchor="ctr">
            <a:normAutofit/>
          </a:bodyPr>
          <a:lstStyle/>
          <a:p>
            <a:pPr algn="l">
              <a:lnSpc>
                <a:spcPct val="100000"/>
              </a:lnSpc>
            </a:pPr>
            <a:r>
              <a:rPr lang="en-GB" sz="4000" b="1" spc="0" dirty="0">
                <a:solidFill>
                  <a:srgbClr val="77D9E8"/>
                </a:solidFill>
                <a:latin typeface="Aptos"/>
                <a:cs typeface="Aptos"/>
              </a:rPr>
              <a:t>82 million litres</a:t>
            </a:r>
          </a:p>
          <a:p>
            <a:pPr algn="l">
              <a:lnSpc>
                <a:spcPct val="100000"/>
              </a:lnSpc>
            </a:pPr>
            <a:r>
              <a:rPr lang="en-GB" sz="1200" b="0" spc="0" dirty="0">
                <a:solidFill>
                  <a:srgbClr val="9FB6C2"/>
                </a:solidFill>
                <a:latin typeface="Aptos"/>
                <a:cs typeface="Aptos"/>
              </a:rPr>
              <a:t> potential water saved every year</a:t>
            </a:r>
          </a:p>
        </p:txBody>
      </p:sp>
      <p:sp>
        <p:nvSpPr>
          <p:cNvPr id="17" name="Shape 17"/>
          <p:cNvSpPr/>
          <p:nvPr/>
        </p:nvSpPr>
        <p:spPr>
          <a:xfrm>
            <a:off x="45720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8" name="Text 18"/>
          <p:cNvSpPr txBox="1"/>
          <p:nvPr/>
        </p:nvSpPr>
        <p:spPr>
          <a:xfrm>
            <a:off x="637200" y="3450000"/>
            <a:ext cx="2287950" cy="1250000"/>
          </a:xfrm>
          <a:prstGeom prst="rect">
            <a:avLst/>
          </a:prstGeom>
          <a:noFill/>
        </p:spPr>
        <p:txBody>
          <a:bodyPr wrap="square" lIns="0" tIns="0" rIns="0" bIns="0" anchor="ctr">
            <a:normAutofit/>
          </a:bodyPr>
          <a:lstStyle/>
          <a:p>
            <a:pPr algn="ctr">
              <a:lnSpc>
                <a:spcPct val="100000"/>
              </a:lnSpc>
            </a:pPr>
            <a:r>
              <a:rPr lang="en-GB" sz="2800" b="1" spc="0" dirty="0">
                <a:solidFill>
                  <a:srgbClr val="72BD5B"/>
                </a:solidFill>
                <a:latin typeface="Aptos"/>
                <a:cs typeface="Aptos"/>
              </a:rPr>
              <a:t>£</a:t>
            </a:r>
            <a:r>
              <a:rPr lang="en-GB" sz="2800" b="1" spc="0">
                <a:solidFill>
                  <a:srgbClr val="72BD5B"/>
                </a:solidFill>
                <a:latin typeface="Aptos"/>
                <a:cs typeface="Aptos"/>
              </a:rPr>
              <a:t>501k</a:t>
            </a:r>
            <a:r>
              <a:rPr lang="en-GB" sz="2800" b="1" spc="0" dirty="0">
                <a:solidFill>
                  <a:srgbClr val="72BD5B"/>
                </a:solidFill>
                <a:latin typeface="Aptos"/>
                <a:cs typeface="Aptos"/>
              </a:rPr>
              <a:t>*</a:t>
            </a:r>
          </a:p>
          <a:p>
            <a:pPr algn="ctr">
              <a:lnSpc>
                <a:spcPct val="100000"/>
              </a:lnSpc>
            </a:pPr>
            <a:r>
              <a:rPr lang="en-GB" sz="1050" b="1" cap="all" spc="60" dirty="0">
                <a:solidFill>
                  <a:srgbClr val="607481"/>
                </a:solidFill>
                <a:latin typeface="Aptos"/>
                <a:cs typeface="Aptos"/>
              </a:rPr>
              <a:t>Annual savings</a:t>
            </a:r>
          </a:p>
          <a:p>
            <a:pPr algn="ctr">
              <a:lnSpc>
                <a:spcPct val="100000"/>
              </a:lnSpc>
            </a:pPr>
            <a:r>
              <a:rPr lang="en-GB" sz="1000" b="0" spc="0" dirty="0">
                <a:solidFill>
                  <a:srgbClr val="607481"/>
                </a:solidFill>
                <a:latin typeface="Aptos"/>
                <a:cs typeface="Aptos"/>
              </a:rPr>
              <a:t>Operating cost, every year</a:t>
            </a:r>
          </a:p>
        </p:txBody>
      </p:sp>
      <p:sp>
        <p:nvSpPr>
          <p:cNvPr id="19" name="Shape 19"/>
          <p:cNvSpPr/>
          <p:nvPr/>
        </p:nvSpPr>
        <p:spPr>
          <a:xfrm>
            <a:off x="333375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3513750" y="3450000"/>
            <a:ext cx="2287950" cy="1250000"/>
          </a:xfrm>
          <a:prstGeom prst="rect">
            <a:avLst/>
          </a:prstGeom>
          <a:noFill/>
        </p:spPr>
        <p:txBody>
          <a:bodyPr wrap="square" lIns="0" tIns="0" rIns="0" bIns="0" anchor="ctr">
            <a:normAutofit/>
          </a:bodyPr>
          <a:lstStyle/>
          <a:p>
            <a:pPr algn="ctr">
              <a:lnSpc>
                <a:spcPct val="100000"/>
              </a:lnSpc>
            </a:pPr>
            <a:r>
              <a:rPr lang="en-GB" sz="2800" b="1" spc="0" dirty="0">
                <a:solidFill>
                  <a:srgbClr val="13859B"/>
                </a:solidFill>
                <a:latin typeface="Aptos"/>
                <a:cs typeface="Aptos"/>
              </a:rPr>
              <a:t>£</a:t>
            </a:r>
            <a:r>
              <a:rPr lang="en-GB" sz="2800" b="1" spc="0">
                <a:solidFill>
                  <a:srgbClr val="13859B"/>
                </a:solidFill>
                <a:latin typeface="Aptos"/>
                <a:cs typeface="Aptos"/>
              </a:rPr>
              <a:t>222k</a:t>
            </a:r>
            <a:r>
              <a:rPr lang="en-GB" sz="2800" b="1" spc="0" dirty="0">
                <a:solidFill>
                  <a:srgbClr val="13859B"/>
                </a:solidFill>
                <a:latin typeface="Aptos"/>
                <a:cs typeface="Aptos"/>
              </a:rPr>
              <a:t>*</a:t>
            </a:r>
          </a:p>
          <a:p>
            <a:pPr algn="ctr">
              <a:lnSpc>
                <a:spcPct val="100000"/>
              </a:lnSpc>
            </a:pPr>
            <a:r>
              <a:rPr lang="en-GB" sz="1050" b="1" cap="all" spc="60" dirty="0">
                <a:solidFill>
                  <a:srgbClr val="607481"/>
                </a:solidFill>
                <a:latin typeface="Aptos"/>
                <a:cs typeface="Aptos"/>
              </a:rPr>
              <a:t>Total investment</a:t>
            </a:r>
          </a:p>
          <a:p>
            <a:pPr algn="ctr">
              <a:lnSpc>
                <a:spcPct val="100000"/>
              </a:lnSpc>
            </a:pPr>
            <a:r>
              <a:rPr lang="en-GB" sz="1000" b="0" spc="0">
                <a:solidFill>
                  <a:srgbClr val="607481"/>
                </a:solidFill>
                <a:latin typeface="Aptos"/>
                <a:cs typeface="Aptos"/>
              </a:rPr>
              <a:t>Capital across all four measures</a:t>
            </a:r>
            <a:endParaRPr lang="en-GB" sz="1000" b="0" spc="0" dirty="0">
              <a:solidFill>
                <a:srgbClr val="607481"/>
              </a:solidFill>
              <a:latin typeface="Aptos"/>
              <a:cs typeface="Aptos"/>
            </a:endParaRPr>
          </a:p>
        </p:txBody>
      </p:sp>
      <p:sp>
        <p:nvSpPr>
          <p:cNvPr id="21" name="Shape 21"/>
          <p:cNvSpPr/>
          <p:nvPr/>
        </p:nvSpPr>
        <p:spPr>
          <a:xfrm>
            <a:off x="621030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2" name="Text 22"/>
          <p:cNvSpPr txBox="1"/>
          <p:nvPr/>
        </p:nvSpPr>
        <p:spPr>
          <a:xfrm>
            <a:off x="6390300" y="3450000"/>
            <a:ext cx="2287950" cy="1250000"/>
          </a:xfrm>
          <a:prstGeom prst="rect">
            <a:avLst/>
          </a:prstGeom>
          <a:noFill/>
        </p:spPr>
        <p:txBody>
          <a:bodyPr wrap="square" lIns="0" tIns="0" rIns="0" bIns="0" anchor="ctr">
            <a:normAutofit/>
          </a:bodyPr>
          <a:lstStyle/>
          <a:p>
            <a:pPr algn="ctr">
              <a:lnSpc>
                <a:spcPct val="100000"/>
              </a:lnSpc>
            </a:pPr>
            <a:r>
              <a:rPr lang="en-GB" sz="2800" b="1" spc="0">
                <a:solidFill>
                  <a:srgbClr val="4F91D8"/>
                </a:solidFill>
                <a:latin typeface="Aptos"/>
                <a:cs typeface="Aptos"/>
              </a:rPr>
              <a:t>4 of 15</a:t>
            </a:r>
            <a:endParaRPr lang="en-GB" sz="2800" b="1" spc="0" dirty="0">
              <a:solidFill>
                <a:srgbClr val="4F91D8"/>
              </a:solidFill>
              <a:latin typeface="Aptos"/>
              <a:cs typeface="Aptos"/>
            </a:endParaRPr>
          </a:p>
          <a:p>
            <a:pPr algn="ctr">
              <a:lnSpc>
                <a:spcPct val="100000"/>
              </a:lnSpc>
            </a:pPr>
            <a:r>
              <a:rPr lang="en-GB" sz="1050" b="1" cap="all" spc="60">
                <a:solidFill>
                  <a:srgbClr val="607481"/>
                </a:solidFill>
                <a:latin typeface="Aptos"/>
                <a:cs typeface="Aptos"/>
              </a:rPr>
              <a:t>Opportunities</a:t>
            </a:r>
            <a:endParaRPr lang="en-GB" sz="1050" b="1" cap="all" spc="60" dirty="0">
              <a:solidFill>
                <a:srgbClr val="607481"/>
              </a:solidFill>
              <a:latin typeface="Aptos"/>
              <a:cs typeface="Aptos"/>
            </a:endParaRPr>
          </a:p>
          <a:p>
            <a:pPr algn="ctr">
              <a:lnSpc>
                <a:spcPct val="100000"/>
              </a:lnSpc>
            </a:pPr>
            <a:r>
              <a:rPr lang="en-GB" sz="1000" b="0" spc="0">
                <a:solidFill>
                  <a:srgbClr val="607481"/>
                </a:solidFill>
                <a:latin typeface="Aptos"/>
                <a:cs typeface="Aptos"/>
              </a:rPr>
              <a:t>The smallest slice of the programme</a:t>
            </a:r>
            <a:endParaRPr lang="en-GB" sz="1000" b="0" spc="0" dirty="0">
              <a:solidFill>
                <a:srgbClr val="607481"/>
              </a:solidFill>
              <a:latin typeface="Aptos"/>
              <a:cs typeface="Aptos"/>
            </a:endParaRPr>
          </a:p>
        </p:txBody>
      </p:sp>
      <p:sp>
        <p:nvSpPr>
          <p:cNvPr id="23" name="Shape 23"/>
          <p:cNvSpPr/>
          <p:nvPr/>
        </p:nvSpPr>
        <p:spPr>
          <a:xfrm>
            <a:off x="908685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4" name="Text 24"/>
          <p:cNvSpPr txBox="1"/>
          <p:nvPr/>
        </p:nvSpPr>
        <p:spPr>
          <a:xfrm>
            <a:off x="9266850" y="3450000"/>
            <a:ext cx="2287950" cy="1250000"/>
          </a:xfrm>
          <a:prstGeom prst="rect">
            <a:avLst/>
          </a:prstGeom>
          <a:noFill/>
        </p:spPr>
        <p:txBody>
          <a:bodyPr wrap="square" lIns="0" tIns="0" rIns="0" bIns="0" anchor="ctr">
            <a:normAutofit/>
          </a:bodyPr>
          <a:lstStyle/>
          <a:p>
            <a:pPr algn="ctr">
              <a:lnSpc>
                <a:spcPct val="100000"/>
              </a:lnSpc>
            </a:pPr>
            <a:r>
              <a:rPr lang="en-GB" sz="2800" b="1" spc="0" dirty="0">
                <a:solidFill>
                  <a:srgbClr val="F27A3D"/>
                </a:solidFill>
                <a:latin typeface="Aptos"/>
                <a:cs typeface="Aptos"/>
              </a:rPr>
              <a:t>~</a:t>
            </a:r>
            <a:r>
              <a:rPr lang="en-GB" sz="2800" b="1" spc="0">
                <a:solidFill>
                  <a:srgbClr val="F27A3D"/>
                </a:solidFill>
                <a:latin typeface="Aptos"/>
                <a:cs typeface="Aptos"/>
              </a:rPr>
              <a:t>5 mths</a:t>
            </a:r>
            <a:endParaRPr lang="en-GB" sz="2800" b="1" spc="0" dirty="0">
              <a:solidFill>
                <a:srgbClr val="F27A3D"/>
              </a:solidFill>
              <a:latin typeface="Aptos"/>
              <a:cs typeface="Aptos"/>
            </a:endParaRPr>
          </a:p>
          <a:p>
            <a:pPr algn="ctr">
              <a:lnSpc>
                <a:spcPct val="100000"/>
              </a:lnSpc>
            </a:pPr>
            <a:r>
              <a:rPr lang="en-GB" sz="1050" b="1" cap="all" spc="60" dirty="0">
                <a:solidFill>
                  <a:srgbClr val="607481"/>
                </a:solidFill>
                <a:latin typeface="Aptos"/>
                <a:cs typeface="Aptos"/>
              </a:rPr>
              <a:t>Simple payback</a:t>
            </a:r>
          </a:p>
          <a:p>
            <a:pPr algn="ctr">
              <a:lnSpc>
                <a:spcPct val="100000"/>
              </a:lnSpc>
            </a:pPr>
            <a:r>
              <a:rPr lang="en-GB" sz="1000" b="0" spc="0">
                <a:solidFill>
                  <a:srgbClr val="607481"/>
                </a:solidFill>
                <a:latin typeface="Aptos"/>
                <a:cs typeface="Aptos"/>
              </a:rPr>
              <a:t>Three of the four paid back in weeks</a:t>
            </a:r>
            <a:endParaRPr lang="en-GB" sz="1000" b="0" spc="0" dirty="0">
              <a:solidFill>
                <a:srgbClr val="607481"/>
              </a:solidFill>
              <a:latin typeface="Aptos"/>
              <a:cs typeface="Aptos"/>
            </a:endParaRPr>
          </a:p>
        </p:txBody>
      </p:sp>
      <p:sp>
        <p:nvSpPr>
          <p:cNvPr id="25" name="Shape 25"/>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6" name="Text 26"/>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Beyond the numbers</a:t>
            </a:r>
          </a:p>
        </p:txBody>
      </p:sp>
      <p:sp>
        <p:nvSpPr>
          <p:cNvPr id="27" name="Text 27"/>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a:solidFill>
                  <a:srgbClr val="FFFFFF"/>
                </a:solidFill>
                <a:latin typeface="Aptos"/>
                <a:cs typeface="Aptos"/>
              </a:rPr>
              <a:t>Four questions returned more than twice their capital cost in the first year alone</a:t>
            </a:r>
            <a:r>
              <a:rPr lang="en-GB" sz="1300" b="1" spc="0" dirty="0">
                <a:solidFill>
                  <a:srgbClr val="FFFFFF"/>
                </a:solidFill>
                <a:latin typeface="Aptos"/>
                <a:cs typeface="Aptos"/>
              </a:rPr>
              <a:t>.</a:t>
            </a:r>
          </a:p>
        </p:txBody>
      </p:sp>
      <p:sp>
        <p:nvSpPr>
          <p:cNvPr id="3" name="Text 12">
            <a:extLst>
              <a:ext uri="{FF2B5EF4-FFF2-40B4-BE49-F238E27FC236}">
                <a16:creationId xmlns:a16="http://schemas.microsoft.com/office/drawing/2014/main" id="{61187AAE-A2B7-A428-3B85-7EFB4B918536}"/>
              </a:ext>
            </a:extLst>
          </p:cNvPr>
          <p:cNvSpPr txBox="1"/>
          <p:nvPr/>
        </p:nvSpPr>
        <p:spPr>
          <a:xfrm>
            <a:off x="475488" y="4982500"/>
            <a:ext cx="11259312" cy="300000"/>
          </a:xfrm>
          <a:prstGeom prst="rect">
            <a:avLst/>
          </a:prstGeom>
          <a:noFill/>
        </p:spPr>
        <p:txBody>
          <a:bodyPr wrap="square" lIns="0" tIns="0" rIns="0" bIns="0" anchor="ctr">
            <a:normAutofit/>
          </a:bodyPr>
          <a:lstStyle/>
          <a:p>
            <a:pPr algn="l">
              <a:lnSpc>
                <a:spcPct val="100000"/>
              </a:lnSpc>
            </a:pPr>
            <a:r>
              <a:rPr lang="en-GB" sz="1200" dirty="0">
                <a:solidFill>
                  <a:srgbClr val="607481"/>
                </a:solidFill>
                <a:latin typeface="Aptos"/>
                <a:cs typeface="Aptos"/>
              </a:rPr>
              <a:t>* Converted from US$ to £ at 2021 rates.</a:t>
            </a:r>
            <a:endParaRPr lang="en-GB" sz="1200" b="0" spc="0" dirty="0">
              <a:solidFill>
                <a:srgbClr val="607481"/>
              </a:solidFill>
              <a:latin typeface="Aptos"/>
              <a:cs typeface="Apto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a:solidFill>
                  <a:srgbClr val="172733"/>
                </a:solidFill>
                <a:latin typeface="Aptos"/>
                <a:cs typeface="Aptos"/>
              </a:rPr>
              <a:t>And Across the Whole Site</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Thirteen opportunities, one campus, ten years — the four mysteries are 82 million litres of it.</a:t>
            </a:r>
          </a:p>
        </p:txBody>
      </p:sp>
      <p:sp>
        <p:nvSpPr>
          <p:cNvPr id="13" name="Shape 13"/>
          <p:cNvSpPr/>
          <p:nvPr/>
        </p:nvSpPr>
        <p:spPr>
          <a:xfrm>
            <a:off x="457200" y="1400000"/>
            <a:ext cx="11277600" cy="1750000"/>
          </a:xfrm>
          <a:prstGeom prst="roundRect">
            <a:avLst>
              <a:gd name="adj" fmla="val 6000"/>
            </a:avLst>
          </a:prstGeom>
          <a:solidFill>
            <a:srgbClr val="0B3040"/>
          </a:solidFill>
          <a:ln>
            <a:noFill/>
          </a:ln>
        </p:spPr>
        <p:txBody>
          <a:bodyPr wrap="square" lIns="0" tIns="45720" rIns="0" bIns="45720" anchor="ctr">
            <a:normAutofit/>
          </a:bodyPr>
          <a:lstStyle/>
          <a:p>
            <a:endParaRPr/>
          </a:p>
        </p:txBody>
      </p:sp>
      <p:sp>
        <p:nvSpPr>
          <p:cNvPr id="14" name="Text 14"/>
          <p:cNvSpPr txBox="1"/>
          <p:nvPr/>
        </p:nvSpPr>
        <p:spPr>
          <a:xfrm>
            <a:off x="957200" y="1560000"/>
            <a:ext cx="6200000" cy="1450000"/>
          </a:xfrm>
          <a:prstGeom prst="rect">
            <a:avLst/>
          </a:prstGeom>
          <a:noFill/>
        </p:spPr>
        <p:txBody>
          <a:bodyPr wrap="square" lIns="0" tIns="0" rIns="0" bIns="0" anchor="ctr">
            <a:normAutofit/>
          </a:bodyPr>
          <a:lstStyle/>
          <a:p>
            <a:pPr algn="l">
              <a:lnSpc>
                <a:spcPct val="100000"/>
              </a:lnSpc>
            </a:pPr>
            <a:r>
              <a:rPr lang="en-GB" sz="4000" b="1" spc="0" dirty="0">
                <a:solidFill>
                  <a:srgbClr val="77D9E8"/>
                </a:solidFill>
                <a:latin typeface="Aptos"/>
                <a:cs typeface="Aptos"/>
              </a:rPr>
              <a:t>222 million litres</a:t>
            </a:r>
          </a:p>
          <a:p>
            <a:pPr algn="l">
              <a:lnSpc>
                <a:spcPct val="100000"/>
              </a:lnSpc>
            </a:pPr>
            <a:r>
              <a:rPr lang="en-GB" sz="1200" b="0" spc="0" dirty="0">
                <a:solidFill>
                  <a:srgbClr val="9FB6C2"/>
                </a:solidFill>
                <a:latin typeface="Aptos"/>
                <a:cs typeface="Aptos"/>
              </a:rPr>
              <a:t> potential water saved every year</a:t>
            </a:r>
          </a:p>
        </p:txBody>
      </p:sp>
      <p:sp>
        <p:nvSpPr>
          <p:cNvPr id="15" name="Shape 15"/>
          <p:cNvSpPr/>
          <p:nvPr/>
        </p:nvSpPr>
        <p:spPr>
          <a:xfrm>
            <a:off x="7757200" y="1560000"/>
            <a:ext cx="12700" cy="1430000"/>
          </a:xfrm>
          <a:prstGeom prst="rect">
            <a:avLst/>
          </a:prstGeom>
          <a:solidFill>
            <a:srgbClr val="2A5060"/>
          </a:solidFill>
          <a:ln>
            <a:noFill/>
          </a:ln>
        </p:spPr>
        <p:txBody>
          <a:bodyPr wrap="square" lIns="0" tIns="45720" rIns="0" bIns="45720" anchor="ctr">
            <a:normAutofit/>
          </a:bodyPr>
          <a:lstStyle/>
          <a:p>
            <a:endParaRPr/>
          </a:p>
        </p:txBody>
      </p:sp>
      <p:sp>
        <p:nvSpPr>
          <p:cNvPr id="16" name="Text 16"/>
          <p:cNvSpPr txBox="1"/>
          <p:nvPr/>
        </p:nvSpPr>
        <p:spPr>
          <a:xfrm>
            <a:off x="8157200" y="1560000"/>
            <a:ext cx="3200000" cy="1430000"/>
          </a:xfrm>
          <a:prstGeom prst="rect">
            <a:avLst/>
          </a:prstGeom>
          <a:noFill/>
        </p:spPr>
        <p:txBody>
          <a:bodyPr wrap="square" lIns="0" tIns="0" rIns="0" bIns="0" anchor="ctr">
            <a:normAutofit/>
          </a:bodyPr>
          <a:lstStyle/>
          <a:p>
            <a:pPr algn="l">
              <a:lnSpc>
                <a:spcPct val="100000"/>
              </a:lnSpc>
            </a:pPr>
            <a:r>
              <a:rPr lang="en-GB" sz="1200" dirty="0">
                <a:solidFill>
                  <a:srgbClr val="FFFFFF"/>
                </a:solidFill>
                <a:latin typeface="Aptos"/>
                <a:cs typeface="Aptos"/>
              </a:rPr>
              <a:t>Just over 30</a:t>
            </a:r>
            <a:r>
              <a:rPr lang="en-GB" sz="1200" b="0" spc="0" dirty="0">
                <a:solidFill>
                  <a:srgbClr val="FFFFFF"/>
                </a:solidFill>
                <a:latin typeface="Aptos"/>
                <a:cs typeface="Aptos"/>
              </a:rPr>
              <a:t>% of the site's total use, achieved </a:t>
            </a:r>
            <a:br>
              <a:rPr dirty="0"/>
            </a:br>
            <a:r>
              <a:rPr lang="en-GB" sz="1200" b="0" spc="0" dirty="0">
                <a:solidFill>
                  <a:srgbClr val="FFFFFF"/>
                </a:solidFill>
                <a:latin typeface="Aptos"/>
                <a:cs typeface="Aptos"/>
              </a:rPr>
              <a:t>without relaxing a single quality standard.</a:t>
            </a:r>
          </a:p>
          <a:p>
            <a:pPr algn="l">
              <a:lnSpc>
                <a:spcPct val="100000"/>
              </a:lnSpc>
            </a:pPr>
            <a:endParaRPr lang="en-GB" sz="1200" b="0" spc="0" dirty="0">
              <a:solidFill>
                <a:srgbClr val="FFFFFF"/>
              </a:solidFill>
              <a:latin typeface="Aptos"/>
              <a:cs typeface="Aptos"/>
            </a:endParaRPr>
          </a:p>
          <a:p>
            <a:pPr algn="l">
              <a:lnSpc>
                <a:spcPct val="100000"/>
              </a:lnSpc>
            </a:pPr>
            <a:r>
              <a:rPr lang="en-GB" sz="1200" dirty="0">
                <a:solidFill>
                  <a:srgbClr val="FFFFFF"/>
                </a:solidFill>
                <a:latin typeface="Aptos"/>
                <a:cs typeface="Aptos"/>
              </a:rPr>
              <a:t>Path to 40% identified as part of next (long ROI) phase – 2 opportunities. </a:t>
            </a:r>
            <a:endParaRPr lang="en-GB" sz="1200" b="0" spc="0" dirty="0">
              <a:solidFill>
                <a:srgbClr val="FFFFFF"/>
              </a:solidFill>
              <a:latin typeface="Aptos"/>
              <a:cs typeface="Aptos"/>
            </a:endParaRPr>
          </a:p>
        </p:txBody>
      </p:sp>
      <p:sp>
        <p:nvSpPr>
          <p:cNvPr id="17" name="Shape 17"/>
          <p:cNvSpPr/>
          <p:nvPr/>
        </p:nvSpPr>
        <p:spPr>
          <a:xfrm>
            <a:off x="45720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8" name="Text 18"/>
          <p:cNvSpPr txBox="1"/>
          <p:nvPr/>
        </p:nvSpPr>
        <p:spPr>
          <a:xfrm>
            <a:off x="637200" y="3450000"/>
            <a:ext cx="2287950" cy="1250000"/>
          </a:xfrm>
          <a:prstGeom prst="rect">
            <a:avLst/>
          </a:prstGeom>
          <a:noFill/>
        </p:spPr>
        <p:txBody>
          <a:bodyPr wrap="square" lIns="0" tIns="0" rIns="0" bIns="0" anchor="ctr">
            <a:normAutofit/>
          </a:bodyPr>
          <a:lstStyle/>
          <a:p>
            <a:pPr algn="ctr">
              <a:lnSpc>
                <a:spcPct val="100000"/>
              </a:lnSpc>
            </a:pPr>
            <a:r>
              <a:rPr lang="en-GB" sz="2800" b="1" spc="0">
                <a:solidFill>
                  <a:srgbClr val="72BD5B"/>
                </a:solidFill>
                <a:latin typeface="Aptos"/>
                <a:cs typeface="Aptos"/>
              </a:rPr>
              <a:t>£1.17m*</a:t>
            </a:r>
          </a:p>
          <a:p>
            <a:pPr algn="ctr">
              <a:lnSpc>
                <a:spcPct val="100000"/>
              </a:lnSpc>
            </a:pPr>
            <a:r>
              <a:rPr lang="en-GB" sz="1050" b="1" cap="all" spc="60">
                <a:solidFill>
                  <a:srgbClr val="607481"/>
                </a:solidFill>
                <a:latin typeface="Aptos"/>
                <a:cs typeface="Aptos"/>
              </a:rPr>
              <a:t>Annual savings</a:t>
            </a:r>
          </a:p>
          <a:p>
            <a:pPr algn="ctr">
              <a:lnSpc>
                <a:spcPct val="100000"/>
              </a:lnSpc>
            </a:pPr>
            <a:r>
              <a:rPr lang="en-GB" sz="1000" b="0" spc="0">
                <a:solidFill>
                  <a:srgbClr val="607481"/>
                </a:solidFill>
                <a:latin typeface="Aptos"/>
                <a:cs typeface="Aptos"/>
              </a:rPr>
              <a:t>Operating cost, every year</a:t>
            </a:r>
          </a:p>
        </p:txBody>
      </p:sp>
      <p:sp>
        <p:nvSpPr>
          <p:cNvPr id="19" name="Shape 19"/>
          <p:cNvSpPr/>
          <p:nvPr/>
        </p:nvSpPr>
        <p:spPr>
          <a:xfrm>
            <a:off x="333375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Text 20"/>
          <p:cNvSpPr txBox="1"/>
          <p:nvPr/>
        </p:nvSpPr>
        <p:spPr>
          <a:xfrm>
            <a:off x="3513750" y="3450000"/>
            <a:ext cx="2287950" cy="1250000"/>
          </a:xfrm>
          <a:prstGeom prst="rect">
            <a:avLst/>
          </a:prstGeom>
          <a:noFill/>
        </p:spPr>
        <p:txBody>
          <a:bodyPr wrap="square" lIns="0" tIns="0" rIns="0" bIns="0" anchor="ctr">
            <a:normAutofit/>
          </a:bodyPr>
          <a:lstStyle/>
          <a:p>
            <a:pPr algn="ctr">
              <a:lnSpc>
                <a:spcPct val="100000"/>
              </a:lnSpc>
            </a:pPr>
            <a:r>
              <a:rPr lang="en-GB" sz="2800" b="1" spc="0" dirty="0">
                <a:solidFill>
                  <a:srgbClr val="13859B"/>
                </a:solidFill>
                <a:latin typeface="Aptos"/>
                <a:cs typeface="Aptos"/>
              </a:rPr>
              <a:t>£</a:t>
            </a:r>
            <a:r>
              <a:rPr lang="en-GB" sz="2800" b="1" spc="0">
                <a:solidFill>
                  <a:srgbClr val="13859B"/>
                </a:solidFill>
                <a:latin typeface="Aptos"/>
                <a:cs typeface="Aptos"/>
              </a:rPr>
              <a:t>11.5m</a:t>
            </a:r>
            <a:r>
              <a:rPr lang="en-GB" sz="2800" b="1" spc="0" dirty="0">
                <a:solidFill>
                  <a:srgbClr val="13859B"/>
                </a:solidFill>
                <a:latin typeface="Aptos"/>
                <a:cs typeface="Aptos"/>
              </a:rPr>
              <a:t>*</a:t>
            </a:r>
          </a:p>
          <a:p>
            <a:pPr algn="ctr">
              <a:lnSpc>
                <a:spcPct val="100000"/>
              </a:lnSpc>
            </a:pPr>
            <a:r>
              <a:rPr lang="en-GB" sz="1050" b="1" cap="all" spc="60" dirty="0">
                <a:solidFill>
                  <a:srgbClr val="607481"/>
                </a:solidFill>
                <a:latin typeface="Aptos"/>
                <a:cs typeface="Aptos"/>
              </a:rPr>
              <a:t>Total investment</a:t>
            </a:r>
          </a:p>
          <a:p>
            <a:pPr algn="ctr">
              <a:lnSpc>
                <a:spcPct val="100000"/>
              </a:lnSpc>
            </a:pPr>
            <a:r>
              <a:rPr lang="en-GB" sz="1000" b="0" spc="0" dirty="0">
                <a:solidFill>
                  <a:srgbClr val="607481"/>
                </a:solidFill>
                <a:latin typeface="Aptos"/>
                <a:cs typeface="Aptos"/>
              </a:rPr>
              <a:t>Full programme. £</a:t>
            </a:r>
            <a:r>
              <a:rPr lang="en-GB" sz="1000" b="0" spc="0">
                <a:solidFill>
                  <a:srgbClr val="607481"/>
                </a:solidFill>
                <a:latin typeface="Aptos"/>
                <a:cs typeface="Aptos"/>
              </a:rPr>
              <a:t>1.26m</a:t>
            </a:r>
            <a:r>
              <a:rPr lang="en-GB" sz="1000" b="0" spc="0" dirty="0">
                <a:solidFill>
                  <a:srgbClr val="607481"/>
                </a:solidFill>
                <a:latin typeface="Aptos"/>
                <a:cs typeface="Aptos"/>
              </a:rPr>
              <a:t> without the major replacement project</a:t>
            </a:r>
          </a:p>
        </p:txBody>
      </p:sp>
      <p:sp>
        <p:nvSpPr>
          <p:cNvPr id="21" name="Shape 21"/>
          <p:cNvSpPr/>
          <p:nvPr/>
        </p:nvSpPr>
        <p:spPr>
          <a:xfrm>
            <a:off x="621030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2" name="Text 22"/>
          <p:cNvSpPr txBox="1"/>
          <p:nvPr/>
        </p:nvSpPr>
        <p:spPr>
          <a:xfrm>
            <a:off x="6390300" y="3450000"/>
            <a:ext cx="2287950" cy="1250000"/>
          </a:xfrm>
          <a:prstGeom prst="rect">
            <a:avLst/>
          </a:prstGeom>
          <a:noFill/>
        </p:spPr>
        <p:txBody>
          <a:bodyPr wrap="square" lIns="0" tIns="0" rIns="0" bIns="0" anchor="ctr">
            <a:normAutofit/>
          </a:bodyPr>
          <a:lstStyle/>
          <a:p>
            <a:pPr algn="ctr">
              <a:lnSpc>
                <a:spcPct val="100000"/>
              </a:lnSpc>
            </a:pPr>
            <a:r>
              <a:rPr lang="en-GB" sz="2800" b="1" spc="0">
                <a:solidFill>
                  <a:srgbClr val="4F91D8"/>
                </a:solidFill>
                <a:latin typeface="Aptos"/>
                <a:cs typeface="Aptos"/>
              </a:rPr>
              <a:t>10 yrs</a:t>
            </a:r>
          </a:p>
          <a:p>
            <a:pPr algn="ctr">
              <a:lnSpc>
                <a:spcPct val="100000"/>
              </a:lnSpc>
            </a:pPr>
            <a:r>
              <a:rPr lang="en-GB" sz="1050" b="1" cap="all" spc="60">
                <a:solidFill>
                  <a:srgbClr val="607481"/>
                </a:solidFill>
                <a:latin typeface="Aptos"/>
                <a:cs typeface="Aptos"/>
              </a:rPr>
              <a:t>Programme length</a:t>
            </a:r>
          </a:p>
          <a:p>
            <a:pPr algn="ctr">
              <a:lnSpc>
                <a:spcPct val="100000"/>
              </a:lnSpc>
            </a:pPr>
            <a:r>
              <a:rPr lang="en-GB" sz="1000" b="0" spc="0">
                <a:solidFill>
                  <a:srgbClr val="607481"/>
                </a:solidFill>
                <a:latin typeface="Aptos"/>
                <a:cs typeface="Aptos"/>
              </a:rPr>
              <a:t>Incremental, not one big build</a:t>
            </a:r>
          </a:p>
        </p:txBody>
      </p:sp>
      <p:sp>
        <p:nvSpPr>
          <p:cNvPr id="23" name="Shape 23"/>
          <p:cNvSpPr/>
          <p:nvPr/>
        </p:nvSpPr>
        <p:spPr>
          <a:xfrm>
            <a:off x="9086850" y="3300000"/>
            <a:ext cx="2647950" cy="15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4" name="Text 24"/>
          <p:cNvSpPr txBox="1"/>
          <p:nvPr/>
        </p:nvSpPr>
        <p:spPr>
          <a:xfrm>
            <a:off x="9266850" y="3450000"/>
            <a:ext cx="2287950" cy="1250000"/>
          </a:xfrm>
          <a:prstGeom prst="rect">
            <a:avLst/>
          </a:prstGeom>
          <a:noFill/>
        </p:spPr>
        <p:txBody>
          <a:bodyPr wrap="square" lIns="0" tIns="0" rIns="0" bIns="0" anchor="ctr">
            <a:normAutofit/>
          </a:bodyPr>
          <a:lstStyle/>
          <a:p>
            <a:pPr algn="ctr">
              <a:lnSpc>
                <a:spcPct val="100000"/>
              </a:lnSpc>
            </a:pPr>
            <a:r>
              <a:rPr lang="en-GB" sz="2800" b="1" spc="0" dirty="0">
                <a:solidFill>
                  <a:srgbClr val="F27A3D"/>
                </a:solidFill>
                <a:latin typeface="Aptos"/>
                <a:cs typeface="Aptos"/>
              </a:rPr>
              <a:t>~10 yrs</a:t>
            </a:r>
          </a:p>
          <a:p>
            <a:pPr algn="ctr">
              <a:lnSpc>
                <a:spcPct val="100000"/>
              </a:lnSpc>
            </a:pPr>
            <a:r>
              <a:rPr lang="en-GB" sz="1050" b="1" cap="all" spc="60" dirty="0">
                <a:solidFill>
                  <a:srgbClr val="607481"/>
                </a:solidFill>
                <a:latin typeface="Aptos"/>
                <a:cs typeface="Aptos"/>
              </a:rPr>
              <a:t>Simple payback</a:t>
            </a:r>
          </a:p>
          <a:p>
            <a:pPr algn="ctr">
              <a:lnSpc>
                <a:spcPct val="100000"/>
              </a:lnSpc>
            </a:pPr>
            <a:r>
              <a:rPr lang="en-GB" sz="1000" b="0" spc="0" dirty="0">
                <a:solidFill>
                  <a:srgbClr val="607481"/>
                </a:solidFill>
                <a:latin typeface="Aptos"/>
                <a:cs typeface="Aptos"/>
              </a:rPr>
              <a:t>Around 1 yr on everything but the  replacement project</a:t>
            </a:r>
          </a:p>
        </p:txBody>
      </p:sp>
      <p:sp>
        <p:nvSpPr>
          <p:cNvPr id="25" name="Shape 25"/>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6" name="Text 26"/>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FUN FACT</a:t>
            </a:r>
          </a:p>
        </p:txBody>
      </p:sp>
      <p:sp>
        <p:nvSpPr>
          <p:cNvPr id="27" name="Text 27"/>
          <p:cNvSpPr txBox="1"/>
          <p:nvPr/>
        </p:nvSpPr>
        <p:spPr>
          <a:xfrm>
            <a:off x="2090664" y="5725633"/>
            <a:ext cx="9369816"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These water savings could provide the annual water requirements  to an entire </a:t>
            </a:r>
            <a:r>
              <a:rPr lang="en-GB" sz="1300" b="1" dirty="0">
                <a:solidFill>
                  <a:srgbClr val="FFFFFF"/>
                </a:solidFill>
                <a:latin typeface="Aptos"/>
                <a:cs typeface="Aptos"/>
              </a:rPr>
              <a:t>British town with 4,500 residents</a:t>
            </a:r>
            <a:endParaRPr lang="en-GB" sz="1300" b="1" spc="0" dirty="0">
              <a:solidFill>
                <a:srgbClr val="FFFFFF"/>
              </a:solidFill>
              <a:latin typeface="Aptos"/>
              <a:cs typeface="Aptos"/>
            </a:endParaRPr>
          </a:p>
        </p:txBody>
      </p:sp>
      <p:sp>
        <p:nvSpPr>
          <p:cNvPr id="3" name="Text 12">
            <a:extLst>
              <a:ext uri="{FF2B5EF4-FFF2-40B4-BE49-F238E27FC236}">
                <a16:creationId xmlns:a16="http://schemas.microsoft.com/office/drawing/2014/main" id="{61187AAE-A2B7-A428-3B85-7EFB4B918536}"/>
              </a:ext>
            </a:extLst>
          </p:cNvPr>
          <p:cNvSpPr txBox="1"/>
          <p:nvPr/>
        </p:nvSpPr>
        <p:spPr>
          <a:xfrm>
            <a:off x="475488" y="4982500"/>
            <a:ext cx="11259312" cy="300000"/>
          </a:xfrm>
          <a:prstGeom prst="rect">
            <a:avLst/>
          </a:prstGeom>
          <a:noFill/>
        </p:spPr>
        <p:txBody>
          <a:bodyPr wrap="square" lIns="0" tIns="0" rIns="0" bIns="0" anchor="ctr">
            <a:normAutofit/>
          </a:bodyPr>
          <a:lstStyle/>
          <a:p>
            <a:pPr algn="l">
              <a:lnSpc>
                <a:spcPct val="100000"/>
              </a:lnSpc>
            </a:pPr>
            <a:r>
              <a:rPr lang="en-GB" sz="1200" dirty="0">
                <a:solidFill>
                  <a:srgbClr val="607481"/>
                </a:solidFill>
                <a:latin typeface="Aptos"/>
                <a:cs typeface="Aptos"/>
              </a:rPr>
              <a:t>* Converted from US$ to £ at 2021 rates.</a:t>
            </a:r>
            <a:endParaRPr lang="en-GB" sz="1200" b="0" spc="0" dirty="0">
              <a:solidFill>
                <a:srgbClr val="607481"/>
              </a:solidFill>
              <a:latin typeface="Aptos"/>
              <a:cs typeface="Apto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E63B2-D3A6-06D0-825C-39E0D97C0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AA2C2-8106-F727-F44B-A43B9AE476BF}"/>
              </a:ext>
            </a:extLst>
          </p:cNvPr>
          <p:cNvSpPr>
            <a:spLocks noGrp="1"/>
          </p:cNvSpPr>
          <p:nvPr>
            <p:ph type="title"/>
          </p:nvPr>
        </p:nvSpPr>
        <p:spPr>
          <a:xfrm>
            <a:off x="4511748" y="3264194"/>
            <a:ext cx="6624736" cy="2702276"/>
          </a:xfrm>
        </p:spPr>
        <p:txBody>
          <a:bodyPr>
            <a:normAutofit fontScale="90000"/>
          </a:bodyPr>
          <a:lstStyle/>
          <a:p>
            <a:r>
              <a:rPr lang="en-GB" sz="6000" dirty="0"/>
              <a:t>INVESTIGATION FIVE</a:t>
            </a:r>
            <a:br>
              <a:rPr lang="en-GB" dirty="0"/>
            </a:br>
            <a:br>
              <a:rPr lang="en-GB" dirty="0"/>
            </a:br>
            <a:r>
              <a:rPr lang="en-GB" dirty="0"/>
              <a:t>Every Saving Moves Something Else</a:t>
            </a:r>
          </a:p>
        </p:txBody>
      </p:sp>
      <p:pic>
        <p:nvPicPr>
          <p:cNvPr id="4" name="Graphic 3" descr="Magnifying glass outline">
            <a:extLst>
              <a:ext uri="{FF2B5EF4-FFF2-40B4-BE49-F238E27FC236}">
                <a16:creationId xmlns:a16="http://schemas.microsoft.com/office/drawing/2014/main" id="{F4B93B91-41E6-5AD2-9DB4-C4315BC264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11748" y="1951073"/>
            <a:ext cx="1313121" cy="1313121"/>
          </a:xfrm>
          <a:prstGeom prst="rect">
            <a:avLst/>
          </a:prstGeom>
        </p:spPr>
      </p:pic>
    </p:spTree>
    <p:extLst>
      <p:ext uri="{BB962C8B-B14F-4D97-AF65-F5344CB8AC3E}">
        <p14:creationId xmlns:p14="http://schemas.microsoft.com/office/powerpoint/2010/main" val="2983498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Savings Were There</a:t>
            </a:r>
          </a:p>
        </p:txBody>
      </p:sp>
      <p:sp>
        <p:nvSpPr>
          <p:cNvPr id="12" name="Shape 12"/>
          <p:cNvSpPr/>
          <p:nvPr/>
        </p:nvSpPr>
        <p:spPr>
          <a:xfrm>
            <a:off x="5196000" y="1500000"/>
            <a:ext cx="1800000" cy="1800000"/>
          </a:xfrm>
          <a:prstGeom prst="ellipse">
            <a:avLst/>
          </a:prstGeom>
          <a:solidFill>
            <a:srgbClr val="72BD5B"/>
          </a:solidFill>
          <a:ln>
            <a:noFill/>
          </a:ln>
        </p:spPr>
        <p:txBody>
          <a:bodyPr wrap="square" lIns="0" tIns="45720" rIns="0" bIns="45720" anchor="ctr">
            <a:normAutofit/>
          </a:bodyPr>
          <a:lstStyle/>
          <a:p>
            <a:endParaRPr/>
          </a:p>
        </p:txBody>
      </p:sp>
      <p:sp>
        <p:nvSpPr>
          <p:cNvPr id="13" name="Text 13"/>
          <p:cNvSpPr txBox="1"/>
          <p:nvPr/>
        </p:nvSpPr>
        <p:spPr>
          <a:xfrm>
            <a:off x="5196000" y="1500000"/>
            <a:ext cx="1800000" cy="1800000"/>
          </a:xfrm>
          <a:prstGeom prst="rect">
            <a:avLst/>
          </a:prstGeom>
          <a:noFill/>
        </p:spPr>
        <p:txBody>
          <a:bodyPr wrap="square" lIns="0" tIns="0" rIns="0" bIns="0" anchor="ctr">
            <a:normAutofit/>
          </a:bodyPr>
          <a:lstStyle/>
          <a:p>
            <a:pPr algn="ctr">
              <a:lnSpc>
                <a:spcPct val="100000"/>
              </a:lnSpc>
            </a:pPr>
            <a:r>
              <a:rPr lang="en-GB" sz="5400" b="1" spc="0" dirty="0">
                <a:solidFill>
                  <a:srgbClr val="FFFFFF"/>
                </a:solidFill>
                <a:latin typeface="Aptos"/>
                <a:cs typeface="Aptos"/>
              </a:rPr>
              <a:t>✓</a:t>
            </a:r>
          </a:p>
        </p:txBody>
      </p:sp>
      <p:sp>
        <p:nvSpPr>
          <p:cNvPr id="14" name="Text 14"/>
          <p:cNvSpPr txBox="1"/>
          <p:nvPr/>
        </p:nvSpPr>
        <p:spPr>
          <a:xfrm>
            <a:off x="457200" y="3600000"/>
            <a:ext cx="11277600" cy="600000"/>
          </a:xfrm>
          <a:prstGeom prst="rect">
            <a:avLst/>
          </a:prstGeom>
          <a:noFill/>
        </p:spPr>
        <p:txBody>
          <a:bodyPr wrap="square" lIns="0" tIns="0" rIns="0" bIns="0" anchor="ctr">
            <a:normAutofit/>
          </a:bodyPr>
          <a:lstStyle/>
          <a:p>
            <a:pPr algn="ctr">
              <a:lnSpc>
                <a:spcPct val="100000"/>
              </a:lnSpc>
            </a:pPr>
            <a:r>
              <a:rPr lang="en-GB" sz="2400" b="1" spc="0" dirty="0">
                <a:solidFill>
                  <a:srgbClr val="172733"/>
                </a:solidFill>
                <a:latin typeface="Aptos"/>
                <a:cs typeface="Aptos"/>
              </a:rPr>
              <a:t>Demand down. Costs down.</a:t>
            </a:r>
          </a:p>
        </p:txBody>
      </p:sp>
      <p:sp>
        <p:nvSpPr>
          <p:cNvPr id="15" name="Text 15"/>
          <p:cNvSpPr txBox="1"/>
          <p:nvPr/>
        </p:nvSpPr>
        <p:spPr>
          <a:xfrm>
            <a:off x="2469900" y="4300000"/>
            <a:ext cx="7277600" cy="500000"/>
          </a:xfrm>
          <a:prstGeom prst="rect">
            <a:avLst/>
          </a:prstGeom>
          <a:noFill/>
        </p:spPr>
        <p:txBody>
          <a:bodyPr wrap="square" lIns="0" tIns="0" rIns="0" bIns="0" anchor="ctr">
            <a:normAutofit/>
          </a:bodyPr>
          <a:lstStyle/>
          <a:p>
            <a:pPr algn="ctr">
              <a:lnSpc>
                <a:spcPct val="100000"/>
              </a:lnSpc>
            </a:pPr>
            <a:r>
              <a:rPr lang="en-GB" sz="1300" b="0" spc="0" dirty="0">
                <a:solidFill>
                  <a:srgbClr val="607481"/>
                </a:solidFill>
                <a:latin typeface="Aptos"/>
                <a:cs typeface="Aptos"/>
              </a:rPr>
              <a:t>Every number we had been asked to move, moved in the right direction.</a:t>
            </a:r>
          </a:p>
        </p:txBody>
      </p:sp>
      <p:sp>
        <p:nvSpPr>
          <p:cNvPr id="16" name="Shape 16"/>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17" name="Text 17"/>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And </a:t>
            </a:r>
            <a:r>
              <a:rPr lang="en-GB" sz="1000" b="1" cap="all" spc="100">
                <a:solidFill>
                  <a:srgbClr val="77D9E8"/>
                </a:solidFill>
                <a:latin typeface="Aptos"/>
                <a:cs typeface="Aptos"/>
              </a:rPr>
              <a:t>in the same study</a:t>
            </a:r>
            <a:endParaRPr lang="en-GB" sz="1000" b="1" cap="all" spc="100" dirty="0">
              <a:solidFill>
                <a:srgbClr val="77D9E8"/>
              </a:solidFill>
              <a:latin typeface="Aptos"/>
              <a:cs typeface="Aptos"/>
            </a:endParaRPr>
          </a:p>
        </p:txBody>
      </p:sp>
      <p:sp>
        <p:nvSpPr>
          <p:cNvPr id="18" name="Text 18"/>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a:solidFill>
                  <a:srgbClr val="FFFFFF"/>
                </a:solidFill>
                <a:latin typeface="Aptos"/>
                <a:cs typeface="Aptos"/>
              </a:rPr>
              <a:t>The team that found the savings also modelled what they would do to </a:t>
            </a:r>
            <a:r>
              <a:rPr lang="en-GB" sz="1300" b="1" spc="0" dirty="0">
                <a:solidFill>
                  <a:srgbClr val="FFFFFF"/>
                </a:solidFill>
                <a:latin typeface="Aptos"/>
                <a:cs typeface="Aptos"/>
              </a:rPr>
              <a:t>the </a:t>
            </a:r>
            <a:r>
              <a:rPr lang="en-GB" sz="1300" b="1" spc="0">
                <a:solidFill>
                  <a:srgbClr val="FFFFFF"/>
                </a:solidFill>
                <a:latin typeface="Aptos"/>
                <a:cs typeface="Aptos"/>
              </a:rPr>
              <a:t>site’s discharge</a:t>
            </a:r>
            <a:r>
              <a:rPr lang="en-GB" sz="1300" b="1" spc="0" dirty="0">
                <a:solidFill>
                  <a:srgbClr val="FFFFFF"/>
                </a:solidFill>
                <a:latin typeface="Aptos"/>
                <a:cs typeface="Aptos"/>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…And the Model Showed the Catch</a:t>
            </a:r>
          </a:p>
        </p:txBody>
      </p:sp>
      <p:sp>
        <p:nvSpPr>
          <p:cNvPr id="12" name="Shape 12"/>
          <p:cNvSpPr/>
          <p:nvPr/>
        </p:nvSpPr>
        <p:spPr>
          <a:xfrm>
            <a:off x="5096000" y="1400000"/>
            <a:ext cx="2000000" cy="1650000"/>
          </a:xfrm>
          <a:prstGeom prst="triangle">
            <a:avLst/>
          </a:prstGeom>
          <a:solidFill>
            <a:srgbClr val="F27A3D"/>
          </a:solidFill>
          <a:ln>
            <a:noFill/>
          </a:ln>
        </p:spPr>
        <p:txBody>
          <a:bodyPr wrap="square" lIns="0" tIns="45720" rIns="0" bIns="45720" anchor="ctr">
            <a:normAutofit/>
          </a:bodyPr>
          <a:lstStyle/>
          <a:p>
            <a:endParaRPr/>
          </a:p>
        </p:txBody>
      </p:sp>
      <p:sp>
        <p:nvSpPr>
          <p:cNvPr id="13" name="Text 13"/>
          <p:cNvSpPr txBox="1"/>
          <p:nvPr/>
        </p:nvSpPr>
        <p:spPr>
          <a:xfrm>
            <a:off x="5096000" y="2000000"/>
            <a:ext cx="2000000" cy="900000"/>
          </a:xfrm>
          <a:prstGeom prst="rect">
            <a:avLst/>
          </a:prstGeom>
          <a:noFill/>
        </p:spPr>
        <p:txBody>
          <a:bodyPr wrap="square" lIns="0" tIns="0" rIns="0" bIns="0" anchor="ctr">
            <a:normAutofit/>
          </a:bodyPr>
          <a:lstStyle/>
          <a:p>
            <a:pPr algn="ctr">
              <a:lnSpc>
                <a:spcPct val="100000"/>
              </a:lnSpc>
            </a:pPr>
            <a:r>
              <a:rPr lang="en-GB" sz="3600" b="1" spc="0" dirty="0">
                <a:solidFill>
                  <a:srgbClr val="FFFFFF"/>
                </a:solidFill>
                <a:latin typeface="Aptos"/>
                <a:cs typeface="Aptos"/>
              </a:rPr>
              <a:t>!</a:t>
            </a:r>
          </a:p>
        </p:txBody>
      </p:sp>
      <p:sp>
        <p:nvSpPr>
          <p:cNvPr id="14" name="Shape 14"/>
          <p:cNvSpPr/>
          <p:nvPr/>
        </p:nvSpPr>
        <p:spPr>
          <a:xfrm>
            <a:off x="1657200" y="3550000"/>
            <a:ext cx="2759200" cy="12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5" name="Text 15"/>
          <p:cNvSpPr txBox="1"/>
          <p:nvPr/>
        </p:nvSpPr>
        <p:spPr>
          <a:xfrm>
            <a:off x="1907200" y="3700000"/>
            <a:ext cx="2259200" cy="950000"/>
          </a:xfrm>
          <a:prstGeom prst="rect">
            <a:avLst/>
          </a:prstGeom>
          <a:noFill/>
        </p:spPr>
        <p:txBody>
          <a:bodyPr wrap="square" lIns="0" tIns="0" rIns="0" bIns="0" anchor="t">
            <a:normAutofit/>
          </a:bodyPr>
          <a:lstStyle/>
          <a:p>
            <a:pPr algn="l">
              <a:lnSpc>
                <a:spcPct val="100000"/>
              </a:lnSpc>
            </a:pPr>
            <a:r>
              <a:rPr lang="en-GB" sz="1300" b="1" spc="0" dirty="0">
                <a:solidFill>
                  <a:srgbClr val="13859B"/>
                </a:solidFill>
                <a:latin typeface="Aptos"/>
                <a:cs typeface="Aptos"/>
              </a:rPr>
              <a:t>Flow fell</a:t>
            </a:r>
          </a:p>
          <a:p>
            <a:pPr algn="l">
              <a:lnSpc>
                <a:spcPct val="100000"/>
              </a:lnSpc>
            </a:pPr>
            <a:r>
              <a:rPr lang="en-GB" sz="1000" b="0" spc="0" dirty="0">
                <a:solidFill>
                  <a:srgbClr val="607481"/>
                </a:solidFill>
                <a:latin typeface="Aptos"/>
                <a:cs typeface="Aptos"/>
              </a:rPr>
              <a:t>Hydraulic load on the plant dropped.</a:t>
            </a:r>
          </a:p>
          <a:p>
            <a:pPr algn="l">
              <a:lnSpc>
                <a:spcPct val="100000"/>
              </a:lnSpc>
            </a:pPr>
            <a:endParaRPr lang="en-GB" sz="1000" b="0" spc="0" dirty="0">
              <a:solidFill>
                <a:srgbClr val="607481"/>
              </a:solidFill>
              <a:latin typeface="Aptos"/>
              <a:cs typeface="Aptos"/>
            </a:endParaRPr>
          </a:p>
          <a:p>
            <a:pPr algn="l">
              <a:lnSpc>
                <a:spcPct val="100000"/>
              </a:lnSpc>
              <a:spcBef>
                <a:spcPts val="500"/>
              </a:spcBef>
            </a:pPr>
            <a:r>
              <a:rPr lang="en-GB" sz="1200" b="1" spc="0" dirty="0">
                <a:solidFill>
                  <a:srgbClr val="13859B"/>
                </a:solidFill>
                <a:latin typeface="Aptos"/>
                <a:cs typeface="Aptos"/>
              </a:rPr>
              <a:t>Discharge down 33%</a:t>
            </a:r>
          </a:p>
        </p:txBody>
      </p:sp>
      <p:sp>
        <p:nvSpPr>
          <p:cNvPr id="16" name="Shape 16"/>
          <p:cNvSpPr/>
          <p:nvPr/>
        </p:nvSpPr>
        <p:spPr>
          <a:xfrm>
            <a:off x="4716400" y="3550000"/>
            <a:ext cx="2759200" cy="12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Text 17"/>
          <p:cNvSpPr txBox="1"/>
          <p:nvPr/>
        </p:nvSpPr>
        <p:spPr>
          <a:xfrm>
            <a:off x="4966400" y="3700000"/>
            <a:ext cx="2259200" cy="950000"/>
          </a:xfrm>
          <a:prstGeom prst="rect">
            <a:avLst/>
          </a:prstGeom>
          <a:noFill/>
        </p:spPr>
        <p:txBody>
          <a:bodyPr wrap="square" lIns="0" tIns="0" rIns="0" bIns="0" anchor="t">
            <a:normAutofit/>
          </a:bodyPr>
          <a:lstStyle/>
          <a:p>
            <a:pPr algn="l">
              <a:lnSpc>
                <a:spcPct val="100000"/>
              </a:lnSpc>
            </a:pPr>
            <a:r>
              <a:rPr lang="en-GB" sz="1300" b="1" spc="0" dirty="0">
                <a:solidFill>
                  <a:srgbClr val="4F91D8"/>
                </a:solidFill>
                <a:latin typeface="Aptos"/>
                <a:cs typeface="Aptos"/>
              </a:rPr>
              <a:t>Load did not</a:t>
            </a:r>
          </a:p>
          <a:p>
            <a:pPr algn="l">
              <a:lnSpc>
                <a:spcPct val="100000"/>
              </a:lnSpc>
            </a:pPr>
            <a:r>
              <a:rPr lang="en-GB" sz="1000" b="0" spc="0" dirty="0">
                <a:solidFill>
                  <a:srgbClr val="607481"/>
                </a:solidFill>
                <a:latin typeface="Aptos"/>
                <a:cs typeface="Aptos"/>
              </a:rPr>
              <a:t>The same mass of salts and solids remained.</a:t>
            </a:r>
          </a:p>
          <a:p>
            <a:pPr algn="l">
              <a:lnSpc>
                <a:spcPct val="100000"/>
              </a:lnSpc>
              <a:spcBef>
                <a:spcPts val="500"/>
              </a:spcBef>
            </a:pPr>
            <a:r>
              <a:rPr lang="en-GB" sz="1200" b="1" spc="0">
                <a:solidFill>
                  <a:srgbClr val="607481"/>
                </a:solidFill>
                <a:latin typeface="Aptos"/>
                <a:cs typeface="Aptos"/>
              </a:rPr>
              <a:t>Salt mass unchanged</a:t>
            </a:r>
          </a:p>
        </p:txBody>
      </p:sp>
      <p:sp>
        <p:nvSpPr>
          <p:cNvPr id="18" name="Shape 18"/>
          <p:cNvSpPr/>
          <p:nvPr/>
        </p:nvSpPr>
        <p:spPr>
          <a:xfrm>
            <a:off x="7775600" y="3550000"/>
            <a:ext cx="2759200" cy="12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9" name="Text 19"/>
          <p:cNvSpPr txBox="1"/>
          <p:nvPr/>
        </p:nvSpPr>
        <p:spPr>
          <a:xfrm>
            <a:off x="8025600" y="3700000"/>
            <a:ext cx="2259200" cy="950000"/>
          </a:xfrm>
          <a:prstGeom prst="rect">
            <a:avLst/>
          </a:prstGeom>
          <a:noFill/>
        </p:spPr>
        <p:txBody>
          <a:bodyPr wrap="square" lIns="0" tIns="0" rIns="0" bIns="0" anchor="t">
            <a:normAutofit/>
          </a:bodyPr>
          <a:lstStyle/>
          <a:p>
            <a:pPr algn="l">
              <a:lnSpc>
                <a:spcPct val="100000"/>
              </a:lnSpc>
            </a:pPr>
            <a:r>
              <a:rPr lang="en-GB" sz="1300" b="1" spc="0" dirty="0">
                <a:solidFill>
                  <a:srgbClr val="F27A3D"/>
                </a:solidFill>
                <a:latin typeface="Aptos"/>
                <a:cs typeface="Aptos"/>
              </a:rPr>
              <a:t>Concentration rose</a:t>
            </a:r>
          </a:p>
          <a:p>
            <a:pPr algn="l">
              <a:lnSpc>
                <a:spcPct val="100000"/>
              </a:lnSpc>
            </a:pPr>
            <a:r>
              <a:rPr lang="en-GB" sz="1000" b="0" spc="0" dirty="0">
                <a:solidFill>
                  <a:srgbClr val="607481"/>
                </a:solidFill>
                <a:latin typeface="Aptos"/>
                <a:cs typeface="Aptos"/>
              </a:rPr>
              <a:t>And the discharge permit is written in concentration.</a:t>
            </a:r>
          </a:p>
          <a:p>
            <a:pPr algn="l">
              <a:lnSpc>
                <a:spcPct val="100000"/>
              </a:lnSpc>
              <a:spcBef>
                <a:spcPts val="500"/>
              </a:spcBef>
            </a:pPr>
            <a:r>
              <a:rPr lang="en-GB" sz="1200" b="1" spc="0">
                <a:solidFill>
                  <a:srgbClr val="F27A3D"/>
                </a:solidFill>
                <a:latin typeface="Aptos"/>
                <a:cs typeface="Aptos"/>
              </a:rPr>
              <a:t>Salinity 58% → 79% of consent</a:t>
            </a:r>
          </a:p>
        </p:txBody>
      </p:sp>
      <p:sp>
        <p:nvSpPr>
          <p:cNvPr id="20" name="Shape 20"/>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1" name="Text 21"/>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a:t>
            </a:r>
            <a:r>
              <a:rPr lang="en-GB" sz="1000" b="1" cap="all" spc="100">
                <a:solidFill>
                  <a:srgbClr val="77D9E8"/>
                </a:solidFill>
                <a:latin typeface="Aptos"/>
                <a:cs typeface="Aptos"/>
              </a:rPr>
              <a:t>trade-off, quantified</a:t>
            </a:r>
            <a:endParaRPr lang="en-GB" sz="1000" b="1" cap="all" spc="100" dirty="0">
              <a:solidFill>
                <a:srgbClr val="77D9E8"/>
              </a:solidFill>
              <a:latin typeface="Aptos"/>
              <a:cs typeface="Aptos"/>
            </a:endParaRPr>
          </a:p>
        </p:txBody>
      </p:sp>
      <p:sp>
        <p:nvSpPr>
          <p:cNvPr id="22" name="Text 22"/>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The hydraulic problem got smaller. The compliance problem got larger</a:t>
            </a:r>
            <a:r>
              <a:rPr lang="en-GB" sz="1300" b="1" spc="0">
                <a:solidFill>
                  <a:srgbClr val="FFFFFF"/>
                </a:solidFill>
                <a:latin typeface="Aptos"/>
                <a:cs typeface="Aptos"/>
              </a:rPr>
              <a:t> — and it was on the page before anything was built</a:t>
            </a:r>
            <a:r>
              <a:rPr lang="en-GB" sz="1300" b="1" spc="0" dirty="0">
                <a:solidFill>
                  <a:srgbClr val="FFFFFF"/>
                </a:solidFill>
                <a:latin typeface="Aptos"/>
                <a:cs typeface="Aptos"/>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Why?</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Same salt. Less water.</a:t>
            </a:r>
          </a:p>
        </p:txBody>
      </p:sp>
      <p:sp>
        <p:nvSpPr>
          <p:cNvPr id="13" name="Shape 13"/>
          <p:cNvSpPr/>
          <p:nvPr/>
        </p:nvSpPr>
        <p:spPr>
          <a:xfrm>
            <a:off x="2900000" y="1450000"/>
            <a:ext cx="1500000" cy="2400000"/>
          </a:xfrm>
          <a:prstGeom prst="roundRect">
            <a:avLst>
              <a:gd name="adj" fmla="val 12000"/>
            </a:avLst>
          </a:prstGeom>
          <a:solidFill>
            <a:srgbClr val="FFFFFF"/>
          </a:solidFill>
          <a:ln w="25400">
            <a:solidFill>
              <a:srgbClr val="607481"/>
            </a:solidFill>
          </a:ln>
        </p:spPr>
        <p:txBody>
          <a:bodyPr wrap="square" lIns="0" tIns="45720" rIns="0" bIns="45720" anchor="ctr">
            <a:normAutofit/>
          </a:bodyPr>
          <a:lstStyle/>
          <a:p>
            <a:endParaRPr/>
          </a:p>
        </p:txBody>
      </p:sp>
      <p:sp>
        <p:nvSpPr>
          <p:cNvPr id="14" name="Shape 14"/>
          <p:cNvSpPr/>
          <p:nvPr/>
        </p:nvSpPr>
        <p:spPr>
          <a:xfrm>
            <a:off x="3030000" y="1800000"/>
            <a:ext cx="1240000" cy="1920000"/>
          </a:xfrm>
          <a:prstGeom prst="roundRect">
            <a:avLst>
              <a:gd name="adj" fmla="val 18000"/>
            </a:avLst>
          </a:prstGeom>
          <a:solidFill>
            <a:srgbClr val="4F91D8"/>
          </a:solidFill>
          <a:ln>
            <a:noFill/>
          </a:ln>
        </p:spPr>
        <p:txBody>
          <a:bodyPr wrap="square" lIns="0" tIns="45720" rIns="0" bIns="45720" anchor="ctr">
            <a:normAutofit/>
          </a:bodyPr>
          <a:lstStyle/>
          <a:p>
            <a:endParaRPr/>
          </a:p>
        </p:txBody>
      </p:sp>
      <p:sp>
        <p:nvSpPr>
          <p:cNvPr id="15" name="Text 15"/>
          <p:cNvSpPr txBox="1"/>
          <p:nvPr/>
        </p:nvSpPr>
        <p:spPr>
          <a:xfrm>
            <a:off x="2500000" y="4050000"/>
            <a:ext cx="2300000" cy="320000"/>
          </a:xfrm>
          <a:prstGeom prst="rect">
            <a:avLst/>
          </a:prstGeom>
          <a:noFill/>
        </p:spPr>
        <p:txBody>
          <a:bodyPr wrap="square" lIns="0" tIns="0" rIns="0" bIns="0" anchor="ctr">
            <a:normAutofit/>
          </a:bodyPr>
          <a:lstStyle/>
          <a:p>
            <a:pPr algn="ctr">
              <a:lnSpc>
                <a:spcPct val="100000"/>
              </a:lnSpc>
            </a:pPr>
            <a:r>
              <a:rPr lang="en-GB" sz="1300" b="1" spc="0" dirty="0">
                <a:solidFill>
                  <a:srgbClr val="172733"/>
                </a:solidFill>
                <a:latin typeface="Aptos"/>
                <a:cs typeface="Aptos"/>
              </a:rPr>
              <a:t>Glass 1</a:t>
            </a:r>
          </a:p>
        </p:txBody>
      </p:sp>
      <p:sp>
        <p:nvSpPr>
          <p:cNvPr id="16" name="Text 16"/>
          <p:cNvSpPr txBox="1"/>
          <p:nvPr/>
        </p:nvSpPr>
        <p:spPr>
          <a:xfrm>
            <a:off x="2500000" y="4410000"/>
            <a:ext cx="2300000" cy="300000"/>
          </a:xfrm>
          <a:prstGeom prst="rect">
            <a:avLst/>
          </a:prstGeom>
          <a:noFill/>
        </p:spPr>
        <p:txBody>
          <a:bodyPr wrap="square" lIns="0" tIns="0" rIns="0" bIns="0" anchor="ctr">
            <a:normAutofit/>
          </a:bodyPr>
          <a:lstStyle/>
          <a:p>
            <a:pPr algn="ctr">
              <a:lnSpc>
                <a:spcPct val="100000"/>
              </a:lnSpc>
            </a:pPr>
            <a:r>
              <a:rPr lang="en-GB" sz="1050" b="1" spc="0" dirty="0">
                <a:solidFill>
                  <a:srgbClr val="4F91D8"/>
                </a:solidFill>
                <a:latin typeface="Aptos"/>
                <a:cs typeface="Aptos"/>
              </a:rPr>
              <a:t>More water</a:t>
            </a:r>
          </a:p>
        </p:txBody>
      </p:sp>
      <p:sp>
        <p:nvSpPr>
          <p:cNvPr id="17" name="Text 17"/>
          <p:cNvSpPr txBox="1"/>
          <p:nvPr/>
        </p:nvSpPr>
        <p:spPr>
          <a:xfrm>
            <a:off x="2500000" y="4730000"/>
            <a:ext cx="2300000" cy="3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Less concentrated</a:t>
            </a:r>
          </a:p>
        </p:txBody>
      </p:sp>
      <p:sp>
        <p:nvSpPr>
          <p:cNvPr id="18" name="Shape 18"/>
          <p:cNvSpPr/>
          <p:nvPr/>
        </p:nvSpPr>
        <p:spPr>
          <a:xfrm>
            <a:off x="7700000" y="1450000"/>
            <a:ext cx="1500000" cy="2400000"/>
          </a:xfrm>
          <a:prstGeom prst="roundRect">
            <a:avLst>
              <a:gd name="adj" fmla="val 12000"/>
            </a:avLst>
          </a:prstGeom>
          <a:solidFill>
            <a:srgbClr val="FFFFFF"/>
          </a:solidFill>
          <a:ln w="25400">
            <a:solidFill>
              <a:srgbClr val="607481"/>
            </a:solidFill>
          </a:ln>
        </p:spPr>
        <p:txBody>
          <a:bodyPr wrap="square" lIns="0" tIns="45720" rIns="0" bIns="45720" anchor="ctr">
            <a:normAutofit/>
          </a:bodyPr>
          <a:lstStyle/>
          <a:p>
            <a:endParaRPr/>
          </a:p>
        </p:txBody>
      </p:sp>
      <p:sp>
        <p:nvSpPr>
          <p:cNvPr id="19" name="Shape 19"/>
          <p:cNvSpPr/>
          <p:nvPr/>
        </p:nvSpPr>
        <p:spPr>
          <a:xfrm>
            <a:off x="7830000" y="2880000"/>
            <a:ext cx="1240000" cy="840000"/>
          </a:xfrm>
          <a:prstGeom prst="roundRect">
            <a:avLst>
              <a:gd name="adj" fmla="val 18000"/>
            </a:avLst>
          </a:prstGeom>
          <a:solidFill>
            <a:srgbClr val="12566A"/>
          </a:solidFill>
          <a:ln>
            <a:noFill/>
          </a:ln>
        </p:spPr>
        <p:txBody>
          <a:bodyPr wrap="square" lIns="0" tIns="45720" rIns="0" bIns="45720" anchor="ctr">
            <a:normAutofit/>
          </a:bodyPr>
          <a:lstStyle/>
          <a:p>
            <a:endParaRPr/>
          </a:p>
        </p:txBody>
      </p:sp>
      <p:sp>
        <p:nvSpPr>
          <p:cNvPr id="20" name="Text 20"/>
          <p:cNvSpPr txBox="1"/>
          <p:nvPr/>
        </p:nvSpPr>
        <p:spPr>
          <a:xfrm>
            <a:off x="7300000" y="4050000"/>
            <a:ext cx="2300000" cy="320000"/>
          </a:xfrm>
          <a:prstGeom prst="rect">
            <a:avLst/>
          </a:prstGeom>
          <a:noFill/>
        </p:spPr>
        <p:txBody>
          <a:bodyPr wrap="square" lIns="0" tIns="0" rIns="0" bIns="0" anchor="ctr">
            <a:normAutofit/>
          </a:bodyPr>
          <a:lstStyle/>
          <a:p>
            <a:pPr algn="ctr">
              <a:lnSpc>
                <a:spcPct val="100000"/>
              </a:lnSpc>
            </a:pPr>
            <a:r>
              <a:rPr lang="en-GB" sz="1300" b="1" spc="0" dirty="0">
                <a:solidFill>
                  <a:srgbClr val="172733"/>
                </a:solidFill>
                <a:latin typeface="Aptos"/>
                <a:cs typeface="Aptos"/>
              </a:rPr>
              <a:t>Glass 2</a:t>
            </a:r>
          </a:p>
        </p:txBody>
      </p:sp>
      <p:sp>
        <p:nvSpPr>
          <p:cNvPr id="21" name="Text 21"/>
          <p:cNvSpPr txBox="1"/>
          <p:nvPr/>
        </p:nvSpPr>
        <p:spPr>
          <a:xfrm>
            <a:off x="7300000" y="4410000"/>
            <a:ext cx="2300000" cy="300000"/>
          </a:xfrm>
          <a:prstGeom prst="rect">
            <a:avLst/>
          </a:prstGeom>
          <a:noFill/>
        </p:spPr>
        <p:txBody>
          <a:bodyPr wrap="square" lIns="0" tIns="0" rIns="0" bIns="0" anchor="ctr">
            <a:normAutofit/>
          </a:bodyPr>
          <a:lstStyle/>
          <a:p>
            <a:pPr algn="ctr">
              <a:lnSpc>
                <a:spcPct val="100000"/>
              </a:lnSpc>
            </a:pPr>
            <a:r>
              <a:rPr lang="en-GB" sz="1050" b="1" spc="0" dirty="0">
                <a:solidFill>
                  <a:srgbClr val="12566A"/>
                </a:solidFill>
                <a:latin typeface="Aptos"/>
                <a:cs typeface="Aptos"/>
              </a:rPr>
              <a:t>Less water</a:t>
            </a:r>
          </a:p>
        </p:txBody>
      </p:sp>
      <p:sp>
        <p:nvSpPr>
          <p:cNvPr id="22" name="Text 22"/>
          <p:cNvSpPr txBox="1"/>
          <p:nvPr/>
        </p:nvSpPr>
        <p:spPr>
          <a:xfrm>
            <a:off x="7300000" y="4730000"/>
            <a:ext cx="2300000" cy="300000"/>
          </a:xfrm>
          <a:prstGeom prst="rect">
            <a:avLst/>
          </a:prstGeom>
          <a:noFill/>
        </p:spPr>
        <p:txBody>
          <a:bodyPr wrap="square" lIns="0" tIns="0" rIns="0" bIns="0" anchor="ctr">
            <a:normAutofit/>
          </a:bodyPr>
          <a:lstStyle/>
          <a:p>
            <a:pPr algn="ctr">
              <a:lnSpc>
                <a:spcPct val="100000"/>
              </a:lnSpc>
            </a:pPr>
            <a:r>
              <a:rPr lang="en-GB" sz="1000" b="0" spc="0" dirty="0">
                <a:solidFill>
                  <a:srgbClr val="607481"/>
                </a:solidFill>
                <a:latin typeface="Aptos"/>
                <a:cs typeface="Aptos"/>
              </a:rPr>
              <a:t>More concentrated</a:t>
            </a:r>
          </a:p>
        </p:txBody>
      </p:sp>
      <p:sp>
        <p:nvSpPr>
          <p:cNvPr id="23" name="Shape 23"/>
          <p:cNvSpPr/>
          <p:nvPr/>
        </p:nvSpPr>
        <p:spPr>
          <a:xfrm>
            <a:off x="5100000" y="2400000"/>
            <a:ext cx="1900000" cy="500000"/>
          </a:xfrm>
          <a:prstGeom prst="rightArrow">
            <a:avLst>
              <a:gd name="adj1" fmla="val 50000"/>
              <a:gd name="adj2" fmla="val 45000"/>
            </a:avLst>
          </a:prstGeom>
          <a:solidFill>
            <a:srgbClr val="77D9E8"/>
          </a:solidFill>
          <a:ln>
            <a:noFill/>
          </a:ln>
        </p:spPr>
        <p:txBody>
          <a:bodyPr wrap="square" lIns="0" tIns="45720" rIns="0" bIns="45720" anchor="ctr">
            <a:normAutofit/>
          </a:bodyPr>
          <a:lstStyle/>
          <a:p>
            <a:pPr algn="ctr">
              <a:lnSpc>
                <a:spcPct val="100000"/>
              </a:lnSpc>
            </a:pPr>
            <a:endParaRPr lang="en-GB" sz="1000" b="1" spc="0" dirty="0">
              <a:solidFill>
                <a:srgbClr val="0B3040"/>
              </a:solidFill>
              <a:latin typeface="Aptos"/>
              <a:cs typeface="Aptos"/>
            </a:endParaRPr>
          </a:p>
        </p:txBody>
      </p:sp>
      <p:sp>
        <p:nvSpPr>
          <p:cNvPr id="24" name="Shape 24"/>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5" name="Text 25"/>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teaching moment</a:t>
            </a:r>
          </a:p>
        </p:txBody>
      </p:sp>
      <p:sp>
        <p:nvSpPr>
          <p:cNvPr id="26" name="Text 26"/>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Same salt. Less water. Higher concentration — and a permit written in mg per litre.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The Systems Lesson</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Three quantities that cannot be moved independently.</a:t>
            </a:r>
          </a:p>
        </p:txBody>
      </p:sp>
      <p:sp>
        <p:nvSpPr>
          <p:cNvPr id="13" name="Shape 13"/>
          <p:cNvSpPr/>
          <p:nvPr/>
        </p:nvSpPr>
        <p:spPr>
          <a:xfrm>
            <a:off x="4096000" y="1848766"/>
            <a:ext cx="4000000" cy="2450000"/>
          </a:xfrm>
          <a:prstGeom prst="triangle">
            <a:avLst/>
          </a:prstGeom>
          <a:noFill/>
          <a:ln w="25400">
            <a:solidFill>
              <a:srgbClr val="D6E4E8"/>
            </a:solidFill>
          </a:ln>
        </p:spPr>
        <p:txBody>
          <a:bodyPr wrap="square" lIns="0" tIns="45720" rIns="0" bIns="45720" anchor="ctr">
            <a:normAutofit/>
          </a:bodyPr>
          <a:lstStyle/>
          <a:p>
            <a:endParaRPr/>
          </a:p>
        </p:txBody>
      </p:sp>
      <p:sp>
        <p:nvSpPr>
          <p:cNvPr id="14" name="Shape 14"/>
          <p:cNvSpPr/>
          <p:nvPr/>
        </p:nvSpPr>
        <p:spPr>
          <a:xfrm>
            <a:off x="5471000" y="1698766"/>
            <a:ext cx="1250000" cy="1250000"/>
          </a:xfrm>
          <a:prstGeom prst="ellipse">
            <a:avLst/>
          </a:prstGeom>
          <a:solidFill>
            <a:srgbClr val="13859B"/>
          </a:solidFill>
          <a:ln>
            <a:noFill/>
          </a:ln>
        </p:spPr>
        <p:txBody>
          <a:bodyPr wrap="square" lIns="0" tIns="45720" rIns="0" bIns="45720" anchor="ctr">
            <a:normAutofit/>
          </a:bodyPr>
          <a:lstStyle/>
          <a:p>
            <a:pPr algn="ctr">
              <a:lnSpc>
                <a:spcPct val="100000"/>
              </a:lnSpc>
            </a:pPr>
            <a:r>
              <a:rPr lang="en-GB" sz="900" b="1" spc="0" dirty="0">
                <a:solidFill>
                  <a:srgbClr val="FFFFFF"/>
                </a:solidFill>
                <a:latin typeface="Aptos"/>
                <a:cs typeface="Aptos"/>
              </a:rPr>
              <a:t>WATER</a:t>
            </a:r>
          </a:p>
        </p:txBody>
      </p:sp>
      <p:sp>
        <p:nvSpPr>
          <p:cNvPr id="15" name="Shape 15"/>
          <p:cNvSpPr/>
          <p:nvPr/>
        </p:nvSpPr>
        <p:spPr>
          <a:xfrm>
            <a:off x="3471000" y="3748766"/>
            <a:ext cx="1250000" cy="1250000"/>
          </a:xfrm>
          <a:prstGeom prst="ellipse">
            <a:avLst/>
          </a:prstGeom>
          <a:solidFill>
            <a:srgbClr val="F27A3D"/>
          </a:solidFill>
          <a:ln>
            <a:noFill/>
          </a:ln>
        </p:spPr>
        <p:txBody>
          <a:bodyPr wrap="square" lIns="0" tIns="45720" rIns="0" bIns="45720" anchor="ctr">
            <a:normAutofit/>
          </a:bodyPr>
          <a:lstStyle/>
          <a:p>
            <a:pPr algn="ctr">
              <a:lnSpc>
                <a:spcPct val="100000"/>
              </a:lnSpc>
            </a:pPr>
            <a:r>
              <a:rPr lang="en-GB" sz="900" b="1" spc="0" dirty="0">
                <a:solidFill>
                  <a:srgbClr val="FFFFFF"/>
                </a:solidFill>
                <a:latin typeface="Aptos"/>
                <a:cs typeface="Aptos"/>
              </a:rPr>
              <a:t>ENERGY</a:t>
            </a:r>
          </a:p>
        </p:txBody>
      </p:sp>
      <p:sp>
        <p:nvSpPr>
          <p:cNvPr id="16" name="Shape 16"/>
          <p:cNvSpPr/>
          <p:nvPr/>
        </p:nvSpPr>
        <p:spPr>
          <a:xfrm>
            <a:off x="7471000" y="3748766"/>
            <a:ext cx="1250000" cy="1250000"/>
          </a:xfrm>
          <a:prstGeom prst="ellipse">
            <a:avLst/>
          </a:prstGeom>
          <a:solidFill>
            <a:srgbClr val="72BD5B"/>
          </a:solidFill>
          <a:ln>
            <a:noFill/>
          </a:ln>
        </p:spPr>
        <p:txBody>
          <a:bodyPr wrap="square" lIns="0" tIns="45720" rIns="0" bIns="45720" anchor="ctr">
            <a:normAutofit/>
          </a:bodyPr>
          <a:lstStyle/>
          <a:p>
            <a:pPr algn="ctr">
              <a:lnSpc>
                <a:spcPct val="100000"/>
              </a:lnSpc>
            </a:pPr>
            <a:r>
              <a:rPr lang="en-GB" sz="900" b="1" spc="0" dirty="0">
                <a:solidFill>
                  <a:srgbClr val="FFFFFF"/>
                </a:solidFill>
                <a:latin typeface="Aptos"/>
                <a:cs typeface="Aptos"/>
              </a:rPr>
              <a:t>WASTEWATER</a:t>
            </a:r>
          </a:p>
        </p:txBody>
      </p:sp>
      <p:sp>
        <p:nvSpPr>
          <p:cNvPr id="17" name="Text 17"/>
          <p:cNvSpPr txBox="1"/>
          <p:nvPr/>
        </p:nvSpPr>
        <p:spPr>
          <a:xfrm>
            <a:off x="4696000" y="2848766"/>
            <a:ext cx="2800000" cy="500000"/>
          </a:xfrm>
          <a:prstGeom prst="rect">
            <a:avLst/>
          </a:prstGeom>
          <a:noFill/>
        </p:spPr>
        <p:txBody>
          <a:bodyPr wrap="square" lIns="0" tIns="0" rIns="0" bIns="0" anchor="ctr">
            <a:normAutofit/>
          </a:bodyPr>
          <a:lstStyle/>
          <a:p>
            <a:pPr algn="ctr">
              <a:lnSpc>
                <a:spcPct val="100000"/>
              </a:lnSpc>
            </a:pPr>
            <a:r>
              <a:rPr lang="en-GB" sz="1100" b="0" spc="0" dirty="0">
                <a:solidFill>
                  <a:srgbClr val="607481"/>
                </a:solidFill>
                <a:latin typeface="Aptos"/>
                <a:cs typeface="Aptos"/>
              </a:rPr>
              <a:t>Change one</a:t>
            </a:r>
            <a:br/>
            <a:r>
              <a:rPr lang="en-GB" sz="1100" b="0" spc="0" dirty="0">
                <a:solidFill>
                  <a:srgbClr val="607481"/>
                </a:solidFill>
                <a:latin typeface="Aptos"/>
                <a:cs typeface="Aptos"/>
              </a:rPr>
              <a:t>and you change all three</a:t>
            </a:r>
          </a:p>
        </p:txBody>
      </p:sp>
      <p:sp>
        <p:nvSpPr>
          <p:cNvPr id="20" name="Shape 20"/>
          <p:cNvSpPr/>
          <p:nvPr/>
        </p:nvSpPr>
        <p:spPr>
          <a:xfrm>
            <a:off x="457200" y="5800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21" name="Text 21"/>
          <p:cNvSpPr txBox="1"/>
          <p:nvPr/>
        </p:nvSpPr>
        <p:spPr>
          <a:xfrm>
            <a:off x="731520" y="5800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deepest lesson</a:t>
            </a:r>
          </a:p>
        </p:txBody>
      </p:sp>
      <p:sp>
        <p:nvSpPr>
          <p:cNvPr id="22" name="Text 22"/>
          <p:cNvSpPr txBox="1"/>
          <p:nvPr/>
        </p:nvSpPr>
        <p:spPr>
          <a:xfrm>
            <a:off x="3431520" y="5800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Optimising one number will always create a constraint somewhere else. </a:t>
            </a:r>
          </a:p>
          <a:p>
            <a:pPr algn="l">
              <a:lnSpc>
                <a:spcPct val="100000"/>
              </a:lnSpc>
            </a:pPr>
            <a:r>
              <a:rPr lang="en-GB" sz="1300" b="1" spc="0" dirty="0">
                <a:solidFill>
                  <a:srgbClr val="FFFFFF"/>
                </a:solidFill>
                <a:latin typeface="Aptos"/>
                <a:cs typeface="Aptos"/>
              </a:rPr>
              <a:t>Model it in the same study, not the next 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01" name="Text"/>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spcBef>
                <a:spcPts val="0"/>
              </a:spcBef>
            </a:pPr>
            <a:r>
              <a:rPr lang="en-GB" sz="2700" b="1" i="0" spc="0">
                <a:solidFill>
                  <a:srgbClr val="172733"/>
                </a:solidFill>
                <a:latin typeface="Aptos"/>
                <a:cs typeface="Aptos"/>
              </a:rPr>
              <a:t>What Happens Next</a:t>
            </a:r>
          </a:p>
        </p:txBody>
      </p:sp>
      <p:sp>
        <p:nvSpPr>
          <p:cNvPr id="102" name="Text"/>
          <p:cNvSpPr txBox="1"/>
          <p:nvPr/>
        </p:nvSpPr>
        <p:spPr>
          <a:xfrm>
            <a:off x="457200" y="768096"/>
            <a:ext cx="11277600" cy="300000"/>
          </a:xfrm>
          <a:prstGeom prst="rect">
            <a:avLst/>
          </a:prstGeom>
          <a:noFill/>
        </p:spPr>
        <p:txBody>
          <a:bodyPr wrap="square" lIns="0" tIns="0" rIns="0" bIns="0" anchor="ctr">
            <a:normAutofit/>
          </a:bodyPr>
          <a:lstStyle/>
          <a:p>
            <a:pPr algn="l">
              <a:lnSpc>
                <a:spcPct val="100000"/>
              </a:lnSpc>
              <a:spcBef>
                <a:spcPts val="0"/>
              </a:spcBef>
            </a:pPr>
            <a:r>
              <a:rPr lang="en-GB" sz="1200" b="0" i="0" spc="0" dirty="0">
                <a:solidFill>
                  <a:srgbClr val="607481"/>
                </a:solidFill>
                <a:latin typeface="Aptos"/>
                <a:cs typeface="Aptos"/>
              </a:rPr>
              <a:t>Every litre saved concentrates the salt that stays. As restrictions tighten, salt management stops being optional.</a:t>
            </a:r>
          </a:p>
        </p:txBody>
      </p:sp>
      <p:sp>
        <p:nvSpPr>
          <p:cNvPr id="103" name="Text"/>
          <p:cNvSpPr txBox="1"/>
          <p:nvPr/>
        </p:nvSpPr>
        <p:spPr>
          <a:xfrm>
            <a:off x="457200" y="1200000"/>
            <a:ext cx="6100000" cy="220000"/>
          </a:xfrm>
          <a:prstGeom prst="rect">
            <a:avLst/>
          </a:prstGeom>
          <a:noFill/>
        </p:spPr>
        <p:txBody>
          <a:bodyPr wrap="square" lIns="0" tIns="0" rIns="0" bIns="0" anchor="t">
            <a:normAutofit/>
          </a:bodyPr>
          <a:lstStyle/>
          <a:p>
            <a:pPr algn="l">
              <a:lnSpc>
                <a:spcPct val="100000"/>
              </a:lnSpc>
              <a:spcBef>
                <a:spcPts val="0"/>
              </a:spcBef>
            </a:pPr>
            <a:r>
              <a:rPr lang="en-GB" sz="1000" b="1" i="0" spc="140">
                <a:solidFill>
                  <a:srgbClr val="12859B"/>
                </a:solidFill>
                <a:latin typeface="Aptos"/>
                <a:cs typeface="Aptos"/>
              </a:rPr>
              <a:t>THE TRADE-OFF</a:t>
            </a:r>
          </a:p>
        </p:txBody>
      </p:sp>
      <p:sp>
        <p:nvSpPr>
          <p:cNvPr id="104" name="Plot backdrop"/>
          <p:cNvSpPr/>
          <p:nvPr/>
        </p:nvSpPr>
        <p:spPr>
          <a:xfrm>
            <a:off x="457200" y="1520000"/>
            <a:ext cx="6100000" cy="2900000"/>
          </a:xfrm>
          <a:prstGeom prst="rect">
            <a:avLst/>
          </a:prstGeom>
          <a:solidFill>
            <a:srgbClr val="EAF4F7"/>
          </a:solidFill>
          <a:ln>
            <a:noFill/>
          </a:ln>
        </p:spPr>
        <p:txBody>
          <a:bodyPr/>
          <a:lstStyle/>
          <a:p>
            <a:endParaRPr/>
          </a:p>
        </p:txBody>
      </p:sp>
      <p:cxnSp>
        <p:nvCxnSpPr>
          <p:cNvPr id="105" name="Line"/>
          <p:cNvCxnSpPr/>
          <p:nvPr/>
        </p:nvCxnSpPr>
        <p:spPr>
          <a:xfrm>
            <a:off x="897200" y="1620000"/>
            <a:ext cx="5540000" cy="0"/>
          </a:xfrm>
          <a:prstGeom prst="line">
            <a:avLst/>
          </a:prstGeom>
          <a:ln w="12700">
            <a:solidFill>
              <a:srgbClr val="F27A3D"/>
            </a:solidFill>
            <a:prstDash val="dash"/>
          </a:ln>
        </p:spPr>
      </p:cxnSp>
      <p:sp>
        <p:nvSpPr>
          <p:cNvPr id="106" name="Text"/>
          <p:cNvSpPr txBox="1"/>
          <p:nvPr/>
        </p:nvSpPr>
        <p:spPr>
          <a:xfrm>
            <a:off x="897200" y="1390000"/>
            <a:ext cx="5540000" cy="190000"/>
          </a:xfrm>
          <a:prstGeom prst="rect">
            <a:avLst/>
          </a:prstGeom>
          <a:noFill/>
        </p:spPr>
        <p:txBody>
          <a:bodyPr wrap="square" lIns="0" tIns="0" rIns="0" bIns="0" anchor="t">
            <a:normAutofit/>
          </a:bodyPr>
          <a:lstStyle/>
          <a:p>
            <a:pPr algn="l">
              <a:lnSpc>
                <a:spcPct val="100000"/>
              </a:lnSpc>
              <a:spcBef>
                <a:spcPts val="0"/>
              </a:spcBef>
            </a:pPr>
            <a:r>
              <a:rPr lang="en-GB" sz="800" b="1" i="0" spc="100">
                <a:solidFill>
                  <a:srgbClr val="F27A3D"/>
                </a:solidFill>
                <a:latin typeface="Aptos"/>
                <a:cs typeface="Aptos"/>
              </a:rPr>
              <a:t>CONSENT LIMIT</a:t>
            </a:r>
          </a:p>
        </p:txBody>
      </p:sp>
      <p:cxnSp>
        <p:nvCxnSpPr>
          <p:cNvPr id="107" name="Line"/>
          <p:cNvCxnSpPr/>
          <p:nvPr/>
        </p:nvCxnSpPr>
        <p:spPr>
          <a:xfrm>
            <a:off x="897200" y="4180000"/>
            <a:ext cx="5540000" cy="0"/>
          </a:xfrm>
          <a:prstGeom prst="line">
            <a:avLst/>
          </a:prstGeom>
          <a:ln w="19050">
            <a:solidFill>
              <a:srgbClr val="D6E4E8"/>
            </a:solidFill>
          </a:ln>
        </p:spPr>
      </p:cxnSp>
      <p:sp>
        <p:nvSpPr>
          <p:cNvPr id="108" name="Flow bar"/>
          <p:cNvSpPr/>
          <p:nvPr/>
        </p:nvSpPr>
        <p:spPr>
          <a:xfrm>
            <a:off x="1399700" y="1992364"/>
            <a:ext cx="560000" cy="2187636"/>
          </a:xfrm>
          <a:prstGeom prst="rect">
            <a:avLst/>
          </a:prstGeom>
          <a:solidFill>
            <a:srgbClr val="BBD4DB"/>
          </a:solidFill>
          <a:ln>
            <a:noFill/>
          </a:ln>
        </p:spPr>
        <p:txBody>
          <a:bodyPr/>
          <a:lstStyle/>
          <a:p>
            <a:endParaRPr/>
          </a:p>
        </p:txBody>
      </p:sp>
      <p:sp>
        <p:nvSpPr>
          <p:cNvPr id="109" name="Text"/>
          <p:cNvSpPr txBox="1"/>
          <p:nvPr/>
        </p:nvSpPr>
        <p:spPr>
          <a:xfrm>
            <a:off x="1017200" y="1762364"/>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4C6B77"/>
                </a:solidFill>
                <a:latin typeface="Aptos"/>
                <a:cs typeface="Aptos"/>
              </a:rPr>
              <a:t>665</a:t>
            </a:r>
          </a:p>
        </p:txBody>
      </p:sp>
      <p:sp>
        <p:nvSpPr>
          <p:cNvPr id="110" name="Text"/>
          <p:cNvSpPr txBox="1"/>
          <p:nvPr/>
        </p:nvSpPr>
        <p:spPr>
          <a:xfrm>
            <a:off x="1017200" y="4270000"/>
            <a:ext cx="1325000" cy="190000"/>
          </a:xfrm>
          <a:prstGeom prst="rect">
            <a:avLst/>
          </a:prstGeom>
          <a:noFill/>
        </p:spPr>
        <p:txBody>
          <a:bodyPr wrap="square" lIns="0" tIns="0" rIns="0" bIns="0" anchor="t">
            <a:normAutofit/>
          </a:bodyPr>
          <a:lstStyle/>
          <a:p>
            <a:pPr algn="ctr">
              <a:lnSpc>
                <a:spcPct val="100000"/>
              </a:lnSpc>
              <a:spcBef>
                <a:spcPts val="0"/>
              </a:spcBef>
            </a:pPr>
            <a:r>
              <a:rPr lang="en-GB" sz="850" b="1" i="0" spc="80">
                <a:solidFill>
                  <a:srgbClr val="607481"/>
                </a:solidFill>
                <a:latin typeface="Aptos"/>
                <a:cs typeface="Aptos"/>
              </a:rPr>
              <a:t>NOW</a:t>
            </a:r>
          </a:p>
        </p:txBody>
      </p:sp>
      <p:sp>
        <p:nvSpPr>
          <p:cNvPr id="111" name="Flow bar"/>
          <p:cNvSpPr/>
          <p:nvPr/>
        </p:nvSpPr>
        <p:spPr>
          <a:xfrm>
            <a:off x="2724700" y="2426401"/>
            <a:ext cx="560000" cy="1753599"/>
          </a:xfrm>
          <a:prstGeom prst="rect">
            <a:avLst/>
          </a:prstGeom>
          <a:solidFill>
            <a:srgbClr val="D6E4E8"/>
          </a:solidFill>
          <a:ln>
            <a:noFill/>
          </a:ln>
        </p:spPr>
        <p:txBody>
          <a:bodyPr/>
          <a:lstStyle/>
          <a:p>
            <a:endParaRPr/>
          </a:p>
        </p:txBody>
      </p:sp>
      <p:sp>
        <p:nvSpPr>
          <p:cNvPr id="112" name="Text"/>
          <p:cNvSpPr txBox="1"/>
          <p:nvPr/>
        </p:nvSpPr>
        <p:spPr>
          <a:xfrm>
            <a:off x="2342200" y="2196401"/>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4C6B77"/>
                </a:solidFill>
                <a:latin typeface="Aptos"/>
                <a:cs typeface="Aptos"/>
              </a:rPr>
              <a:t>533</a:t>
            </a:r>
          </a:p>
        </p:txBody>
      </p:sp>
      <p:sp>
        <p:nvSpPr>
          <p:cNvPr id="113" name="Text"/>
          <p:cNvSpPr txBox="1"/>
          <p:nvPr/>
        </p:nvSpPr>
        <p:spPr>
          <a:xfrm>
            <a:off x="2342200" y="4270000"/>
            <a:ext cx="1325000" cy="190000"/>
          </a:xfrm>
          <a:prstGeom prst="rect">
            <a:avLst/>
          </a:prstGeom>
          <a:noFill/>
        </p:spPr>
        <p:txBody>
          <a:bodyPr wrap="square" lIns="0" tIns="0" rIns="0" bIns="0" anchor="t">
            <a:normAutofit/>
          </a:bodyPr>
          <a:lstStyle/>
          <a:p>
            <a:pPr algn="ctr">
              <a:lnSpc>
                <a:spcPct val="100000"/>
              </a:lnSpc>
              <a:spcBef>
                <a:spcPts val="0"/>
              </a:spcBef>
            </a:pPr>
            <a:r>
              <a:rPr lang="en-GB" sz="850" b="1" i="0" spc="80">
                <a:solidFill>
                  <a:srgbClr val="607481"/>
                </a:solidFill>
                <a:latin typeface="Aptos"/>
                <a:cs typeface="Aptos"/>
              </a:rPr>
              <a:t>PHASE 1</a:t>
            </a:r>
          </a:p>
        </p:txBody>
      </p:sp>
      <p:sp>
        <p:nvSpPr>
          <p:cNvPr id="114" name="Flow bar"/>
          <p:cNvSpPr/>
          <p:nvPr/>
        </p:nvSpPr>
        <p:spPr>
          <a:xfrm>
            <a:off x="4049700" y="2496219"/>
            <a:ext cx="560000" cy="1683781"/>
          </a:xfrm>
          <a:prstGeom prst="rect">
            <a:avLst/>
          </a:prstGeom>
          <a:solidFill>
            <a:srgbClr val="D6E4E8"/>
          </a:solidFill>
          <a:ln>
            <a:noFill/>
          </a:ln>
        </p:spPr>
        <p:txBody>
          <a:bodyPr/>
          <a:lstStyle/>
          <a:p>
            <a:endParaRPr/>
          </a:p>
        </p:txBody>
      </p:sp>
      <p:sp>
        <p:nvSpPr>
          <p:cNvPr id="115" name="Text"/>
          <p:cNvSpPr txBox="1"/>
          <p:nvPr/>
        </p:nvSpPr>
        <p:spPr>
          <a:xfrm>
            <a:off x="3667200" y="2096219"/>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4C6B77"/>
                </a:solidFill>
                <a:latin typeface="Aptos"/>
                <a:cs typeface="Aptos"/>
              </a:rPr>
              <a:t>512</a:t>
            </a:r>
          </a:p>
        </p:txBody>
      </p:sp>
      <p:sp>
        <p:nvSpPr>
          <p:cNvPr id="116" name="Text"/>
          <p:cNvSpPr txBox="1"/>
          <p:nvPr/>
        </p:nvSpPr>
        <p:spPr>
          <a:xfrm>
            <a:off x="3667200" y="4270000"/>
            <a:ext cx="1325000" cy="190000"/>
          </a:xfrm>
          <a:prstGeom prst="rect">
            <a:avLst/>
          </a:prstGeom>
          <a:noFill/>
        </p:spPr>
        <p:txBody>
          <a:bodyPr wrap="square" lIns="0" tIns="0" rIns="0" bIns="0" anchor="t">
            <a:normAutofit/>
          </a:bodyPr>
          <a:lstStyle/>
          <a:p>
            <a:pPr algn="ctr">
              <a:lnSpc>
                <a:spcPct val="100000"/>
              </a:lnSpc>
              <a:spcBef>
                <a:spcPts val="0"/>
              </a:spcBef>
            </a:pPr>
            <a:r>
              <a:rPr lang="en-GB" sz="850" b="1" i="0" spc="80">
                <a:solidFill>
                  <a:srgbClr val="607481"/>
                </a:solidFill>
                <a:latin typeface="Aptos"/>
                <a:cs typeface="Aptos"/>
              </a:rPr>
              <a:t>PHASE 2</a:t>
            </a:r>
          </a:p>
        </p:txBody>
      </p:sp>
      <p:sp>
        <p:nvSpPr>
          <p:cNvPr id="117" name="Flow bar"/>
          <p:cNvSpPr/>
          <p:nvPr/>
        </p:nvSpPr>
        <p:spPr>
          <a:xfrm>
            <a:off x="5374700" y="2696364"/>
            <a:ext cx="560000" cy="1483636"/>
          </a:xfrm>
          <a:prstGeom prst="rect">
            <a:avLst/>
          </a:prstGeom>
          <a:solidFill>
            <a:srgbClr val="D6E4E8"/>
          </a:solidFill>
          <a:ln>
            <a:noFill/>
          </a:ln>
        </p:spPr>
        <p:txBody>
          <a:bodyPr/>
          <a:lstStyle/>
          <a:p>
            <a:endParaRPr/>
          </a:p>
        </p:txBody>
      </p:sp>
      <p:sp>
        <p:nvSpPr>
          <p:cNvPr id="118" name="Text"/>
          <p:cNvSpPr txBox="1"/>
          <p:nvPr/>
        </p:nvSpPr>
        <p:spPr>
          <a:xfrm>
            <a:off x="4992200" y="2466364"/>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4C6B77"/>
                </a:solidFill>
                <a:latin typeface="Aptos"/>
                <a:cs typeface="Aptos"/>
              </a:rPr>
              <a:t>451</a:t>
            </a:r>
          </a:p>
        </p:txBody>
      </p:sp>
      <p:sp>
        <p:nvSpPr>
          <p:cNvPr id="119" name="Text"/>
          <p:cNvSpPr txBox="1"/>
          <p:nvPr/>
        </p:nvSpPr>
        <p:spPr>
          <a:xfrm>
            <a:off x="4992200" y="4270000"/>
            <a:ext cx="1325000" cy="190000"/>
          </a:xfrm>
          <a:prstGeom prst="rect">
            <a:avLst/>
          </a:prstGeom>
          <a:noFill/>
        </p:spPr>
        <p:txBody>
          <a:bodyPr wrap="square" lIns="0" tIns="0" rIns="0" bIns="0" anchor="t">
            <a:normAutofit/>
          </a:bodyPr>
          <a:lstStyle/>
          <a:p>
            <a:pPr algn="ctr">
              <a:lnSpc>
                <a:spcPct val="100000"/>
              </a:lnSpc>
              <a:spcBef>
                <a:spcPts val="0"/>
              </a:spcBef>
            </a:pPr>
            <a:r>
              <a:rPr lang="en-GB" sz="850" b="1" i="0" spc="80">
                <a:solidFill>
                  <a:srgbClr val="607481"/>
                </a:solidFill>
                <a:latin typeface="Aptos"/>
                <a:cs typeface="Aptos"/>
              </a:rPr>
              <a:t>PHASE 3</a:t>
            </a:r>
          </a:p>
        </p:txBody>
      </p:sp>
      <p:cxnSp>
        <p:nvCxnSpPr>
          <p:cNvPr id="120" name="Line"/>
          <p:cNvCxnSpPr>
            <a:cxnSpLocks/>
            <a:stCxn id="123" idx="6"/>
            <a:endCxn id="111" idx="0"/>
          </p:cNvCxnSpPr>
          <p:nvPr/>
        </p:nvCxnSpPr>
        <p:spPr>
          <a:xfrm flipV="1">
            <a:off x="1742700" y="2426401"/>
            <a:ext cx="1262000" cy="263679"/>
          </a:xfrm>
          <a:prstGeom prst="line">
            <a:avLst/>
          </a:prstGeom>
          <a:ln w="25400">
            <a:solidFill>
              <a:srgbClr val="F27A3D"/>
            </a:solidFill>
          </a:ln>
        </p:spPr>
      </p:cxnSp>
      <p:cxnSp>
        <p:nvCxnSpPr>
          <p:cNvPr id="121" name="Line"/>
          <p:cNvCxnSpPr>
            <a:cxnSpLocks/>
            <a:stCxn id="125" idx="7"/>
            <a:endCxn id="127" idx="5"/>
          </p:cNvCxnSpPr>
          <p:nvPr/>
        </p:nvCxnSpPr>
        <p:spPr>
          <a:xfrm>
            <a:off x="3049248" y="2394652"/>
            <a:ext cx="1325000" cy="19976"/>
          </a:xfrm>
          <a:prstGeom prst="line">
            <a:avLst/>
          </a:prstGeom>
          <a:ln w="25400">
            <a:solidFill>
              <a:srgbClr val="F27A3D"/>
            </a:solidFill>
          </a:ln>
        </p:spPr>
      </p:cxnSp>
      <p:cxnSp>
        <p:nvCxnSpPr>
          <p:cNvPr id="122" name="Line"/>
          <p:cNvCxnSpPr>
            <a:cxnSpLocks/>
            <a:stCxn id="127" idx="7"/>
            <a:endCxn id="129" idx="7"/>
          </p:cNvCxnSpPr>
          <p:nvPr/>
        </p:nvCxnSpPr>
        <p:spPr>
          <a:xfrm flipV="1">
            <a:off x="4374248" y="2118172"/>
            <a:ext cx="1325000" cy="207360"/>
          </a:xfrm>
          <a:prstGeom prst="line">
            <a:avLst/>
          </a:prstGeom>
          <a:ln w="25400">
            <a:solidFill>
              <a:srgbClr val="F27A3D"/>
            </a:solidFill>
          </a:ln>
        </p:spPr>
      </p:cxnSp>
      <p:sp>
        <p:nvSpPr>
          <p:cNvPr id="123" name="TDS point"/>
          <p:cNvSpPr/>
          <p:nvPr/>
        </p:nvSpPr>
        <p:spPr>
          <a:xfrm>
            <a:off x="1616700" y="2627080"/>
            <a:ext cx="126000" cy="126000"/>
          </a:xfrm>
          <a:prstGeom prst="ellipse">
            <a:avLst/>
          </a:prstGeom>
          <a:solidFill>
            <a:srgbClr val="F27A3D"/>
          </a:solidFill>
          <a:ln>
            <a:noFill/>
          </a:ln>
        </p:spPr>
        <p:txBody>
          <a:bodyPr/>
          <a:lstStyle/>
          <a:p>
            <a:endParaRPr/>
          </a:p>
        </p:txBody>
      </p:sp>
      <p:sp>
        <p:nvSpPr>
          <p:cNvPr id="124" name="Text"/>
          <p:cNvSpPr txBox="1"/>
          <p:nvPr/>
        </p:nvSpPr>
        <p:spPr>
          <a:xfrm>
            <a:off x="1017200" y="2780080"/>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F27A3D"/>
                </a:solidFill>
                <a:latin typeface="Aptos"/>
                <a:cs typeface="Aptos"/>
              </a:rPr>
              <a:t>58%</a:t>
            </a:r>
          </a:p>
        </p:txBody>
      </p:sp>
      <p:sp>
        <p:nvSpPr>
          <p:cNvPr id="125" name="TDS point"/>
          <p:cNvSpPr/>
          <p:nvPr/>
        </p:nvSpPr>
        <p:spPr>
          <a:xfrm>
            <a:off x="2941700" y="2376200"/>
            <a:ext cx="126000" cy="126000"/>
          </a:xfrm>
          <a:prstGeom prst="ellipse">
            <a:avLst/>
          </a:prstGeom>
          <a:solidFill>
            <a:srgbClr val="F27A3D"/>
          </a:solidFill>
          <a:ln>
            <a:noFill/>
          </a:ln>
        </p:spPr>
        <p:txBody>
          <a:bodyPr/>
          <a:lstStyle/>
          <a:p>
            <a:endParaRPr/>
          </a:p>
        </p:txBody>
      </p:sp>
      <p:sp>
        <p:nvSpPr>
          <p:cNvPr id="126" name="Text"/>
          <p:cNvSpPr txBox="1"/>
          <p:nvPr/>
        </p:nvSpPr>
        <p:spPr>
          <a:xfrm>
            <a:off x="2342200" y="2529200"/>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F27A3D"/>
                </a:solidFill>
                <a:latin typeface="Aptos"/>
                <a:cs typeface="Aptos"/>
              </a:rPr>
              <a:t>68%</a:t>
            </a:r>
          </a:p>
        </p:txBody>
      </p:sp>
      <p:sp>
        <p:nvSpPr>
          <p:cNvPr id="127" name="TDS point"/>
          <p:cNvSpPr/>
          <p:nvPr/>
        </p:nvSpPr>
        <p:spPr>
          <a:xfrm>
            <a:off x="4266700" y="2307080"/>
            <a:ext cx="126000" cy="126000"/>
          </a:xfrm>
          <a:prstGeom prst="ellipse">
            <a:avLst/>
          </a:prstGeom>
          <a:solidFill>
            <a:srgbClr val="F27A3D"/>
          </a:solidFill>
          <a:ln>
            <a:noFill/>
          </a:ln>
        </p:spPr>
        <p:txBody>
          <a:bodyPr/>
          <a:lstStyle/>
          <a:p>
            <a:endParaRPr/>
          </a:p>
        </p:txBody>
      </p:sp>
      <p:sp>
        <p:nvSpPr>
          <p:cNvPr id="128" name="Text"/>
          <p:cNvSpPr txBox="1"/>
          <p:nvPr/>
        </p:nvSpPr>
        <p:spPr>
          <a:xfrm>
            <a:off x="3667200" y="2460080"/>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F27A3D"/>
                </a:solidFill>
                <a:latin typeface="Aptos"/>
                <a:cs typeface="Aptos"/>
              </a:rPr>
              <a:t>71%</a:t>
            </a:r>
          </a:p>
        </p:txBody>
      </p:sp>
      <p:sp>
        <p:nvSpPr>
          <p:cNvPr id="129" name="TDS point"/>
          <p:cNvSpPr/>
          <p:nvPr/>
        </p:nvSpPr>
        <p:spPr>
          <a:xfrm>
            <a:off x="5591700" y="2099720"/>
            <a:ext cx="126000" cy="126000"/>
          </a:xfrm>
          <a:prstGeom prst="ellipse">
            <a:avLst/>
          </a:prstGeom>
          <a:solidFill>
            <a:srgbClr val="F27A3D"/>
          </a:solidFill>
          <a:ln>
            <a:noFill/>
          </a:ln>
        </p:spPr>
        <p:txBody>
          <a:bodyPr/>
          <a:lstStyle/>
          <a:p>
            <a:endParaRPr/>
          </a:p>
        </p:txBody>
      </p:sp>
      <p:sp>
        <p:nvSpPr>
          <p:cNvPr id="130" name="Text"/>
          <p:cNvSpPr txBox="1"/>
          <p:nvPr/>
        </p:nvSpPr>
        <p:spPr>
          <a:xfrm>
            <a:off x="4992200" y="1832720"/>
            <a:ext cx="1325000" cy="190000"/>
          </a:xfrm>
          <a:prstGeom prst="rect">
            <a:avLst/>
          </a:prstGeom>
          <a:noFill/>
        </p:spPr>
        <p:txBody>
          <a:bodyPr wrap="square" lIns="0" tIns="0" rIns="0" bIns="0" anchor="t">
            <a:normAutofit/>
          </a:bodyPr>
          <a:lstStyle/>
          <a:p>
            <a:pPr algn="ctr">
              <a:lnSpc>
                <a:spcPct val="100000"/>
              </a:lnSpc>
              <a:spcBef>
                <a:spcPts val="0"/>
              </a:spcBef>
            </a:pPr>
            <a:r>
              <a:rPr lang="en-GB" sz="900" b="1" i="0" spc="0">
                <a:solidFill>
                  <a:srgbClr val="F27A3D"/>
                </a:solidFill>
                <a:latin typeface="Aptos"/>
                <a:cs typeface="Aptos"/>
              </a:rPr>
              <a:t>79%</a:t>
            </a:r>
          </a:p>
        </p:txBody>
      </p:sp>
      <p:sp>
        <p:nvSpPr>
          <p:cNvPr id="131" name="Text"/>
          <p:cNvSpPr txBox="1"/>
          <p:nvPr/>
        </p:nvSpPr>
        <p:spPr>
          <a:xfrm>
            <a:off x="457200" y="4460000"/>
            <a:ext cx="6100000" cy="200000"/>
          </a:xfrm>
          <a:prstGeom prst="rect">
            <a:avLst/>
          </a:prstGeom>
          <a:noFill/>
        </p:spPr>
        <p:txBody>
          <a:bodyPr wrap="square" lIns="0" tIns="0" rIns="0" bIns="0" anchor="t">
            <a:normAutofit/>
          </a:bodyPr>
          <a:lstStyle/>
          <a:p>
            <a:pPr algn="l">
              <a:lnSpc>
                <a:spcPct val="100000"/>
              </a:lnSpc>
              <a:spcBef>
                <a:spcPts val="0"/>
              </a:spcBef>
            </a:pPr>
            <a:r>
              <a:rPr lang="en-GB" sz="850" b="0" i="0" spc="0">
                <a:solidFill>
                  <a:srgbClr val="4C6B77"/>
                </a:solidFill>
                <a:latin typeface="Aptos"/>
                <a:cs typeface="Aptos"/>
              </a:rPr>
              <a:t>Discharge flow, million litres/year (bars)</a:t>
            </a:r>
            <a:r>
              <a:rPr lang="en-GB" sz="850" b="0" i="0" spc="0">
                <a:solidFill>
                  <a:srgbClr val="D6E4E8"/>
                </a:solidFill>
                <a:latin typeface="Aptos"/>
                <a:cs typeface="Aptos"/>
              </a:rPr>
              <a:t>     |     </a:t>
            </a:r>
            <a:r>
              <a:rPr lang="en-GB" sz="850" b="0" i="0" spc="0">
                <a:solidFill>
                  <a:srgbClr val="F27A3D"/>
                </a:solidFill>
                <a:latin typeface="Aptos"/>
                <a:cs typeface="Aptos"/>
              </a:rPr>
              <a:t>Salinity, % of consent limit (line)</a:t>
            </a:r>
          </a:p>
        </p:txBody>
      </p:sp>
      <p:sp>
        <p:nvSpPr>
          <p:cNvPr id="132" name="Text"/>
          <p:cNvSpPr txBox="1"/>
          <p:nvPr/>
        </p:nvSpPr>
        <p:spPr>
          <a:xfrm>
            <a:off x="6900000" y="1200000"/>
            <a:ext cx="4835000" cy="220000"/>
          </a:xfrm>
          <a:prstGeom prst="rect">
            <a:avLst/>
          </a:prstGeom>
          <a:noFill/>
        </p:spPr>
        <p:txBody>
          <a:bodyPr wrap="square" lIns="0" tIns="0" rIns="0" bIns="0" anchor="t">
            <a:normAutofit/>
          </a:bodyPr>
          <a:lstStyle/>
          <a:p>
            <a:pPr algn="l">
              <a:lnSpc>
                <a:spcPct val="100000"/>
              </a:lnSpc>
              <a:spcBef>
                <a:spcPts val="0"/>
              </a:spcBef>
            </a:pPr>
            <a:r>
              <a:rPr lang="en-GB" sz="1000" b="1" i="0" spc="140">
                <a:solidFill>
                  <a:srgbClr val="12859B"/>
                </a:solidFill>
                <a:latin typeface="Aptos"/>
                <a:cs typeface="Aptos"/>
              </a:rPr>
              <a:t>NOT WHETHER — ONLY WHICH ROUTE, AND HOW SOON</a:t>
            </a:r>
          </a:p>
        </p:txBody>
      </p:sp>
      <p:sp>
        <p:nvSpPr>
          <p:cNvPr id="133" name="Card"/>
          <p:cNvSpPr/>
          <p:nvPr/>
        </p:nvSpPr>
        <p:spPr>
          <a:xfrm>
            <a:off x="6900000" y="1520000"/>
            <a:ext cx="4835000" cy="1300000"/>
          </a:xfrm>
          <a:prstGeom prst="rect">
            <a:avLst/>
          </a:prstGeom>
          <a:solidFill>
            <a:srgbClr val="FFFFFF"/>
          </a:solidFill>
          <a:ln>
            <a:noFill/>
          </a:ln>
        </p:spPr>
        <p:txBody>
          <a:bodyPr/>
          <a:lstStyle/>
          <a:p>
            <a:endParaRPr/>
          </a:p>
        </p:txBody>
      </p:sp>
      <p:sp>
        <p:nvSpPr>
          <p:cNvPr id="134" name="Card rule"/>
          <p:cNvSpPr/>
          <p:nvPr/>
        </p:nvSpPr>
        <p:spPr>
          <a:xfrm>
            <a:off x="6900000" y="1520000"/>
            <a:ext cx="60000" cy="1300000"/>
          </a:xfrm>
          <a:prstGeom prst="rect">
            <a:avLst/>
          </a:prstGeom>
          <a:solidFill>
            <a:srgbClr val="12859B"/>
          </a:solidFill>
          <a:ln>
            <a:noFill/>
          </a:ln>
        </p:spPr>
        <p:txBody>
          <a:bodyPr/>
          <a:lstStyle/>
          <a:p>
            <a:endParaRPr/>
          </a:p>
        </p:txBody>
      </p:sp>
      <p:sp>
        <p:nvSpPr>
          <p:cNvPr id="135" name="Text"/>
          <p:cNvSpPr txBox="1"/>
          <p:nvPr/>
        </p:nvSpPr>
        <p:spPr>
          <a:xfrm>
            <a:off x="7200000" y="1670000"/>
            <a:ext cx="4275000" cy="200000"/>
          </a:xfrm>
          <a:prstGeom prst="rect">
            <a:avLst/>
          </a:prstGeom>
          <a:noFill/>
        </p:spPr>
        <p:txBody>
          <a:bodyPr wrap="square" lIns="0" tIns="0" rIns="0" bIns="0" anchor="t">
            <a:normAutofit/>
          </a:bodyPr>
          <a:lstStyle/>
          <a:p>
            <a:pPr algn="l">
              <a:lnSpc>
                <a:spcPct val="100000"/>
              </a:lnSpc>
              <a:spcBef>
                <a:spcPts val="0"/>
              </a:spcBef>
            </a:pPr>
            <a:r>
              <a:rPr lang="en-GB" sz="850" b="1" i="0" spc="120">
                <a:solidFill>
                  <a:srgbClr val="12859B"/>
                </a:solidFill>
                <a:latin typeface="Aptos"/>
                <a:cs typeface="Aptos"/>
              </a:rPr>
              <a:t>ROUTE A</a:t>
            </a:r>
          </a:p>
        </p:txBody>
      </p:sp>
      <p:sp>
        <p:nvSpPr>
          <p:cNvPr id="136" name="Text"/>
          <p:cNvSpPr txBox="1"/>
          <p:nvPr/>
        </p:nvSpPr>
        <p:spPr>
          <a:xfrm>
            <a:off x="7200000" y="1940000"/>
            <a:ext cx="4275000" cy="260000"/>
          </a:xfrm>
          <a:prstGeom prst="rect">
            <a:avLst/>
          </a:prstGeom>
          <a:noFill/>
        </p:spPr>
        <p:txBody>
          <a:bodyPr wrap="square" lIns="0" tIns="0" rIns="0" bIns="0" anchor="t">
            <a:normAutofit/>
          </a:bodyPr>
          <a:lstStyle/>
          <a:p>
            <a:pPr algn="l">
              <a:lnSpc>
                <a:spcPct val="100000"/>
              </a:lnSpc>
              <a:spcBef>
                <a:spcPts val="0"/>
              </a:spcBef>
            </a:pPr>
            <a:r>
              <a:rPr lang="en-GB" sz="1300" b="1" i="0" spc="0">
                <a:solidFill>
                  <a:srgbClr val="172733"/>
                </a:solidFill>
                <a:latin typeface="Aptos"/>
                <a:cs typeface="Aptos"/>
              </a:rPr>
              <a:t>Divert and treat the strongest wastes</a:t>
            </a:r>
          </a:p>
        </p:txBody>
      </p:sp>
      <p:sp>
        <p:nvSpPr>
          <p:cNvPr id="137" name="Text"/>
          <p:cNvSpPr txBox="1"/>
          <p:nvPr/>
        </p:nvSpPr>
        <p:spPr>
          <a:xfrm>
            <a:off x="7200000" y="2260000"/>
            <a:ext cx="4275000" cy="480000"/>
          </a:xfrm>
          <a:prstGeom prst="rect">
            <a:avLst/>
          </a:prstGeom>
          <a:noFill/>
        </p:spPr>
        <p:txBody>
          <a:bodyPr wrap="square" lIns="0" tIns="0" rIns="0" bIns="0" anchor="t">
            <a:normAutofit lnSpcReduction="10000"/>
          </a:bodyPr>
          <a:lstStyle/>
          <a:p>
            <a:pPr algn="l">
              <a:lnSpc>
                <a:spcPct val="110000"/>
              </a:lnSpc>
              <a:spcBef>
                <a:spcPts val="0"/>
              </a:spcBef>
            </a:pPr>
            <a:r>
              <a:rPr lang="en-GB" sz="1000" b="0" i="0" spc="0">
                <a:solidFill>
                  <a:srgbClr val="4C6B77"/>
                </a:solidFill>
                <a:latin typeface="Aptos"/>
                <a:cs typeface="Aptos"/>
              </a:rPr>
              <a:t>Separate </a:t>
            </a:r>
            <a:r>
              <a:rPr lang="en-GB" sz="1000" b="0" i="0" spc="0" dirty="0">
                <a:solidFill>
                  <a:srgbClr val="4C6B77"/>
                </a:solidFill>
                <a:latin typeface="Aptos"/>
                <a:cs typeface="Aptos"/>
              </a:rPr>
              <a:t>the </a:t>
            </a:r>
            <a:r>
              <a:rPr lang="en-GB" sz="1000" b="0" i="0" spc="0">
                <a:solidFill>
                  <a:srgbClr val="4C6B77"/>
                </a:solidFill>
                <a:latin typeface="Aptos"/>
                <a:cs typeface="Aptos"/>
              </a:rPr>
              <a:t>few strongest waste </a:t>
            </a:r>
            <a:r>
              <a:rPr lang="en-GB" sz="1000" b="0" i="0" spc="0" dirty="0">
                <a:solidFill>
                  <a:srgbClr val="4C6B77"/>
                </a:solidFill>
                <a:latin typeface="Aptos"/>
                <a:cs typeface="Aptos"/>
              </a:rPr>
              <a:t>streams </a:t>
            </a:r>
            <a:r>
              <a:rPr lang="en-GB" sz="1000" b="0" i="0" spc="0">
                <a:solidFill>
                  <a:srgbClr val="4C6B77"/>
                </a:solidFill>
                <a:latin typeface="Aptos"/>
                <a:cs typeface="Aptos"/>
              </a:rPr>
              <a:t>at source </a:t>
            </a:r>
            <a:r>
              <a:rPr lang="en-GB" sz="1000" b="0" i="0" spc="0" dirty="0">
                <a:solidFill>
                  <a:srgbClr val="4C6B77"/>
                </a:solidFill>
                <a:latin typeface="Aptos"/>
                <a:cs typeface="Aptos"/>
              </a:rPr>
              <a:t>and </a:t>
            </a:r>
            <a:r>
              <a:rPr lang="en-GB" sz="1000" b="0" i="0" spc="0">
                <a:solidFill>
                  <a:srgbClr val="4C6B77"/>
                </a:solidFill>
                <a:latin typeface="Aptos"/>
                <a:cs typeface="Aptos"/>
              </a:rPr>
              <a:t>deal with </a:t>
            </a:r>
            <a:r>
              <a:rPr lang="en-GB" sz="1000" b="0" i="0" spc="0" dirty="0">
                <a:solidFill>
                  <a:srgbClr val="4C6B77"/>
                </a:solidFill>
                <a:latin typeface="Aptos"/>
                <a:cs typeface="Aptos"/>
              </a:rPr>
              <a:t>them</a:t>
            </a:r>
            <a:r>
              <a:rPr lang="en-GB" sz="1000" b="0" i="0" spc="0">
                <a:solidFill>
                  <a:srgbClr val="4C6B77"/>
                </a:solidFill>
                <a:latin typeface="Aptos"/>
                <a:cs typeface="Aptos"/>
              </a:rPr>
              <a:t> on their own</a:t>
            </a:r>
            <a:r>
              <a:rPr lang="en-GB" sz="1000" b="0" i="0" spc="0" dirty="0">
                <a:solidFill>
                  <a:srgbClr val="4C6B77"/>
                </a:solidFill>
                <a:latin typeface="Aptos"/>
                <a:cs typeface="Aptos"/>
              </a:rPr>
              <a:t>.</a:t>
            </a:r>
          </a:p>
          <a:p>
            <a:pPr algn="l">
              <a:lnSpc>
                <a:spcPct val="110000"/>
              </a:lnSpc>
              <a:spcBef>
                <a:spcPts val="0"/>
              </a:spcBef>
            </a:pPr>
            <a:r>
              <a:rPr lang="en-GB" sz="1000" b="0" i="0" spc="0" dirty="0">
                <a:solidFill>
                  <a:srgbClr val="4C6B77"/>
                </a:solidFill>
                <a:latin typeface="Aptos"/>
                <a:cs typeface="Aptos"/>
              </a:rPr>
              <a:t>Smallest system, most direct cut in salt.</a:t>
            </a:r>
          </a:p>
        </p:txBody>
      </p:sp>
      <p:sp>
        <p:nvSpPr>
          <p:cNvPr id="138" name="Or chip"/>
          <p:cNvSpPr/>
          <p:nvPr/>
        </p:nvSpPr>
        <p:spPr>
          <a:xfrm>
            <a:off x="9077500" y="2960000"/>
            <a:ext cx="480000" cy="300000"/>
          </a:xfrm>
          <a:prstGeom prst="roundRect">
            <a:avLst/>
          </a:prstGeom>
          <a:solidFill>
            <a:srgbClr val="0B3040"/>
          </a:solidFill>
          <a:ln>
            <a:noFill/>
          </a:ln>
        </p:spPr>
        <p:txBody>
          <a:bodyPr wrap="square" lIns="120000" tIns="90000" rIns="120000" bIns="90000" anchor="ctr">
            <a:normAutofit fontScale="77500" lnSpcReduction="20000"/>
          </a:bodyPr>
          <a:lstStyle/>
          <a:p>
            <a:pPr algn="ctr">
              <a:lnSpc>
                <a:spcPct val="100000"/>
              </a:lnSpc>
              <a:spcBef>
                <a:spcPts val="0"/>
              </a:spcBef>
            </a:pPr>
            <a:r>
              <a:rPr lang="en-GB" sz="900" b="1" i="0" spc="120">
                <a:solidFill>
                  <a:srgbClr val="FFFFFF"/>
                </a:solidFill>
                <a:latin typeface="Aptos"/>
                <a:cs typeface="Aptos"/>
              </a:rPr>
              <a:t>OR</a:t>
            </a:r>
          </a:p>
        </p:txBody>
      </p:sp>
      <p:sp>
        <p:nvSpPr>
          <p:cNvPr id="139" name="Card"/>
          <p:cNvSpPr/>
          <p:nvPr/>
        </p:nvSpPr>
        <p:spPr>
          <a:xfrm>
            <a:off x="6900000" y="3340000"/>
            <a:ext cx="4835000" cy="1300000"/>
          </a:xfrm>
          <a:prstGeom prst="rect">
            <a:avLst/>
          </a:prstGeom>
          <a:solidFill>
            <a:srgbClr val="FFFFFF"/>
          </a:solidFill>
          <a:ln>
            <a:noFill/>
          </a:ln>
        </p:spPr>
        <p:txBody>
          <a:bodyPr/>
          <a:lstStyle/>
          <a:p>
            <a:endParaRPr/>
          </a:p>
        </p:txBody>
      </p:sp>
      <p:sp>
        <p:nvSpPr>
          <p:cNvPr id="140" name="Card rule"/>
          <p:cNvSpPr/>
          <p:nvPr/>
        </p:nvSpPr>
        <p:spPr>
          <a:xfrm>
            <a:off x="6900000" y="3340000"/>
            <a:ext cx="60000" cy="1300000"/>
          </a:xfrm>
          <a:prstGeom prst="rect">
            <a:avLst/>
          </a:prstGeom>
          <a:solidFill>
            <a:srgbClr val="12B5CB"/>
          </a:solidFill>
          <a:ln>
            <a:noFill/>
          </a:ln>
        </p:spPr>
        <p:txBody>
          <a:bodyPr/>
          <a:lstStyle/>
          <a:p>
            <a:endParaRPr/>
          </a:p>
        </p:txBody>
      </p:sp>
      <p:sp>
        <p:nvSpPr>
          <p:cNvPr id="141" name="Text"/>
          <p:cNvSpPr txBox="1"/>
          <p:nvPr/>
        </p:nvSpPr>
        <p:spPr>
          <a:xfrm>
            <a:off x="7200000" y="3490000"/>
            <a:ext cx="4275000" cy="200000"/>
          </a:xfrm>
          <a:prstGeom prst="rect">
            <a:avLst/>
          </a:prstGeom>
          <a:noFill/>
        </p:spPr>
        <p:txBody>
          <a:bodyPr wrap="square" lIns="0" tIns="0" rIns="0" bIns="0" anchor="t">
            <a:normAutofit/>
          </a:bodyPr>
          <a:lstStyle/>
          <a:p>
            <a:pPr algn="l">
              <a:lnSpc>
                <a:spcPct val="100000"/>
              </a:lnSpc>
              <a:spcBef>
                <a:spcPts val="0"/>
              </a:spcBef>
            </a:pPr>
            <a:r>
              <a:rPr lang="en-GB" sz="850" b="1" i="0" spc="120">
                <a:solidFill>
                  <a:srgbClr val="12B5CB"/>
                </a:solidFill>
                <a:latin typeface="Aptos"/>
                <a:cs typeface="Aptos"/>
              </a:rPr>
              <a:t>ROUTE B</a:t>
            </a:r>
          </a:p>
        </p:txBody>
      </p:sp>
      <p:sp>
        <p:nvSpPr>
          <p:cNvPr id="142" name="Text"/>
          <p:cNvSpPr txBox="1"/>
          <p:nvPr/>
        </p:nvSpPr>
        <p:spPr>
          <a:xfrm>
            <a:off x="7200000" y="3760000"/>
            <a:ext cx="4275000" cy="260000"/>
          </a:xfrm>
          <a:prstGeom prst="rect">
            <a:avLst/>
          </a:prstGeom>
          <a:noFill/>
        </p:spPr>
        <p:txBody>
          <a:bodyPr wrap="square" lIns="0" tIns="0" rIns="0" bIns="0" anchor="t">
            <a:normAutofit/>
          </a:bodyPr>
          <a:lstStyle/>
          <a:p>
            <a:pPr algn="l">
              <a:lnSpc>
                <a:spcPct val="100000"/>
              </a:lnSpc>
              <a:spcBef>
                <a:spcPts val="0"/>
              </a:spcBef>
            </a:pPr>
            <a:r>
              <a:rPr lang="en-GB" sz="1300" b="1" i="0" spc="0">
                <a:solidFill>
                  <a:srgbClr val="172733"/>
                </a:solidFill>
                <a:latin typeface="Aptos"/>
                <a:cs typeface="Aptos"/>
              </a:rPr>
              <a:t>Reuse the whole discharge</a:t>
            </a:r>
          </a:p>
        </p:txBody>
      </p:sp>
      <p:sp>
        <p:nvSpPr>
          <p:cNvPr id="143" name="Text"/>
          <p:cNvSpPr txBox="1"/>
          <p:nvPr/>
        </p:nvSpPr>
        <p:spPr>
          <a:xfrm>
            <a:off x="7200000" y="4080000"/>
            <a:ext cx="4275000" cy="480000"/>
          </a:xfrm>
          <a:prstGeom prst="rect">
            <a:avLst/>
          </a:prstGeom>
          <a:noFill/>
        </p:spPr>
        <p:txBody>
          <a:bodyPr wrap="square" lIns="0" tIns="0" rIns="0" bIns="0" anchor="t">
            <a:normAutofit/>
          </a:bodyPr>
          <a:lstStyle/>
          <a:p>
            <a:pPr algn="l">
              <a:lnSpc>
                <a:spcPct val="110000"/>
              </a:lnSpc>
              <a:spcBef>
                <a:spcPts val="0"/>
              </a:spcBef>
            </a:pPr>
            <a:r>
              <a:rPr lang="en-GB" sz="1000" b="0" i="0" spc="0" dirty="0">
                <a:solidFill>
                  <a:srgbClr val="4C6B77"/>
                </a:solidFill>
                <a:latin typeface="Aptos"/>
                <a:cs typeface="Aptos"/>
              </a:rPr>
              <a:t>Treat the </a:t>
            </a:r>
            <a:r>
              <a:rPr lang="en-GB" sz="1000" b="0" i="0" spc="0">
                <a:solidFill>
                  <a:srgbClr val="4C6B77"/>
                </a:solidFill>
                <a:latin typeface="Aptos"/>
                <a:cs typeface="Aptos"/>
              </a:rPr>
              <a:t>whole discharge </a:t>
            </a:r>
            <a:r>
              <a:rPr lang="en-GB" sz="1000" b="0" i="0" spc="0" dirty="0">
                <a:solidFill>
                  <a:srgbClr val="4C6B77"/>
                </a:solidFill>
                <a:latin typeface="Aptos"/>
                <a:cs typeface="Aptos"/>
              </a:rPr>
              <a:t>as one stream</a:t>
            </a:r>
            <a:r>
              <a:rPr lang="en-GB" sz="1000" b="0" i="0" spc="0">
                <a:solidFill>
                  <a:srgbClr val="4C6B77"/>
                </a:solidFill>
                <a:latin typeface="Aptos"/>
                <a:cs typeface="Aptos"/>
              </a:rPr>
              <a:t>: </a:t>
            </a:r>
            <a:r>
              <a:rPr lang="en-GB" sz="1000" b="0" i="0" spc="0" dirty="0">
                <a:solidFill>
                  <a:srgbClr val="4C6B77"/>
                </a:solidFill>
                <a:latin typeface="Aptos"/>
                <a:cs typeface="Aptos"/>
              </a:rPr>
              <a:t>clean water </a:t>
            </a:r>
            <a:r>
              <a:rPr lang="en-GB" sz="1000" b="0" i="0" spc="0">
                <a:solidFill>
                  <a:srgbClr val="4C6B77"/>
                </a:solidFill>
                <a:latin typeface="Aptos"/>
                <a:cs typeface="Aptos"/>
              </a:rPr>
              <a:t>comes </a:t>
            </a:r>
            <a:r>
              <a:rPr lang="en-GB" sz="1000" b="0" i="0" spc="0" dirty="0">
                <a:solidFill>
                  <a:srgbClr val="4C6B77"/>
                </a:solidFill>
                <a:latin typeface="Aptos"/>
                <a:cs typeface="Aptos"/>
              </a:rPr>
              <a:t>back, salt </a:t>
            </a:r>
            <a:r>
              <a:rPr lang="en-GB" sz="1000" b="0" i="0" spc="0">
                <a:solidFill>
                  <a:srgbClr val="4C6B77"/>
                </a:solidFill>
                <a:latin typeface="Aptos"/>
                <a:cs typeface="Aptos"/>
              </a:rPr>
              <a:t>leaves</a:t>
            </a:r>
            <a:r>
              <a:rPr lang="en-GB" sz="1000" b="0" i="0" spc="0" dirty="0">
                <a:solidFill>
                  <a:srgbClr val="4C6B77"/>
                </a:solidFill>
                <a:latin typeface="Aptos"/>
                <a:cs typeface="Aptos"/>
              </a:rPr>
              <a:t> as a solid.</a:t>
            </a:r>
          </a:p>
        </p:txBody>
      </p:sp>
      <p:sp>
        <p:nvSpPr>
          <p:cNvPr id="144" name="Insight bar"/>
          <p:cNvSpPr/>
          <p:nvPr/>
        </p:nvSpPr>
        <p:spPr>
          <a:xfrm>
            <a:off x="457200" y="5480000"/>
            <a:ext cx="11277600" cy="700000"/>
          </a:xfrm>
          <a:prstGeom prst="rect">
            <a:avLst/>
          </a:prstGeom>
          <a:solidFill>
            <a:srgbClr val="0B3040"/>
          </a:solidFill>
          <a:ln>
            <a:noFill/>
          </a:ln>
        </p:spPr>
        <p:txBody>
          <a:bodyPr wrap="square" lIns="120000" tIns="90000" rIns="120000" bIns="90000" anchor="ctr">
            <a:normAutofit/>
          </a:bodyPr>
          <a:lstStyle/>
          <a:p>
            <a:pPr algn="ctr">
              <a:lnSpc>
                <a:spcPct val="100000"/>
              </a:lnSpc>
              <a:spcBef>
                <a:spcPts val="0"/>
              </a:spcBef>
            </a:pPr>
            <a:r>
              <a:rPr lang="en-GB" sz="1150" b="1" i="0" spc="0">
                <a:solidFill>
                  <a:srgbClr val="FFFFFF"/>
                </a:solidFill>
                <a:latin typeface="Aptos"/>
                <a:cs typeface="Aptos"/>
              </a:rPr>
              <a:t>As supply restrictions tighten, the site runs out of choice: without salt control the savings stop. This is the enabling project, not an environmental afterthought.</a:t>
            </a:r>
          </a:p>
        </p:txBody>
      </p:sp>
      <p:sp>
        <p:nvSpPr>
          <p:cNvPr id="901" name="Decision line"/>
          <p:cNvSpPr txBox="1"/>
          <p:nvPr/>
        </p:nvSpPr>
        <p:spPr>
          <a:xfrm>
            <a:off x="457200" y="4820000"/>
            <a:ext cx="11277600" cy="300000"/>
          </a:xfrm>
          <a:prstGeom prst="rect">
            <a:avLst/>
          </a:prstGeom>
          <a:noFill/>
        </p:spPr>
        <p:txBody>
          <a:bodyPr wrap="square" lIns="0" tIns="0" rIns="0" bIns="0" anchor="ctr">
            <a:normAutofit/>
          </a:bodyPr>
          <a:lstStyle/>
          <a:p>
            <a:pPr algn="ctr">
              <a:lnSpc>
                <a:spcPct val="100000"/>
              </a:lnSpc>
            </a:pPr>
            <a:r>
              <a:rPr lang="en-GB" sz="1200" b="0" spc="0">
                <a:solidFill>
                  <a:srgbClr val="607481"/>
                </a:solidFill>
                <a:latin typeface="Aptos"/>
                <a:cs typeface="Aptos"/>
              </a:rPr>
              <a:t>Route A removes salt at the source. Route B buys headroom for every future saving. The only real decision left is which one, and how early.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E1035-CA9F-5089-8F46-A2E753F1C1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28B28-0733-472F-88CC-B6626599806E}"/>
              </a:ext>
            </a:extLst>
          </p:cNvPr>
          <p:cNvSpPr>
            <a:spLocks noGrp="1"/>
          </p:cNvSpPr>
          <p:nvPr>
            <p:ph type="title"/>
          </p:nvPr>
        </p:nvSpPr>
        <p:spPr>
          <a:xfrm>
            <a:off x="4564911" y="3344015"/>
            <a:ext cx="6624736" cy="2702276"/>
          </a:xfrm>
        </p:spPr>
        <p:txBody>
          <a:bodyPr>
            <a:normAutofit fontScale="90000"/>
          </a:bodyPr>
          <a:lstStyle/>
          <a:p>
            <a:r>
              <a:rPr lang="en-GB" sz="6000" dirty="0"/>
              <a:t>INVESTIGATION SIX</a:t>
            </a:r>
            <a:br>
              <a:rPr lang="en-GB" sz="6000" dirty="0"/>
            </a:br>
            <a:br>
              <a:rPr lang="en-GB" sz="6000" dirty="0"/>
            </a:br>
            <a:r>
              <a:rPr lang="en-GB" dirty="0"/>
              <a:t>Can this be applied anywhere else?</a:t>
            </a:r>
            <a:br>
              <a:rPr lang="en-GB" dirty="0"/>
            </a:br>
            <a:br>
              <a:rPr lang="en-GB" dirty="0"/>
            </a:br>
            <a:endParaRPr lang="en-GB" dirty="0"/>
          </a:p>
        </p:txBody>
      </p:sp>
      <p:pic>
        <p:nvPicPr>
          <p:cNvPr id="4" name="Graphic 3" descr="Magnifying glass outline">
            <a:extLst>
              <a:ext uri="{FF2B5EF4-FFF2-40B4-BE49-F238E27FC236}">
                <a16:creationId xmlns:a16="http://schemas.microsoft.com/office/drawing/2014/main" id="{D97E0C8D-6007-1233-5FF2-92467A1955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64911" y="1951073"/>
            <a:ext cx="1313121" cy="1313121"/>
          </a:xfrm>
          <a:prstGeom prst="rect">
            <a:avLst/>
          </a:prstGeom>
        </p:spPr>
      </p:pic>
    </p:spTree>
    <p:extLst>
      <p:ext uri="{BB962C8B-B14F-4D97-AF65-F5344CB8AC3E}">
        <p14:creationId xmlns:p14="http://schemas.microsoft.com/office/powerpoint/2010/main" val="1089362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a:solidFill>
                  <a:srgbClr val="172733"/>
                </a:solidFill>
                <a:latin typeface="Aptos"/>
                <a:cs typeface="Aptos"/>
              </a:rPr>
              <a:t>Offices, </a:t>
            </a:r>
            <a:r>
              <a:rPr lang="en-GB" sz="2700" b="1" spc="0" dirty="0">
                <a:solidFill>
                  <a:srgbClr val="172733"/>
                </a:solidFill>
                <a:latin typeface="Aptos"/>
                <a:cs typeface="Aptos"/>
              </a:rPr>
              <a:t>Hospitals, Universities and Cities</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dirty="0">
                <a:solidFill>
                  <a:srgbClr val="607481"/>
                </a:solidFill>
                <a:latin typeface="Aptos"/>
                <a:cs typeface="Aptos"/>
              </a:rPr>
              <a:t>Could we point the same water lens — quantity, quality, timing, destination, energy, risk — at these buildings and places?</a:t>
            </a:r>
          </a:p>
        </p:txBody>
      </p:sp>
      <p:sp>
        <p:nvSpPr>
          <p:cNvPr id="13" name="Shape 13"/>
          <p:cNvSpPr/>
          <p:nvPr/>
        </p:nvSpPr>
        <p:spPr>
          <a:xfrm>
            <a:off x="457200" y="1420000"/>
            <a:ext cx="3545866" cy="2790493"/>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4" name="Shape 14"/>
          <p:cNvSpPr/>
          <p:nvPr/>
        </p:nvSpPr>
        <p:spPr>
          <a:xfrm>
            <a:off x="457200" y="1420000"/>
            <a:ext cx="3545866" cy="340000"/>
          </a:xfrm>
          <a:prstGeom prst="roundRect">
            <a:avLst>
              <a:gd name="adj" fmla="val 30000"/>
            </a:avLst>
          </a:prstGeom>
          <a:solidFill>
            <a:srgbClr val="12566A"/>
          </a:solidFill>
          <a:ln>
            <a:noFill/>
          </a:ln>
        </p:spPr>
        <p:txBody>
          <a:bodyPr wrap="square" lIns="0" tIns="45720" rIns="0" bIns="45720" anchor="ctr">
            <a:normAutofit/>
          </a:bodyPr>
          <a:lstStyle/>
          <a:p>
            <a:pPr algn="ctr">
              <a:lnSpc>
                <a:spcPct val="100000"/>
              </a:lnSpc>
            </a:pPr>
            <a:r>
              <a:rPr lang="en-GB" sz="950" b="1" cap="all" spc="60" dirty="0">
                <a:solidFill>
                  <a:srgbClr val="FFFFFF"/>
                </a:solidFill>
                <a:latin typeface="Aptos"/>
                <a:cs typeface="Aptos"/>
              </a:rPr>
              <a:t>Continuity of care</a:t>
            </a:r>
          </a:p>
        </p:txBody>
      </p:sp>
      <p:sp>
        <p:nvSpPr>
          <p:cNvPr id="15" name="Text 15"/>
          <p:cNvSpPr txBox="1"/>
          <p:nvPr/>
        </p:nvSpPr>
        <p:spPr>
          <a:xfrm>
            <a:off x="737200" y="1950000"/>
            <a:ext cx="2985866" cy="400000"/>
          </a:xfrm>
          <a:prstGeom prst="rect">
            <a:avLst/>
          </a:prstGeom>
          <a:noFill/>
        </p:spPr>
        <p:txBody>
          <a:bodyPr wrap="square" lIns="0" tIns="0" rIns="0" bIns="0" anchor="ctr">
            <a:normAutofit/>
          </a:bodyPr>
          <a:lstStyle/>
          <a:p>
            <a:pPr algn="l">
              <a:lnSpc>
                <a:spcPct val="100000"/>
              </a:lnSpc>
            </a:pPr>
            <a:r>
              <a:rPr lang="en-GB" sz="1800" b="1" spc="0" dirty="0">
                <a:solidFill>
                  <a:srgbClr val="172733"/>
                </a:solidFill>
                <a:latin typeface="Aptos"/>
                <a:cs typeface="Aptos"/>
              </a:rPr>
              <a:t>Hospitals</a:t>
            </a:r>
          </a:p>
        </p:txBody>
      </p:sp>
      <p:sp>
        <p:nvSpPr>
          <p:cNvPr id="16" name="Text 16"/>
          <p:cNvSpPr txBox="1"/>
          <p:nvPr/>
        </p:nvSpPr>
        <p:spPr>
          <a:xfrm>
            <a:off x="737200" y="2500000"/>
            <a:ext cx="2985866" cy="1100000"/>
          </a:xfrm>
          <a:prstGeom prst="rect">
            <a:avLst/>
          </a:prstGeom>
          <a:noFill/>
        </p:spPr>
        <p:txBody>
          <a:bodyPr wrap="square" lIns="0" tIns="0" rIns="0" bIns="0" anchor="t">
            <a:normAutofit/>
          </a:bodyPr>
          <a:lstStyle/>
          <a:p>
            <a:pPr algn="l">
              <a:lnSpc>
                <a:spcPct val="100000"/>
              </a:lnSpc>
            </a:pPr>
            <a:r>
              <a:rPr lang="en-GB" sz="1150" b="0" spc="0" dirty="0">
                <a:solidFill>
                  <a:srgbClr val="607481"/>
                </a:solidFill>
                <a:latin typeface="Aptos"/>
                <a:cs typeface="Aptos"/>
              </a:rPr>
              <a:t>Water is never only water: it is infection control, HVAC, sterilisation and patient safety.</a:t>
            </a:r>
          </a:p>
        </p:txBody>
      </p:sp>
      <p:sp>
        <p:nvSpPr>
          <p:cNvPr id="17" name="Shape 17"/>
          <p:cNvSpPr/>
          <p:nvPr/>
        </p:nvSpPr>
        <p:spPr>
          <a:xfrm>
            <a:off x="737200" y="3450000"/>
            <a:ext cx="2985866" cy="12700"/>
          </a:xfrm>
          <a:prstGeom prst="rect">
            <a:avLst/>
          </a:prstGeom>
          <a:solidFill>
            <a:srgbClr val="D6E4E8"/>
          </a:solidFill>
          <a:ln>
            <a:noFill/>
          </a:ln>
        </p:spPr>
        <p:txBody>
          <a:bodyPr wrap="square" lIns="0" tIns="45720" rIns="0" bIns="45720" anchor="ctr">
            <a:normAutofit fontScale="25000" lnSpcReduction="20000"/>
          </a:bodyPr>
          <a:lstStyle/>
          <a:p>
            <a:endParaRPr/>
          </a:p>
        </p:txBody>
      </p:sp>
      <p:sp>
        <p:nvSpPr>
          <p:cNvPr id="18" name="Text 18"/>
          <p:cNvSpPr txBox="1"/>
          <p:nvPr/>
        </p:nvSpPr>
        <p:spPr>
          <a:xfrm>
            <a:off x="737200" y="3600000"/>
            <a:ext cx="2985866" cy="900000"/>
          </a:xfrm>
          <a:prstGeom prst="rect">
            <a:avLst/>
          </a:prstGeom>
          <a:noFill/>
        </p:spPr>
        <p:txBody>
          <a:bodyPr wrap="square" lIns="0" tIns="0" rIns="0" bIns="0" anchor="t">
            <a:normAutofit/>
          </a:bodyPr>
          <a:lstStyle/>
          <a:p>
            <a:pPr algn="l">
              <a:lnSpc>
                <a:spcPct val="100000"/>
              </a:lnSpc>
            </a:pPr>
            <a:r>
              <a:rPr lang="en-GB" sz="1050" b="1" spc="0" dirty="0">
                <a:solidFill>
                  <a:srgbClr val="12566A"/>
                </a:solidFill>
                <a:latin typeface="Aptos"/>
                <a:cs typeface="Aptos"/>
              </a:rPr>
              <a:t>Nothing can be switched off without a clinical consequence.</a:t>
            </a:r>
          </a:p>
        </p:txBody>
      </p:sp>
      <p:sp>
        <p:nvSpPr>
          <p:cNvPr id="19" name="Shape 19"/>
          <p:cNvSpPr/>
          <p:nvPr/>
        </p:nvSpPr>
        <p:spPr>
          <a:xfrm>
            <a:off x="4323066" y="1420000"/>
            <a:ext cx="3545866" cy="2790493"/>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Shape 20"/>
          <p:cNvSpPr/>
          <p:nvPr/>
        </p:nvSpPr>
        <p:spPr>
          <a:xfrm>
            <a:off x="4323066" y="1420000"/>
            <a:ext cx="3545866" cy="340000"/>
          </a:xfrm>
          <a:prstGeom prst="roundRect">
            <a:avLst>
              <a:gd name="adj" fmla="val 30000"/>
            </a:avLst>
          </a:prstGeom>
          <a:solidFill>
            <a:srgbClr val="13859B"/>
          </a:solidFill>
          <a:ln>
            <a:noFill/>
          </a:ln>
        </p:spPr>
        <p:txBody>
          <a:bodyPr wrap="square" lIns="0" tIns="45720" rIns="0" bIns="45720" anchor="ctr">
            <a:normAutofit/>
          </a:bodyPr>
          <a:lstStyle/>
          <a:p>
            <a:pPr algn="ctr">
              <a:lnSpc>
                <a:spcPct val="100000"/>
              </a:lnSpc>
            </a:pPr>
            <a:r>
              <a:rPr lang="en-GB" sz="950" b="1" cap="all" spc="60" dirty="0">
                <a:solidFill>
                  <a:srgbClr val="FFFFFF"/>
                </a:solidFill>
                <a:latin typeface="Aptos"/>
                <a:cs typeface="Aptos"/>
              </a:rPr>
              <a:t>Extreme variability</a:t>
            </a:r>
          </a:p>
        </p:txBody>
      </p:sp>
      <p:sp>
        <p:nvSpPr>
          <p:cNvPr id="21" name="Text 21"/>
          <p:cNvSpPr txBox="1"/>
          <p:nvPr/>
        </p:nvSpPr>
        <p:spPr>
          <a:xfrm>
            <a:off x="4603066" y="1950000"/>
            <a:ext cx="2985866" cy="400000"/>
          </a:xfrm>
          <a:prstGeom prst="rect">
            <a:avLst/>
          </a:prstGeom>
          <a:noFill/>
        </p:spPr>
        <p:txBody>
          <a:bodyPr wrap="square" lIns="0" tIns="0" rIns="0" bIns="0" anchor="ctr">
            <a:normAutofit/>
          </a:bodyPr>
          <a:lstStyle/>
          <a:p>
            <a:pPr algn="l">
              <a:lnSpc>
                <a:spcPct val="100000"/>
              </a:lnSpc>
            </a:pPr>
            <a:r>
              <a:rPr lang="en-GB" sz="1800" b="1" spc="0" dirty="0">
                <a:solidFill>
                  <a:srgbClr val="172733"/>
                </a:solidFill>
                <a:latin typeface="Aptos"/>
                <a:cs typeface="Aptos"/>
              </a:rPr>
              <a:t>Universities</a:t>
            </a:r>
          </a:p>
        </p:txBody>
      </p:sp>
      <p:sp>
        <p:nvSpPr>
          <p:cNvPr id="22" name="Text 22"/>
          <p:cNvSpPr txBox="1"/>
          <p:nvPr/>
        </p:nvSpPr>
        <p:spPr>
          <a:xfrm>
            <a:off x="4603066" y="2500000"/>
            <a:ext cx="2985866" cy="1100000"/>
          </a:xfrm>
          <a:prstGeom prst="rect">
            <a:avLst/>
          </a:prstGeom>
          <a:noFill/>
        </p:spPr>
        <p:txBody>
          <a:bodyPr wrap="square" lIns="0" tIns="0" rIns="0" bIns="0" anchor="t">
            <a:normAutofit/>
          </a:bodyPr>
          <a:lstStyle/>
          <a:p>
            <a:pPr algn="l">
              <a:lnSpc>
                <a:spcPct val="100000"/>
              </a:lnSpc>
            </a:pPr>
            <a:r>
              <a:rPr lang="en-GB" sz="1150" b="0" spc="0" dirty="0">
                <a:solidFill>
                  <a:srgbClr val="607481"/>
                </a:solidFill>
                <a:latin typeface="Aptos"/>
                <a:cs typeface="Aptos"/>
              </a:rPr>
              <a:t>Demand swings with term time, research schedules and empty summer buildings.</a:t>
            </a:r>
          </a:p>
        </p:txBody>
      </p:sp>
      <p:sp>
        <p:nvSpPr>
          <p:cNvPr id="23" name="Shape 23"/>
          <p:cNvSpPr/>
          <p:nvPr/>
        </p:nvSpPr>
        <p:spPr>
          <a:xfrm>
            <a:off x="4603066" y="3450000"/>
            <a:ext cx="2985866" cy="12700"/>
          </a:xfrm>
          <a:prstGeom prst="rect">
            <a:avLst/>
          </a:prstGeom>
          <a:solidFill>
            <a:srgbClr val="D6E4E8"/>
          </a:solidFill>
          <a:ln>
            <a:noFill/>
          </a:ln>
        </p:spPr>
        <p:txBody>
          <a:bodyPr wrap="square" lIns="0" tIns="45720" rIns="0" bIns="45720" anchor="ctr">
            <a:normAutofit fontScale="25000" lnSpcReduction="20000"/>
          </a:bodyPr>
          <a:lstStyle/>
          <a:p>
            <a:endParaRPr/>
          </a:p>
        </p:txBody>
      </p:sp>
      <p:sp>
        <p:nvSpPr>
          <p:cNvPr id="24" name="Text 24"/>
          <p:cNvSpPr txBox="1"/>
          <p:nvPr/>
        </p:nvSpPr>
        <p:spPr>
          <a:xfrm>
            <a:off x="4603066" y="3600000"/>
            <a:ext cx="2985866" cy="900000"/>
          </a:xfrm>
          <a:prstGeom prst="rect">
            <a:avLst/>
          </a:prstGeom>
          <a:noFill/>
        </p:spPr>
        <p:txBody>
          <a:bodyPr wrap="square" lIns="0" tIns="0" rIns="0" bIns="0" anchor="t">
            <a:normAutofit/>
          </a:bodyPr>
          <a:lstStyle/>
          <a:p>
            <a:pPr algn="l">
              <a:lnSpc>
                <a:spcPct val="100000"/>
              </a:lnSpc>
            </a:pPr>
            <a:r>
              <a:rPr lang="en-GB" sz="1050" b="1" spc="0" dirty="0">
                <a:solidFill>
                  <a:srgbClr val="13859B"/>
                </a:solidFill>
                <a:latin typeface="Aptos"/>
                <a:cs typeface="Aptos"/>
              </a:rPr>
              <a:t>The baseline overnight load is usually the real story.</a:t>
            </a:r>
          </a:p>
        </p:txBody>
      </p:sp>
      <p:sp>
        <p:nvSpPr>
          <p:cNvPr id="25" name="Shape 25"/>
          <p:cNvSpPr/>
          <p:nvPr/>
        </p:nvSpPr>
        <p:spPr>
          <a:xfrm>
            <a:off x="8188932" y="1420000"/>
            <a:ext cx="3545866" cy="2790493"/>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6" name="Shape 26"/>
          <p:cNvSpPr/>
          <p:nvPr/>
        </p:nvSpPr>
        <p:spPr>
          <a:xfrm>
            <a:off x="8188932" y="1420000"/>
            <a:ext cx="3545866" cy="340000"/>
          </a:xfrm>
          <a:prstGeom prst="roundRect">
            <a:avLst>
              <a:gd name="adj" fmla="val 30000"/>
            </a:avLst>
          </a:prstGeom>
          <a:solidFill>
            <a:srgbClr val="4F91D8"/>
          </a:solidFill>
          <a:ln>
            <a:noFill/>
          </a:ln>
        </p:spPr>
        <p:txBody>
          <a:bodyPr wrap="square" lIns="0" tIns="45720" rIns="0" bIns="45720" anchor="ctr">
            <a:normAutofit/>
          </a:bodyPr>
          <a:lstStyle/>
          <a:p>
            <a:pPr algn="ctr">
              <a:lnSpc>
                <a:spcPct val="100000"/>
              </a:lnSpc>
            </a:pPr>
            <a:r>
              <a:rPr lang="en-GB" sz="950" b="1" cap="all" spc="60" dirty="0">
                <a:solidFill>
                  <a:srgbClr val="FFFFFF"/>
                </a:solidFill>
                <a:latin typeface="Aptos"/>
                <a:cs typeface="Aptos"/>
              </a:rPr>
              <a:t>Scale and ownership</a:t>
            </a:r>
          </a:p>
        </p:txBody>
      </p:sp>
      <p:sp>
        <p:nvSpPr>
          <p:cNvPr id="27" name="Text 27"/>
          <p:cNvSpPr txBox="1"/>
          <p:nvPr/>
        </p:nvSpPr>
        <p:spPr>
          <a:xfrm>
            <a:off x="8468932" y="1950000"/>
            <a:ext cx="2985866" cy="400000"/>
          </a:xfrm>
          <a:prstGeom prst="rect">
            <a:avLst/>
          </a:prstGeom>
          <a:noFill/>
        </p:spPr>
        <p:txBody>
          <a:bodyPr wrap="square" lIns="0" tIns="0" rIns="0" bIns="0" anchor="ctr">
            <a:normAutofit/>
          </a:bodyPr>
          <a:lstStyle/>
          <a:p>
            <a:pPr algn="l">
              <a:lnSpc>
                <a:spcPct val="100000"/>
              </a:lnSpc>
            </a:pPr>
            <a:r>
              <a:rPr lang="en-GB" sz="1800" b="1" spc="0" dirty="0">
                <a:solidFill>
                  <a:srgbClr val="172733"/>
                </a:solidFill>
                <a:latin typeface="Aptos"/>
                <a:cs typeface="Aptos"/>
              </a:rPr>
              <a:t>Cities</a:t>
            </a:r>
          </a:p>
        </p:txBody>
      </p:sp>
      <p:sp>
        <p:nvSpPr>
          <p:cNvPr id="28" name="Text 28"/>
          <p:cNvSpPr txBox="1"/>
          <p:nvPr/>
        </p:nvSpPr>
        <p:spPr>
          <a:xfrm>
            <a:off x="8468932" y="2500000"/>
            <a:ext cx="2985866" cy="1100000"/>
          </a:xfrm>
          <a:prstGeom prst="rect">
            <a:avLst/>
          </a:prstGeom>
          <a:noFill/>
        </p:spPr>
        <p:txBody>
          <a:bodyPr wrap="square" lIns="0" tIns="0" rIns="0" bIns="0" anchor="t">
            <a:normAutofit/>
          </a:bodyPr>
          <a:lstStyle/>
          <a:p>
            <a:pPr algn="l">
              <a:lnSpc>
                <a:spcPct val="100000"/>
              </a:lnSpc>
            </a:pPr>
            <a:r>
              <a:rPr lang="en-GB" sz="1150" b="0" spc="0" dirty="0">
                <a:solidFill>
                  <a:srgbClr val="607481"/>
                </a:solidFill>
                <a:latin typeface="Aptos"/>
                <a:cs typeface="Aptos"/>
              </a:rPr>
              <a:t>Thousands of small demands, hundreds of users and stakeholders, one shared catchment.</a:t>
            </a:r>
          </a:p>
        </p:txBody>
      </p:sp>
      <p:sp>
        <p:nvSpPr>
          <p:cNvPr id="29" name="Shape 29"/>
          <p:cNvSpPr/>
          <p:nvPr/>
        </p:nvSpPr>
        <p:spPr>
          <a:xfrm>
            <a:off x="8468932" y="3450000"/>
            <a:ext cx="2985866" cy="12700"/>
          </a:xfrm>
          <a:prstGeom prst="rect">
            <a:avLst/>
          </a:prstGeom>
          <a:solidFill>
            <a:srgbClr val="D6E4E8"/>
          </a:solidFill>
          <a:ln>
            <a:noFill/>
          </a:ln>
        </p:spPr>
        <p:txBody>
          <a:bodyPr wrap="square" lIns="0" tIns="45720" rIns="0" bIns="45720" anchor="ctr">
            <a:normAutofit fontScale="25000" lnSpcReduction="20000"/>
          </a:bodyPr>
          <a:lstStyle/>
          <a:p>
            <a:endParaRPr/>
          </a:p>
        </p:txBody>
      </p:sp>
      <p:sp>
        <p:nvSpPr>
          <p:cNvPr id="30" name="Text 30"/>
          <p:cNvSpPr txBox="1"/>
          <p:nvPr/>
        </p:nvSpPr>
        <p:spPr>
          <a:xfrm>
            <a:off x="8468932" y="3600000"/>
            <a:ext cx="2985866" cy="900000"/>
          </a:xfrm>
          <a:prstGeom prst="rect">
            <a:avLst/>
          </a:prstGeom>
          <a:noFill/>
        </p:spPr>
        <p:txBody>
          <a:bodyPr wrap="square" lIns="0" tIns="0" rIns="0" bIns="0" anchor="t">
            <a:normAutofit/>
          </a:bodyPr>
          <a:lstStyle/>
          <a:p>
            <a:r>
              <a:rPr lang="en-GB" sz="1050" b="1" dirty="0">
                <a:solidFill>
                  <a:srgbClr val="12B5CB"/>
                </a:solidFill>
              </a:rPr>
              <a:t>Can we move from cities that dispose of water to cities that circulate it?</a:t>
            </a:r>
            <a:endParaRPr lang="en-GB" sz="1050" b="1" spc="0" dirty="0">
              <a:solidFill>
                <a:srgbClr val="12B5CB"/>
              </a:solidFill>
              <a:latin typeface="Aptos"/>
              <a:cs typeface="Aptos"/>
            </a:endParaRPr>
          </a:p>
        </p:txBody>
      </p:sp>
      <p:sp>
        <p:nvSpPr>
          <p:cNvPr id="31" name="Shape 31"/>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32" name="Text 32"/>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constant</a:t>
            </a:r>
          </a:p>
        </p:txBody>
      </p:sp>
      <p:sp>
        <p:nvSpPr>
          <p:cNvPr id="33" name="Text 33"/>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The constraints change completely. The </a:t>
            </a:r>
            <a:r>
              <a:rPr lang="en-GB" sz="1300" b="1" spc="0">
                <a:solidFill>
                  <a:srgbClr val="FFFFFF"/>
                </a:solidFill>
                <a:latin typeface="Aptos"/>
                <a:cs typeface="Aptos"/>
              </a:rPr>
              <a:t>lens</a:t>
            </a:r>
            <a:r>
              <a:rPr lang="en-GB" sz="1300" b="1" spc="0" dirty="0">
                <a:solidFill>
                  <a:srgbClr val="FFFFFF"/>
                </a:solidFill>
                <a:latin typeface="Aptos"/>
                <a:cs typeface="Aptos"/>
              </a:rPr>
              <a:t> does not change at all.</a:t>
            </a:r>
          </a:p>
        </p:txBody>
      </p:sp>
      <p:sp>
        <p:nvSpPr>
          <p:cNvPr id="909" name="Shape"/>
          <p:cNvSpPr/>
          <p:nvPr/>
        </p:nvSpPr>
        <p:spPr>
          <a:xfrm>
            <a:off x="457200" y="4411650"/>
            <a:ext cx="11277600" cy="880000"/>
          </a:xfrm>
          <a:prstGeom prst="rect">
            <a:avLst/>
          </a:prstGeom>
          <a:solidFill>
            <a:srgbClr val="FFFFFF"/>
          </a:solidFill>
          <a:ln w="12700">
            <a:solidFill>
              <a:srgbClr val="D6E4E8"/>
            </a:solidFill>
          </a:ln>
        </p:spPr>
        <p:txBody>
          <a:bodyPr lIns="91440" rIns="91440" anchor="ctr">
            <a:normAutofit/>
          </a:bodyPr>
          <a:lstStyle/>
          <a:p>
            <a:endParaRPr lang="en-GB"/>
          </a:p>
        </p:txBody>
      </p:sp>
      <p:sp>
        <p:nvSpPr>
          <p:cNvPr id="910" name="Shape"/>
          <p:cNvSpPr/>
          <p:nvPr/>
        </p:nvSpPr>
        <p:spPr>
          <a:xfrm>
            <a:off x="457200" y="4411650"/>
            <a:ext cx="50800" cy="880000"/>
          </a:xfrm>
          <a:prstGeom prst="rect">
            <a:avLst/>
          </a:prstGeom>
          <a:solidFill>
            <a:srgbClr val="4F91D8"/>
          </a:solidFill>
          <a:ln>
            <a:noFill/>
          </a:ln>
        </p:spPr>
        <p:txBody>
          <a:bodyPr lIns="91440" rIns="91440" anchor="ctr">
            <a:normAutofit/>
          </a:bodyPr>
          <a:lstStyle/>
          <a:p>
            <a:endParaRPr lang="en-GB"/>
          </a:p>
        </p:txBody>
      </p:sp>
      <p:sp>
        <p:nvSpPr>
          <p:cNvPr id="911" name="Text"/>
          <p:cNvSpPr txBox="1"/>
          <p:nvPr/>
        </p:nvSpPr>
        <p:spPr>
          <a:xfrm>
            <a:off x="737200" y="4581650"/>
            <a:ext cx="2900000" cy="22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1000" b="1" spc="80" dirty="0">
                <a:solidFill>
                  <a:srgbClr val="4F91D8"/>
                </a:solidFill>
                <a:latin typeface="Aptos"/>
              </a:rPr>
              <a:t>OFFICES</a:t>
            </a:r>
          </a:p>
        </p:txBody>
      </p:sp>
      <p:sp>
        <p:nvSpPr>
          <p:cNvPr id="912" name="Text"/>
          <p:cNvSpPr txBox="1"/>
          <p:nvPr/>
        </p:nvSpPr>
        <p:spPr>
          <a:xfrm>
            <a:off x="737200" y="4821650"/>
            <a:ext cx="2950000" cy="38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900" b="0" spc="0" dirty="0">
                <a:solidFill>
                  <a:srgbClr val="4C6B77"/>
                </a:solidFill>
                <a:latin typeface="Aptos"/>
              </a:rPr>
              <a:t>No cleanrooms. No permits. </a:t>
            </a:r>
            <a:r>
              <a:rPr lang="en-GB" sz="900" b="0" spc="0">
                <a:solidFill>
                  <a:srgbClr val="4C6B77"/>
                </a:solidFill>
                <a:latin typeface="Aptos"/>
              </a:rPr>
              <a:t>All six lenses</a:t>
            </a:r>
            <a:r>
              <a:rPr lang="en-GB" sz="900" b="0" spc="0" dirty="0">
                <a:solidFill>
                  <a:srgbClr val="4C6B77"/>
                </a:solidFill>
                <a:latin typeface="Aptos"/>
              </a:rPr>
              <a:t> still apply.</a:t>
            </a:r>
          </a:p>
        </p:txBody>
      </p:sp>
      <p:sp>
        <p:nvSpPr>
          <p:cNvPr id="913" name="Text"/>
          <p:cNvSpPr txBox="1"/>
          <p:nvPr/>
        </p:nvSpPr>
        <p:spPr>
          <a:xfrm>
            <a:off x="4000000" y="4581650"/>
            <a:ext cx="1830000" cy="20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900" b="1" spc="60" dirty="0">
                <a:solidFill>
                  <a:srgbClr val="13859B"/>
                </a:solidFill>
                <a:latin typeface="Aptos"/>
              </a:rPr>
              <a:t>COOLING</a:t>
            </a:r>
          </a:p>
        </p:txBody>
      </p:sp>
      <p:sp>
        <p:nvSpPr>
          <p:cNvPr id="914" name="Text"/>
          <p:cNvSpPr txBox="1"/>
          <p:nvPr/>
        </p:nvSpPr>
        <p:spPr>
          <a:xfrm>
            <a:off x="4000000" y="4801650"/>
            <a:ext cx="1830000" cy="42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800" b="0" spc="0" dirty="0">
                <a:solidFill>
                  <a:srgbClr val="4C6B77"/>
                </a:solidFill>
                <a:latin typeface="Aptos"/>
              </a:rPr>
              <a:t>Chillers and condensers, driven by weather rather than occupancy.</a:t>
            </a:r>
          </a:p>
        </p:txBody>
      </p:sp>
      <p:sp>
        <p:nvSpPr>
          <p:cNvPr id="915" name="Text"/>
          <p:cNvSpPr txBox="1"/>
          <p:nvPr/>
        </p:nvSpPr>
        <p:spPr>
          <a:xfrm>
            <a:off x="5970000" y="4581650"/>
            <a:ext cx="1830000" cy="20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900" b="1" spc="60" dirty="0">
                <a:solidFill>
                  <a:srgbClr val="13859B"/>
                </a:solidFill>
                <a:latin typeface="Aptos"/>
              </a:rPr>
              <a:t>TOILETS</a:t>
            </a:r>
          </a:p>
        </p:txBody>
      </p:sp>
      <p:sp>
        <p:nvSpPr>
          <p:cNvPr id="916" name="Text"/>
          <p:cNvSpPr txBox="1"/>
          <p:nvPr/>
        </p:nvSpPr>
        <p:spPr>
          <a:xfrm>
            <a:off x="5970000" y="4801650"/>
            <a:ext cx="1830000" cy="42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800" b="0" spc="0" dirty="0">
                <a:solidFill>
                  <a:srgbClr val="4C6B77"/>
                </a:solidFill>
                <a:latin typeface="Aptos"/>
              </a:rPr>
              <a:t>Potable water doing a duty that never required it.</a:t>
            </a:r>
          </a:p>
        </p:txBody>
      </p:sp>
      <p:sp>
        <p:nvSpPr>
          <p:cNvPr id="917" name="Text"/>
          <p:cNvSpPr txBox="1"/>
          <p:nvPr/>
        </p:nvSpPr>
        <p:spPr>
          <a:xfrm>
            <a:off x="7940000" y="4581650"/>
            <a:ext cx="1830000" cy="20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900" b="1" spc="60" dirty="0">
                <a:solidFill>
                  <a:srgbClr val="13859B"/>
                </a:solidFill>
                <a:latin typeface="Aptos"/>
              </a:rPr>
              <a:t>IRRIGATION</a:t>
            </a:r>
          </a:p>
        </p:txBody>
      </p:sp>
      <p:sp>
        <p:nvSpPr>
          <p:cNvPr id="918" name="Text"/>
          <p:cNvSpPr txBox="1"/>
          <p:nvPr/>
        </p:nvSpPr>
        <p:spPr>
          <a:xfrm>
            <a:off x="7940000" y="4801650"/>
            <a:ext cx="1830000" cy="42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800" b="0" spc="0" dirty="0">
                <a:solidFill>
                  <a:srgbClr val="4C6B77"/>
                </a:solidFill>
                <a:latin typeface="Aptos"/>
              </a:rPr>
              <a:t>Landscape demand peaks when supply is scarcest.</a:t>
            </a:r>
          </a:p>
        </p:txBody>
      </p:sp>
      <p:sp>
        <p:nvSpPr>
          <p:cNvPr id="919" name="Text"/>
          <p:cNvSpPr txBox="1"/>
          <p:nvPr/>
        </p:nvSpPr>
        <p:spPr>
          <a:xfrm>
            <a:off x="9910000" y="4581650"/>
            <a:ext cx="1830000" cy="200000"/>
          </a:xfrm>
          <a:prstGeom prst="rect">
            <a:avLst/>
          </a:prstGeom>
          <a:noFill/>
          <a:ln>
            <a:noFill/>
          </a:ln>
        </p:spPr>
        <p:txBody>
          <a:bodyPr wrap="square" lIns="0" tIns="0" rIns="0" bIns="0" anchor="t">
            <a:normAutofit/>
          </a:bodyPr>
          <a:lstStyle/>
          <a:p>
            <a:pPr marL="0" indent="0" algn="l">
              <a:lnSpc>
                <a:spcPct val="100000"/>
              </a:lnSpc>
              <a:spcBef>
                <a:spcPts val="0"/>
              </a:spcBef>
              <a:buNone/>
            </a:pPr>
            <a:r>
              <a:rPr lang="en-GB" sz="900" b="1" spc="60" dirty="0">
                <a:solidFill>
                  <a:srgbClr val="13859B"/>
                </a:solidFill>
                <a:latin typeface="Aptos"/>
              </a:rPr>
              <a:t>LEAKS</a:t>
            </a:r>
          </a:p>
        </p:txBody>
      </p:sp>
      <p:sp>
        <p:nvSpPr>
          <p:cNvPr id="920" name="Text"/>
          <p:cNvSpPr txBox="1"/>
          <p:nvPr/>
        </p:nvSpPr>
        <p:spPr>
          <a:xfrm>
            <a:off x="9910000" y="4801650"/>
            <a:ext cx="1830000" cy="420000"/>
          </a:xfrm>
          <a:prstGeom prst="rect">
            <a:avLst/>
          </a:prstGeom>
          <a:noFill/>
          <a:ln>
            <a:noFill/>
          </a:ln>
        </p:spPr>
        <p:txBody>
          <a:bodyPr wrap="square" lIns="0" tIns="0" rIns="0" bIns="0" anchor="t">
            <a:normAutofit/>
          </a:bodyPr>
          <a:lstStyle/>
          <a:p>
            <a:pPr marL="0" indent="0" algn="l">
              <a:lnSpc>
                <a:spcPct val="108000"/>
              </a:lnSpc>
              <a:spcBef>
                <a:spcPts val="0"/>
              </a:spcBef>
              <a:buNone/>
            </a:pPr>
            <a:r>
              <a:rPr lang="en-GB" sz="800" b="0" spc="0" dirty="0">
                <a:solidFill>
                  <a:srgbClr val="4C6B77"/>
                </a:solidFill>
                <a:latin typeface="Aptos"/>
              </a:rPr>
              <a:t>Continuous overnight flow in a building nobody is 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Future Cities</a:t>
            </a:r>
          </a:p>
        </p:txBody>
      </p:sp>
      <p:sp>
        <p:nvSpPr>
          <p:cNvPr id="12" name="Text 12"/>
          <p:cNvSpPr txBox="1"/>
          <p:nvPr/>
        </p:nvSpPr>
        <p:spPr>
          <a:xfrm>
            <a:off x="475488" y="768096"/>
            <a:ext cx="11259312" cy="300000"/>
          </a:xfrm>
          <a:prstGeom prst="rect">
            <a:avLst/>
          </a:prstGeom>
          <a:noFill/>
        </p:spPr>
        <p:txBody>
          <a:bodyPr wrap="square" lIns="0" tIns="0" rIns="0" bIns="0" anchor="ctr">
            <a:normAutofit/>
          </a:bodyPr>
          <a:lstStyle/>
          <a:p>
            <a:pPr algn="l">
              <a:lnSpc>
                <a:spcPct val="100000"/>
              </a:lnSpc>
            </a:pPr>
            <a:r>
              <a:rPr lang="en-GB" sz="1200" b="0" spc="0">
                <a:solidFill>
                  <a:srgbClr val="607481"/>
                </a:solidFill>
                <a:latin typeface="Aptos"/>
                <a:cs typeface="Aptos"/>
              </a:rPr>
              <a:t>A city is a campus where nobody owns the whole system. Three</a:t>
            </a:r>
            <a:r>
              <a:rPr lang="en-GB" sz="1200" b="0" spc="0" dirty="0">
                <a:solidFill>
                  <a:srgbClr val="607481"/>
                </a:solidFill>
                <a:latin typeface="Aptos"/>
                <a:cs typeface="Aptos"/>
              </a:rPr>
              <a:t> moves already available.</a:t>
            </a:r>
          </a:p>
        </p:txBody>
      </p:sp>
      <p:sp>
        <p:nvSpPr>
          <p:cNvPr id="13" name="Shape 13"/>
          <p:cNvSpPr/>
          <p:nvPr/>
        </p:nvSpPr>
        <p:spPr>
          <a:xfrm>
            <a:off x="457200" y="1500000"/>
            <a:ext cx="3559200" cy="2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4" name="Shape 14"/>
          <p:cNvSpPr/>
          <p:nvPr/>
        </p:nvSpPr>
        <p:spPr>
          <a:xfrm>
            <a:off x="1856800" y="1800000"/>
            <a:ext cx="760000" cy="760000"/>
          </a:xfrm>
          <a:prstGeom prst="ellipse">
            <a:avLst/>
          </a:prstGeom>
          <a:solidFill>
            <a:srgbClr val="12566A"/>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01</a:t>
            </a:r>
          </a:p>
        </p:txBody>
      </p:sp>
      <p:sp>
        <p:nvSpPr>
          <p:cNvPr id="15" name="Text 15"/>
          <p:cNvSpPr txBox="1"/>
          <p:nvPr/>
        </p:nvSpPr>
        <p:spPr>
          <a:xfrm>
            <a:off x="597200" y="2730000"/>
            <a:ext cx="32792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RECLAIMED WATER</a:t>
            </a:r>
          </a:p>
        </p:txBody>
      </p:sp>
      <p:sp>
        <p:nvSpPr>
          <p:cNvPr id="16" name="Text 16"/>
          <p:cNvSpPr txBox="1"/>
          <p:nvPr/>
        </p:nvSpPr>
        <p:spPr>
          <a:xfrm>
            <a:off x="597200" y="3080000"/>
            <a:ext cx="3279200" cy="94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Fit-for-purpose supply for irrigation and cooling.</a:t>
            </a:r>
          </a:p>
        </p:txBody>
      </p:sp>
      <p:sp>
        <p:nvSpPr>
          <p:cNvPr id="17" name="Shape 17"/>
          <p:cNvSpPr/>
          <p:nvPr/>
        </p:nvSpPr>
        <p:spPr>
          <a:xfrm>
            <a:off x="4316400" y="1500000"/>
            <a:ext cx="3559200" cy="2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8" name="Shape 18"/>
          <p:cNvSpPr/>
          <p:nvPr/>
        </p:nvSpPr>
        <p:spPr>
          <a:xfrm>
            <a:off x="5716000" y="1800000"/>
            <a:ext cx="760000" cy="760000"/>
          </a:xfrm>
          <a:prstGeom prst="ellipse">
            <a:avLst/>
          </a:prstGeom>
          <a:solidFill>
            <a:srgbClr val="F27A3D"/>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02</a:t>
            </a:r>
          </a:p>
        </p:txBody>
      </p:sp>
      <p:sp>
        <p:nvSpPr>
          <p:cNvPr id="19" name="Text 19"/>
          <p:cNvSpPr txBox="1"/>
          <p:nvPr/>
        </p:nvSpPr>
        <p:spPr>
          <a:xfrm>
            <a:off x="4456400" y="2730000"/>
            <a:ext cx="3279200" cy="300000"/>
          </a:xfrm>
          <a:prstGeom prst="rect">
            <a:avLst/>
          </a:prstGeom>
          <a:noFill/>
        </p:spPr>
        <p:txBody>
          <a:bodyPr wrap="square" lIns="0" tIns="0" rIns="0" bIns="0" anchor="ctr">
            <a:normAutofit/>
          </a:bodyPr>
          <a:lstStyle/>
          <a:p>
            <a:pPr algn="ctr">
              <a:lnSpc>
                <a:spcPct val="100000"/>
              </a:lnSpc>
            </a:pPr>
            <a:r>
              <a:rPr lang="en-GB" sz="1200" b="1" spc="0" dirty="0">
                <a:solidFill>
                  <a:srgbClr val="172733"/>
                </a:solidFill>
                <a:latin typeface="Aptos"/>
                <a:cs typeface="Aptos"/>
              </a:rPr>
              <a:t>HEAT RECOVERY</a:t>
            </a:r>
          </a:p>
        </p:txBody>
      </p:sp>
      <p:sp>
        <p:nvSpPr>
          <p:cNvPr id="20" name="Text 20"/>
          <p:cNvSpPr txBox="1"/>
          <p:nvPr/>
        </p:nvSpPr>
        <p:spPr>
          <a:xfrm>
            <a:off x="4456400" y="3080000"/>
            <a:ext cx="3279200" cy="940000"/>
          </a:xfrm>
          <a:prstGeom prst="rect">
            <a:avLst/>
          </a:prstGeom>
          <a:noFill/>
        </p:spPr>
        <p:txBody>
          <a:bodyPr wrap="square" lIns="0" tIns="0" rIns="0" bIns="0" anchor="t">
            <a:normAutofit/>
          </a:bodyPr>
          <a:lstStyle/>
          <a:p>
            <a:pPr algn="ctr">
              <a:lnSpc>
                <a:spcPct val="100000"/>
              </a:lnSpc>
            </a:pPr>
            <a:r>
              <a:rPr lang="en-GB" sz="1100" b="0" spc="0" dirty="0">
                <a:solidFill>
                  <a:srgbClr val="607481"/>
                </a:solidFill>
                <a:latin typeface="Aptos"/>
                <a:cs typeface="Aptos"/>
              </a:rPr>
              <a:t>Wastewater leaves warm. That heat can stay in the city.</a:t>
            </a:r>
          </a:p>
        </p:txBody>
      </p:sp>
      <p:sp>
        <p:nvSpPr>
          <p:cNvPr id="21" name="Shape 21"/>
          <p:cNvSpPr/>
          <p:nvPr/>
        </p:nvSpPr>
        <p:spPr>
          <a:xfrm>
            <a:off x="8175600" y="1500000"/>
            <a:ext cx="3559200" cy="205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2" name="Shape 22"/>
          <p:cNvSpPr/>
          <p:nvPr/>
        </p:nvSpPr>
        <p:spPr>
          <a:xfrm>
            <a:off x="9575200" y="1800000"/>
            <a:ext cx="760000" cy="760000"/>
          </a:xfrm>
          <a:prstGeom prst="ellipse">
            <a:avLst/>
          </a:prstGeom>
          <a:solidFill>
            <a:srgbClr val="13859B"/>
          </a:solidFill>
          <a:ln>
            <a:noFill/>
          </a:ln>
        </p:spPr>
        <p:txBody>
          <a:bodyPr wrap="square" lIns="0" tIns="45720" rIns="0" bIns="45720" anchor="ctr">
            <a:normAutofit/>
          </a:bodyPr>
          <a:lstStyle/>
          <a:p>
            <a:pPr algn="ctr">
              <a:lnSpc>
                <a:spcPct val="100000"/>
              </a:lnSpc>
            </a:pPr>
            <a:r>
              <a:rPr lang="en-GB" sz="1200" b="1" spc="0" dirty="0">
                <a:solidFill>
                  <a:srgbClr val="FFFFFF"/>
                </a:solidFill>
                <a:latin typeface="Aptos"/>
                <a:cs typeface="Aptos"/>
              </a:rPr>
              <a:t>03</a:t>
            </a:r>
          </a:p>
        </p:txBody>
      </p:sp>
      <p:sp>
        <p:nvSpPr>
          <p:cNvPr id="23" name="Text 23"/>
          <p:cNvSpPr txBox="1"/>
          <p:nvPr/>
        </p:nvSpPr>
        <p:spPr>
          <a:xfrm>
            <a:off x="8315600" y="2730000"/>
            <a:ext cx="3279200" cy="300000"/>
          </a:xfrm>
          <a:prstGeom prst="rect">
            <a:avLst/>
          </a:prstGeom>
          <a:noFill/>
        </p:spPr>
        <p:txBody>
          <a:bodyPr wrap="square" lIns="0" tIns="0" rIns="0" bIns="0" anchor="ctr">
            <a:normAutofit/>
          </a:bodyPr>
          <a:lstStyle/>
          <a:p>
            <a:pPr algn="ctr">
              <a:lnSpc>
                <a:spcPct val="100000"/>
              </a:lnSpc>
            </a:pPr>
            <a:r>
              <a:rPr lang="en-GB" sz="1200" b="1" spc="0">
                <a:solidFill>
                  <a:srgbClr val="172733"/>
                </a:solidFill>
                <a:latin typeface="Aptos"/>
                <a:cs typeface="Aptos"/>
              </a:rPr>
              <a:t>DEMAND MANAGEMENT</a:t>
            </a:r>
            <a:endParaRPr lang="en-GB" sz="1200" b="1" spc="0" dirty="0">
              <a:solidFill>
                <a:srgbClr val="172733"/>
              </a:solidFill>
              <a:latin typeface="Aptos"/>
              <a:cs typeface="Aptos"/>
            </a:endParaRPr>
          </a:p>
        </p:txBody>
      </p:sp>
      <p:sp>
        <p:nvSpPr>
          <p:cNvPr id="24" name="Text 24"/>
          <p:cNvSpPr txBox="1"/>
          <p:nvPr/>
        </p:nvSpPr>
        <p:spPr>
          <a:xfrm>
            <a:off x="8315600" y="3080000"/>
            <a:ext cx="3279200" cy="940000"/>
          </a:xfrm>
          <a:prstGeom prst="rect">
            <a:avLst/>
          </a:prstGeom>
          <a:noFill/>
        </p:spPr>
        <p:txBody>
          <a:bodyPr wrap="square" lIns="0" tIns="0" rIns="0" bIns="0" anchor="t">
            <a:normAutofit/>
          </a:bodyPr>
          <a:lstStyle/>
          <a:p>
            <a:pPr algn="ctr">
              <a:lnSpc>
                <a:spcPct val="100000"/>
              </a:lnSpc>
            </a:pPr>
            <a:r>
              <a:rPr lang="en-GB" sz="1100" b="0" spc="0">
                <a:solidFill>
                  <a:srgbClr val="607481"/>
                </a:solidFill>
                <a:latin typeface="Aptos"/>
                <a:cs typeface="Aptos"/>
              </a:rPr>
              <a:t>Meter it, then shave the peaks — before expanding supply</a:t>
            </a:r>
            <a:r>
              <a:rPr lang="en-GB" sz="1100" b="0" spc="0" dirty="0">
                <a:solidFill>
                  <a:srgbClr val="607481"/>
                </a:solidFill>
                <a:latin typeface="Aptos"/>
                <a:cs typeface="Aptos"/>
              </a:rPr>
              <a:t>.</a:t>
            </a:r>
          </a:p>
        </p:txBody>
      </p:sp>
      <p:sp>
        <p:nvSpPr>
          <p:cNvPr id="33" name="Text 33"/>
          <p:cNvSpPr txBox="1"/>
          <p:nvPr/>
        </p:nvSpPr>
        <p:spPr>
          <a:xfrm>
            <a:off x="457200" y="4450000"/>
            <a:ext cx="11277600" cy="400000"/>
          </a:xfrm>
          <a:prstGeom prst="rect">
            <a:avLst/>
          </a:prstGeom>
          <a:noFill/>
        </p:spPr>
        <p:txBody>
          <a:bodyPr wrap="square" lIns="0" tIns="0" rIns="0" bIns="0" anchor="ctr">
            <a:normAutofit/>
          </a:bodyPr>
          <a:lstStyle/>
          <a:p>
            <a:pPr algn="ctr">
              <a:lnSpc>
                <a:spcPct val="100000"/>
              </a:lnSpc>
            </a:pPr>
            <a:r>
              <a:rPr lang="en-GB" sz="1200" b="0" spc="0" dirty="0">
                <a:solidFill>
                  <a:srgbClr val="607481"/>
                </a:solidFill>
                <a:latin typeface="Aptos"/>
                <a:cs typeface="Aptos"/>
              </a:rPr>
              <a:t>None of these are waiting on a technology breakthrough. They are waiting on sequence.</a:t>
            </a:r>
          </a:p>
        </p:txBody>
      </p:sp>
      <p:sp>
        <p:nvSpPr>
          <p:cNvPr id="34" name="Shape 34"/>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35" name="Text 35"/>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The shift</a:t>
            </a:r>
          </a:p>
        </p:txBody>
      </p:sp>
      <p:sp>
        <p:nvSpPr>
          <p:cNvPr id="36" name="Text 36"/>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From cities that dispose of water to cities that circulate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11" name="Text 11"/>
          <p:cNvSpPr txBox="1"/>
          <p:nvPr/>
        </p:nvSpPr>
        <p:spPr>
          <a:xfrm>
            <a:off x="457200" y="274320"/>
            <a:ext cx="11277600" cy="430000"/>
          </a:xfrm>
          <a:prstGeom prst="rect">
            <a:avLst/>
          </a:prstGeom>
          <a:noFill/>
        </p:spPr>
        <p:txBody>
          <a:bodyPr wrap="square" lIns="0" tIns="0" rIns="0" bIns="0" anchor="ctr">
            <a:normAutofit/>
          </a:bodyPr>
          <a:lstStyle/>
          <a:p>
            <a:pPr algn="l">
              <a:lnSpc>
                <a:spcPct val="100000"/>
              </a:lnSpc>
            </a:pPr>
            <a:r>
              <a:rPr lang="en-GB" sz="2700" b="1" spc="0" dirty="0">
                <a:solidFill>
                  <a:srgbClr val="172733"/>
                </a:solidFill>
                <a:latin typeface="Aptos"/>
                <a:cs typeface="Aptos"/>
              </a:rPr>
              <a:t>Six Questions Every Engineer Should Ask</a:t>
            </a:r>
          </a:p>
        </p:txBody>
      </p:sp>
      <p:sp>
        <p:nvSpPr>
          <p:cNvPr id="13" name="Shape 13"/>
          <p:cNvSpPr/>
          <p:nvPr/>
        </p:nvSpPr>
        <p:spPr>
          <a:xfrm>
            <a:off x="457201" y="167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4" name="Shape 14"/>
          <p:cNvSpPr/>
          <p:nvPr/>
        </p:nvSpPr>
        <p:spPr>
          <a:xfrm>
            <a:off x="757201" y="2119000"/>
            <a:ext cx="620000" cy="620000"/>
          </a:xfrm>
          <a:prstGeom prst="ellipse">
            <a:avLst/>
          </a:prstGeom>
          <a:solidFill>
            <a:srgbClr val="4F91D8"/>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01</a:t>
            </a:r>
          </a:p>
        </p:txBody>
      </p:sp>
      <p:sp>
        <p:nvSpPr>
          <p:cNvPr id="15" name="Text 15"/>
          <p:cNvSpPr txBox="1"/>
          <p:nvPr/>
        </p:nvSpPr>
        <p:spPr>
          <a:xfrm>
            <a:off x="1537201" y="1679000"/>
            <a:ext cx="2272533" cy="1500000"/>
          </a:xfrm>
          <a:prstGeom prst="rect">
            <a:avLst/>
          </a:prstGeom>
          <a:noFill/>
        </p:spPr>
        <p:txBody>
          <a:bodyPr wrap="square" lIns="0" tIns="0" rIns="0" bIns="0" anchor="ctr">
            <a:normAutofit/>
          </a:bodyPr>
          <a:lstStyle/>
          <a:p>
            <a:pPr algn="l">
              <a:lnSpc>
                <a:spcPct val="100000"/>
              </a:lnSpc>
            </a:pPr>
            <a:r>
              <a:rPr lang="en-GB" sz="950" b="1" spc="0" dirty="0">
                <a:solidFill>
                  <a:srgbClr val="12859B"/>
                </a:solidFill>
                <a:latin typeface="Aptos"/>
                <a:cs typeface="Aptos"/>
              </a:rPr>
              <a:t>QUANTITY</a:t>
            </a:r>
          </a:p>
          <a:p>
            <a:pPr algn="l">
              <a:lnSpc>
                <a:spcPct val="100000"/>
              </a:lnSpc>
            </a:pPr>
            <a:r>
              <a:rPr lang="en-GB" sz="1300" b="1" spc="0" dirty="0">
                <a:solidFill>
                  <a:srgbClr val="172733"/>
                </a:solidFill>
                <a:latin typeface="Aptos"/>
                <a:cs typeface="Aptos"/>
              </a:rPr>
              <a:t>How much does this system actually need?</a:t>
            </a:r>
          </a:p>
        </p:txBody>
      </p:sp>
      <p:sp>
        <p:nvSpPr>
          <p:cNvPr id="16" name="Shape 16"/>
          <p:cNvSpPr/>
          <p:nvPr/>
        </p:nvSpPr>
        <p:spPr>
          <a:xfrm>
            <a:off x="4309734" y="167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17" name="Shape 17"/>
          <p:cNvSpPr/>
          <p:nvPr/>
        </p:nvSpPr>
        <p:spPr>
          <a:xfrm>
            <a:off x="4609734" y="2119000"/>
            <a:ext cx="620000" cy="620000"/>
          </a:xfrm>
          <a:prstGeom prst="ellipse">
            <a:avLst/>
          </a:prstGeom>
          <a:solidFill>
            <a:srgbClr val="12B5CB"/>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02</a:t>
            </a:r>
          </a:p>
        </p:txBody>
      </p:sp>
      <p:sp>
        <p:nvSpPr>
          <p:cNvPr id="18" name="Text 18"/>
          <p:cNvSpPr txBox="1"/>
          <p:nvPr/>
        </p:nvSpPr>
        <p:spPr>
          <a:xfrm>
            <a:off x="5389734" y="1679000"/>
            <a:ext cx="2272533" cy="1500000"/>
          </a:xfrm>
          <a:prstGeom prst="rect">
            <a:avLst/>
          </a:prstGeom>
          <a:noFill/>
        </p:spPr>
        <p:txBody>
          <a:bodyPr wrap="square" lIns="0" tIns="0" rIns="0" bIns="0" anchor="ctr">
            <a:normAutofit/>
          </a:bodyPr>
          <a:lstStyle/>
          <a:p>
            <a:pPr algn="l">
              <a:lnSpc>
                <a:spcPct val="100000"/>
              </a:lnSpc>
            </a:pPr>
            <a:r>
              <a:rPr lang="en-GB" sz="950" b="1" spc="0">
                <a:solidFill>
                  <a:srgbClr val="12859B"/>
                </a:solidFill>
                <a:latin typeface="Aptos"/>
                <a:cs typeface="Aptos"/>
              </a:rPr>
              <a:t>QUALITY</a:t>
            </a:r>
          </a:p>
          <a:p>
            <a:pPr algn="l">
              <a:lnSpc>
                <a:spcPct val="100000"/>
              </a:lnSpc>
            </a:pPr>
            <a:r>
              <a:rPr lang="en-GB" sz="1300" b="1" spc="0">
                <a:solidFill>
                  <a:srgbClr val="172733"/>
                </a:solidFill>
                <a:latin typeface="Aptos"/>
                <a:cs typeface="Aptos"/>
              </a:rPr>
              <a:t>What grade does the duty genuinely require?</a:t>
            </a:r>
          </a:p>
        </p:txBody>
      </p:sp>
      <p:sp>
        <p:nvSpPr>
          <p:cNvPr id="19" name="Shape 19"/>
          <p:cNvSpPr/>
          <p:nvPr/>
        </p:nvSpPr>
        <p:spPr>
          <a:xfrm>
            <a:off x="8162267" y="167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0" name="Shape 20"/>
          <p:cNvSpPr/>
          <p:nvPr/>
        </p:nvSpPr>
        <p:spPr>
          <a:xfrm>
            <a:off x="8462267" y="2119000"/>
            <a:ext cx="620000" cy="620000"/>
          </a:xfrm>
          <a:prstGeom prst="ellipse">
            <a:avLst/>
          </a:prstGeom>
          <a:solidFill>
            <a:srgbClr val="F27A3D"/>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03</a:t>
            </a:r>
          </a:p>
        </p:txBody>
      </p:sp>
      <p:sp>
        <p:nvSpPr>
          <p:cNvPr id="21" name="Text 21"/>
          <p:cNvSpPr txBox="1"/>
          <p:nvPr/>
        </p:nvSpPr>
        <p:spPr>
          <a:xfrm>
            <a:off x="9242267" y="1679000"/>
            <a:ext cx="2272533" cy="1500000"/>
          </a:xfrm>
          <a:prstGeom prst="rect">
            <a:avLst/>
          </a:prstGeom>
          <a:noFill/>
        </p:spPr>
        <p:txBody>
          <a:bodyPr wrap="square" lIns="0" tIns="0" rIns="0" bIns="0" anchor="ctr">
            <a:normAutofit/>
          </a:bodyPr>
          <a:lstStyle/>
          <a:p>
            <a:pPr algn="l">
              <a:lnSpc>
                <a:spcPct val="100000"/>
              </a:lnSpc>
            </a:pPr>
            <a:r>
              <a:rPr lang="en-GB" sz="950" b="1" spc="0">
                <a:solidFill>
                  <a:srgbClr val="12859B"/>
                </a:solidFill>
                <a:latin typeface="Aptos"/>
                <a:cs typeface="Aptos"/>
              </a:rPr>
              <a:t>TIMING</a:t>
            </a:r>
          </a:p>
          <a:p>
            <a:pPr algn="l">
              <a:lnSpc>
                <a:spcPct val="100000"/>
              </a:lnSpc>
            </a:pPr>
            <a:r>
              <a:rPr lang="en-GB" sz="1300" b="1" spc="0">
                <a:solidFill>
                  <a:srgbClr val="172733"/>
                </a:solidFill>
                <a:latin typeface="Aptos"/>
                <a:cs typeface="Aptos"/>
              </a:rPr>
              <a:t>When is it needed, and when is it not?</a:t>
            </a:r>
          </a:p>
        </p:txBody>
      </p:sp>
      <p:sp>
        <p:nvSpPr>
          <p:cNvPr id="22" name="Shape 22"/>
          <p:cNvSpPr/>
          <p:nvPr/>
        </p:nvSpPr>
        <p:spPr>
          <a:xfrm>
            <a:off x="457201" y="342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3" name="Shape 23"/>
          <p:cNvSpPr/>
          <p:nvPr/>
        </p:nvSpPr>
        <p:spPr>
          <a:xfrm>
            <a:off x="757201" y="3869000"/>
            <a:ext cx="620000" cy="620000"/>
          </a:xfrm>
          <a:prstGeom prst="ellipse">
            <a:avLst/>
          </a:prstGeom>
          <a:solidFill>
            <a:srgbClr val="12566A"/>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04</a:t>
            </a:r>
          </a:p>
        </p:txBody>
      </p:sp>
      <p:sp>
        <p:nvSpPr>
          <p:cNvPr id="24" name="Text 24"/>
          <p:cNvSpPr txBox="1"/>
          <p:nvPr/>
        </p:nvSpPr>
        <p:spPr>
          <a:xfrm>
            <a:off x="1537201" y="3429000"/>
            <a:ext cx="2272533" cy="1500000"/>
          </a:xfrm>
          <a:prstGeom prst="rect">
            <a:avLst/>
          </a:prstGeom>
          <a:noFill/>
        </p:spPr>
        <p:txBody>
          <a:bodyPr wrap="square" lIns="0" tIns="0" rIns="0" bIns="0" anchor="ctr">
            <a:normAutofit/>
          </a:bodyPr>
          <a:lstStyle/>
          <a:p>
            <a:pPr algn="l">
              <a:lnSpc>
                <a:spcPct val="100000"/>
              </a:lnSpc>
            </a:pPr>
            <a:r>
              <a:rPr lang="en-GB" sz="950" b="1" spc="0">
                <a:solidFill>
                  <a:srgbClr val="12859B"/>
                </a:solidFill>
                <a:latin typeface="Aptos"/>
                <a:cs typeface="Aptos"/>
              </a:rPr>
              <a:t>DESTINATION</a:t>
            </a:r>
          </a:p>
          <a:p>
            <a:pPr algn="l">
              <a:lnSpc>
                <a:spcPct val="100000"/>
              </a:lnSpc>
            </a:pPr>
            <a:r>
              <a:rPr lang="en-GB" sz="1300" b="1" spc="0">
                <a:solidFill>
                  <a:srgbClr val="172733"/>
                </a:solidFill>
                <a:latin typeface="Aptos"/>
                <a:cs typeface="Aptos"/>
              </a:rPr>
              <a:t>Where does it go next, and who gets it?</a:t>
            </a:r>
          </a:p>
        </p:txBody>
      </p:sp>
      <p:sp>
        <p:nvSpPr>
          <p:cNvPr id="25" name="Shape 25"/>
          <p:cNvSpPr/>
          <p:nvPr/>
        </p:nvSpPr>
        <p:spPr>
          <a:xfrm>
            <a:off x="4309734" y="342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6" name="Shape 26"/>
          <p:cNvSpPr/>
          <p:nvPr/>
        </p:nvSpPr>
        <p:spPr>
          <a:xfrm>
            <a:off x="4609734" y="3869000"/>
            <a:ext cx="620000" cy="620000"/>
          </a:xfrm>
          <a:prstGeom prst="ellipse">
            <a:avLst/>
          </a:prstGeom>
          <a:solidFill>
            <a:srgbClr val="72BD5B"/>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05</a:t>
            </a:r>
          </a:p>
        </p:txBody>
      </p:sp>
      <p:sp>
        <p:nvSpPr>
          <p:cNvPr id="27" name="Text 27"/>
          <p:cNvSpPr txBox="1"/>
          <p:nvPr/>
        </p:nvSpPr>
        <p:spPr>
          <a:xfrm>
            <a:off x="5389734" y="3429000"/>
            <a:ext cx="2272533" cy="1500000"/>
          </a:xfrm>
          <a:prstGeom prst="rect">
            <a:avLst/>
          </a:prstGeom>
          <a:noFill/>
        </p:spPr>
        <p:txBody>
          <a:bodyPr wrap="square" lIns="0" tIns="0" rIns="0" bIns="0" anchor="ctr">
            <a:normAutofit/>
          </a:bodyPr>
          <a:lstStyle/>
          <a:p>
            <a:pPr algn="l">
              <a:lnSpc>
                <a:spcPct val="100000"/>
              </a:lnSpc>
            </a:pPr>
            <a:r>
              <a:rPr lang="en-GB" sz="950" b="1" spc="0">
                <a:solidFill>
                  <a:srgbClr val="12859B"/>
                </a:solidFill>
                <a:latin typeface="Aptos"/>
                <a:cs typeface="Aptos"/>
              </a:rPr>
              <a:t>ENERGY</a:t>
            </a:r>
          </a:p>
          <a:p>
            <a:pPr algn="l">
              <a:lnSpc>
                <a:spcPct val="100000"/>
              </a:lnSpc>
            </a:pPr>
            <a:r>
              <a:rPr lang="en-GB" sz="1300" b="1" spc="0">
                <a:solidFill>
                  <a:srgbClr val="172733"/>
                </a:solidFill>
                <a:latin typeface="Aptos"/>
                <a:cs typeface="Aptos"/>
              </a:rPr>
              <a:t>What did it cost to move, heat and treat?</a:t>
            </a:r>
          </a:p>
        </p:txBody>
      </p:sp>
      <p:sp>
        <p:nvSpPr>
          <p:cNvPr id="28" name="Shape 28"/>
          <p:cNvSpPr/>
          <p:nvPr/>
        </p:nvSpPr>
        <p:spPr>
          <a:xfrm>
            <a:off x="8162267" y="3429000"/>
            <a:ext cx="3572533" cy="1500000"/>
          </a:xfrm>
          <a:prstGeom prst="roundRect">
            <a:avLst>
              <a:gd name="adj" fmla="val 9000"/>
            </a:avLst>
          </a:prstGeom>
          <a:solidFill>
            <a:srgbClr val="FFFFFF"/>
          </a:solidFill>
          <a:ln w="12700">
            <a:solidFill>
              <a:srgbClr val="D6E4E8"/>
            </a:solidFill>
          </a:ln>
        </p:spPr>
        <p:txBody>
          <a:bodyPr wrap="square" lIns="0" tIns="45720" rIns="0" bIns="45720" anchor="ctr">
            <a:normAutofit/>
          </a:bodyPr>
          <a:lstStyle/>
          <a:p>
            <a:endParaRPr/>
          </a:p>
        </p:txBody>
      </p:sp>
      <p:sp>
        <p:nvSpPr>
          <p:cNvPr id="29" name="Shape 29"/>
          <p:cNvSpPr/>
          <p:nvPr/>
        </p:nvSpPr>
        <p:spPr>
          <a:xfrm>
            <a:off x="8462267" y="3869000"/>
            <a:ext cx="620000" cy="620000"/>
          </a:xfrm>
          <a:prstGeom prst="ellipse">
            <a:avLst/>
          </a:prstGeom>
          <a:solidFill>
            <a:srgbClr val="B5539E"/>
          </a:solidFill>
          <a:ln>
            <a:noFill/>
          </a:ln>
        </p:spPr>
        <p:txBody>
          <a:bodyPr wrap="square" lIns="0" tIns="45720" rIns="0" bIns="45720" anchor="ctr">
            <a:normAutofit/>
          </a:bodyPr>
          <a:lstStyle/>
          <a:p>
            <a:pPr algn="ctr">
              <a:lnSpc>
                <a:spcPct val="100000"/>
              </a:lnSpc>
            </a:pPr>
            <a:r>
              <a:rPr lang="en-GB" sz="1100" b="1" spc="0" dirty="0">
                <a:solidFill>
                  <a:srgbClr val="FFFFFF"/>
                </a:solidFill>
                <a:latin typeface="Aptos"/>
                <a:cs typeface="Aptos"/>
              </a:rPr>
              <a:t>06</a:t>
            </a:r>
          </a:p>
        </p:txBody>
      </p:sp>
      <p:sp>
        <p:nvSpPr>
          <p:cNvPr id="30" name="Text 30"/>
          <p:cNvSpPr txBox="1"/>
          <p:nvPr/>
        </p:nvSpPr>
        <p:spPr>
          <a:xfrm>
            <a:off x="9242267" y="3429000"/>
            <a:ext cx="2272533" cy="1500000"/>
          </a:xfrm>
          <a:prstGeom prst="rect">
            <a:avLst/>
          </a:prstGeom>
          <a:noFill/>
        </p:spPr>
        <p:txBody>
          <a:bodyPr wrap="square" lIns="0" tIns="0" rIns="0" bIns="0" anchor="ctr">
            <a:normAutofit/>
          </a:bodyPr>
          <a:lstStyle/>
          <a:p>
            <a:pPr algn="l">
              <a:lnSpc>
                <a:spcPct val="100000"/>
              </a:lnSpc>
            </a:pPr>
            <a:r>
              <a:rPr lang="en-GB" sz="950" b="1" spc="0">
                <a:solidFill>
                  <a:srgbClr val="12859B"/>
                </a:solidFill>
                <a:latin typeface="Aptos"/>
                <a:cs typeface="Aptos"/>
              </a:rPr>
              <a:t>RISK</a:t>
            </a:r>
          </a:p>
          <a:p>
            <a:pPr algn="l">
              <a:lnSpc>
                <a:spcPct val="100000"/>
              </a:lnSpc>
            </a:pPr>
            <a:r>
              <a:rPr lang="en-GB" sz="1300" b="1" spc="0">
                <a:solidFill>
                  <a:srgbClr val="172733"/>
                </a:solidFill>
                <a:latin typeface="Aptos"/>
                <a:cs typeface="Aptos"/>
              </a:rPr>
              <a:t>What happens when it is not there?</a:t>
            </a:r>
          </a:p>
        </p:txBody>
      </p:sp>
      <p:sp>
        <p:nvSpPr>
          <p:cNvPr id="31" name="Shape 31"/>
          <p:cNvSpPr/>
          <p:nvPr/>
        </p:nvSpPr>
        <p:spPr>
          <a:xfrm>
            <a:off x="457200" y="5715000"/>
            <a:ext cx="11277600" cy="570000"/>
          </a:xfrm>
          <a:prstGeom prst="rect">
            <a:avLst/>
          </a:prstGeom>
          <a:solidFill>
            <a:srgbClr val="0B3040"/>
          </a:solidFill>
          <a:ln>
            <a:noFill/>
          </a:ln>
        </p:spPr>
        <p:txBody>
          <a:bodyPr wrap="square" lIns="0" tIns="45720" rIns="0" bIns="45720" anchor="ctr">
            <a:normAutofit/>
          </a:bodyPr>
          <a:lstStyle/>
          <a:p>
            <a:endParaRPr/>
          </a:p>
        </p:txBody>
      </p:sp>
      <p:sp>
        <p:nvSpPr>
          <p:cNvPr id="32" name="Text 32"/>
          <p:cNvSpPr txBox="1"/>
          <p:nvPr/>
        </p:nvSpPr>
        <p:spPr>
          <a:xfrm>
            <a:off x="731520" y="5715000"/>
            <a:ext cx="2500000" cy="570000"/>
          </a:xfrm>
          <a:prstGeom prst="rect">
            <a:avLst/>
          </a:prstGeom>
          <a:noFill/>
        </p:spPr>
        <p:txBody>
          <a:bodyPr wrap="square" lIns="0" tIns="0" rIns="0" bIns="0" anchor="ctr">
            <a:normAutofit/>
          </a:bodyPr>
          <a:lstStyle/>
          <a:p>
            <a:pPr algn="l">
              <a:lnSpc>
                <a:spcPct val="100000"/>
              </a:lnSpc>
            </a:pPr>
            <a:r>
              <a:rPr lang="en-GB" sz="1000" b="1" cap="all" spc="100" dirty="0">
                <a:solidFill>
                  <a:srgbClr val="77D9E8"/>
                </a:solidFill>
                <a:latin typeface="Aptos"/>
                <a:cs typeface="Aptos"/>
              </a:rPr>
              <a:t>Beyond water</a:t>
            </a:r>
          </a:p>
        </p:txBody>
      </p:sp>
      <p:sp>
        <p:nvSpPr>
          <p:cNvPr id="33" name="Text 33"/>
          <p:cNvSpPr txBox="1"/>
          <p:nvPr/>
        </p:nvSpPr>
        <p:spPr>
          <a:xfrm>
            <a:off x="3431520" y="5715000"/>
            <a:ext cx="8028960" cy="570000"/>
          </a:xfrm>
          <a:prstGeom prst="rect">
            <a:avLst/>
          </a:prstGeom>
          <a:noFill/>
        </p:spPr>
        <p:txBody>
          <a:bodyPr wrap="square" lIns="0" tIns="0" rIns="0" bIns="0" anchor="ctr">
            <a:normAutofit/>
          </a:bodyPr>
          <a:lstStyle/>
          <a:p>
            <a:pPr algn="l">
              <a:lnSpc>
                <a:spcPct val="100000"/>
              </a:lnSpc>
            </a:pPr>
            <a:r>
              <a:rPr lang="en-GB" sz="1300" b="1" spc="0" dirty="0">
                <a:solidFill>
                  <a:srgbClr val="FFFFFF"/>
                </a:solidFill>
                <a:latin typeface="Aptos"/>
                <a:cs typeface="Aptos"/>
              </a:rPr>
              <a:t>Ask these before you assess any system — energy, carbon, waste, or the next building project.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6E7F6-8057-0692-8C71-8B4FC298F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9CE836-8AE8-E271-44C3-4C10F6EE58C4}"/>
              </a:ext>
            </a:extLst>
          </p:cNvPr>
          <p:cNvSpPr>
            <a:spLocks noGrp="1"/>
          </p:cNvSpPr>
          <p:nvPr>
            <p:ph type="title"/>
          </p:nvPr>
        </p:nvSpPr>
        <p:spPr>
          <a:xfrm>
            <a:off x="4678376" y="1855456"/>
            <a:ext cx="6624736" cy="994069"/>
          </a:xfrm>
        </p:spPr>
        <p:txBody>
          <a:bodyPr>
            <a:normAutofit fontScale="90000"/>
          </a:bodyPr>
          <a:lstStyle/>
          <a:p>
            <a:r>
              <a:rPr lang="en-GB" sz="6000" dirty="0"/>
              <a:t>CASE CLOSED?</a:t>
            </a:r>
            <a:br>
              <a:rPr lang="en-GB" dirty="0"/>
            </a:br>
            <a:br>
              <a:rPr lang="en-GB" dirty="0"/>
            </a:br>
            <a:br>
              <a:rPr lang="en-GB" dirty="0"/>
            </a:br>
            <a:endParaRPr lang="en-GB" dirty="0"/>
          </a:p>
        </p:txBody>
      </p:sp>
      <p:sp>
        <p:nvSpPr>
          <p:cNvPr id="3" name="Title 1">
            <a:extLst>
              <a:ext uri="{FF2B5EF4-FFF2-40B4-BE49-F238E27FC236}">
                <a16:creationId xmlns:a16="http://schemas.microsoft.com/office/drawing/2014/main" id="{EA311BF0-8FFE-6581-391A-A0C59486C912}"/>
              </a:ext>
            </a:extLst>
          </p:cNvPr>
          <p:cNvSpPr txBox="1">
            <a:spLocks/>
          </p:cNvSpPr>
          <p:nvPr/>
        </p:nvSpPr>
        <p:spPr>
          <a:xfrm>
            <a:off x="4575594" y="3740963"/>
            <a:ext cx="6624736" cy="2702276"/>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b="0" kern="1200">
                <a:solidFill>
                  <a:schemeClr val="bg1"/>
                </a:solidFill>
                <a:latin typeface="+mj-lt"/>
                <a:ea typeface="+mj-ea"/>
                <a:cs typeface="+mj-cs"/>
              </a:defRPr>
            </a:lvl1pPr>
          </a:lstStyle>
          <a:p>
            <a:r>
              <a:rPr lang="en-GB" sz="3300" dirty="0"/>
              <a:t>No…</a:t>
            </a:r>
            <a:br>
              <a:rPr lang="en-GB" dirty="0"/>
            </a:br>
            <a:r>
              <a:rPr lang="en-GB" sz="3100" dirty="0"/>
              <a:t>Because the next building, hospital, university campus and city have exactly the same investigation waiting to be carried out</a:t>
            </a:r>
          </a:p>
        </p:txBody>
      </p:sp>
    </p:spTree>
    <p:extLst>
      <p:ext uri="{BB962C8B-B14F-4D97-AF65-F5344CB8AC3E}">
        <p14:creationId xmlns:p14="http://schemas.microsoft.com/office/powerpoint/2010/main" val="1967015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716BF-6D59-6562-F512-226E05536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17C89-1AE5-19FC-88A5-4178E6781E0C}"/>
              </a:ext>
            </a:extLst>
          </p:cNvPr>
          <p:cNvSpPr>
            <a:spLocks noGrp="1"/>
          </p:cNvSpPr>
          <p:nvPr>
            <p:ph type="title"/>
          </p:nvPr>
        </p:nvSpPr>
        <p:spPr>
          <a:xfrm>
            <a:off x="4658883" y="1899252"/>
            <a:ext cx="6624736" cy="2702276"/>
          </a:xfrm>
        </p:spPr>
        <p:txBody>
          <a:bodyPr/>
          <a:lstStyle/>
          <a:p>
            <a:r>
              <a:rPr lang="en-GB" dirty="0">
                <a:solidFill>
                  <a:srgbClr val="23BCE1"/>
                </a:solidFill>
              </a:rPr>
              <a:t>Q &amp; A</a:t>
            </a:r>
            <a:br>
              <a:rPr lang="en-GB" dirty="0">
                <a:solidFill>
                  <a:srgbClr val="23BCE1"/>
                </a:solidFill>
              </a:rPr>
            </a:br>
            <a:r>
              <a:rPr lang="en-GB" sz="3200" dirty="0">
                <a:solidFill>
                  <a:srgbClr val="23BCE1"/>
                </a:solidFill>
              </a:rPr>
              <a:t>Thank you!</a:t>
            </a:r>
          </a:p>
        </p:txBody>
      </p:sp>
      <p:sp>
        <p:nvSpPr>
          <p:cNvPr id="5" name="Text Placeholder 2">
            <a:extLst>
              <a:ext uri="{FF2B5EF4-FFF2-40B4-BE49-F238E27FC236}">
                <a16:creationId xmlns:a16="http://schemas.microsoft.com/office/drawing/2014/main" id="{11C783FA-60A1-3523-EE42-35F57976DE5C}"/>
              </a:ext>
            </a:extLst>
          </p:cNvPr>
          <p:cNvSpPr txBox="1">
            <a:spLocks/>
          </p:cNvSpPr>
          <p:nvPr/>
        </p:nvSpPr>
        <p:spPr>
          <a:xfrm>
            <a:off x="6823182" y="2446945"/>
            <a:ext cx="3430012" cy="1866634"/>
          </a:xfrm>
          <a:prstGeom prst="rect">
            <a:avLst/>
          </a:prstGeom>
        </p:spPr>
        <p:txBody>
          <a:bodyPr>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marR="0" lvl="0" indent="0" algn="l" defTabSz="914400" rtl="0" eaLnBrk="1" fontAlgn="auto" latinLnBrk="0" hangingPunct="1">
              <a:lnSpc>
                <a:spcPct val="90000"/>
              </a:lnSpc>
              <a:spcBef>
                <a:spcPts val="1000"/>
              </a:spcBef>
              <a:spcAft>
                <a:spcPts val="0"/>
              </a:spcAft>
              <a:buClrTx/>
              <a:buSzPct val="100000"/>
              <a:buNone/>
              <a:tabLst/>
              <a:defRPr/>
            </a:pPr>
            <a:r>
              <a:rPr kumimoji="0" lang="en-US" sz="1600" i="0" u="none" strike="noStrike" kern="0" cap="none" spc="0" normalizeH="0" baseline="0" noProof="0" dirty="0">
                <a:ln>
                  <a:noFill/>
                </a:ln>
                <a:solidFill>
                  <a:schemeClr val="bg1"/>
                </a:solidFill>
                <a:effectLst/>
                <a:uLnTx/>
                <a:uFillTx/>
                <a:latin typeface="Calibri"/>
                <a:ea typeface="Calibri"/>
                <a:cs typeface="Calibri"/>
                <a:sym typeface="Calibri"/>
              </a:rPr>
              <a:t>Aoife Kelly</a:t>
            </a:r>
          </a:p>
          <a:p>
            <a:pPr marL="0" marR="0" lvl="0" indent="0" algn="l" defTabSz="914400" rtl="0" eaLnBrk="1" fontAlgn="auto" latinLnBrk="0" hangingPunct="1">
              <a:lnSpc>
                <a:spcPct val="90000"/>
              </a:lnSpc>
              <a:spcBef>
                <a:spcPts val="1000"/>
              </a:spcBef>
              <a:spcAft>
                <a:spcPts val="0"/>
              </a:spcAft>
              <a:buClrTx/>
              <a:buSzPct val="100000"/>
              <a:buNone/>
              <a:tabLst/>
              <a:defRPr/>
            </a:pPr>
            <a:r>
              <a:rPr kumimoji="0" lang="en-US" sz="1400" i="0" u="none" strike="noStrike" kern="0" cap="none" spc="0" normalizeH="0" baseline="0" noProof="0" dirty="0">
                <a:ln>
                  <a:noFill/>
                </a:ln>
                <a:solidFill>
                  <a:schemeClr val="bg1"/>
                </a:solidFill>
                <a:effectLst/>
                <a:uLnTx/>
                <a:uFillTx/>
                <a:latin typeface="Calibri"/>
                <a:ea typeface="Calibri"/>
                <a:cs typeface="Calibri"/>
                <a:sym typeface="Calibri"/>
              </a:rPr>
              <a:t>Global Lead Sustainable Design, Pharmaceuticals and Advanced Technology</a:t>
            </a:r>
          </a:p>
          <a:p>
            <a:pPr marL="0" marR="0" lvl="0" indent="0" algn="l" defTabSz="914400" rtl="0" eaLnBrk="1" fontAlgn="auto" latinLnBrk="0" hangingPunct="1">
              <a:lnSpc>
                <a:spcPct val="90000"/>
              </a:lnSpc>
              <a:spcBef>
                <a:spcPts val="1000"/>
              </a:spcBef>
              <a:spcAft>
                <a:spcPts val="0"/>
              </a:spcAft>
              <a:buClrTx/>
              <a:buSzPct val="100000"/>
              <a:buNone/>
              <a:tabLst/>
              <a:defRPr/>
            </a:pPr>
            <a:r>
              <a:rPr kumimoji="0" lang="en-US" sz="1400" i="0" u="none" strike="noStrike" kern="0" cap="none" spc="0" normalizeH="0" baseline="0" noProof="0" dirty="0">
                <a:ln>
                  <a:noFill/>
                </a:ln>
                <a:solidFill>
                  <a:schemeClr val="bg1"/>
                </a:solidFill>
                <a:effectLst/>
                <a:uLnTx/>
                <a:uFillTx/>
                <a:latin typeface="Calibri"/>
                <a:ea typeface="Calibri"/>
                <a:cs typeface="Calibri"/>
                <a:sym typeface="Calibri"/>
              </a:rPr>
              <a:t>ISPE Sustainability COP member</a:t>
            </a:r>
          </a:p>
          <a:p>
            <a:pPr marL="0" marR="0" lvl="0" indent="0" algn="l" defTabSz="914400" rtl="0" eaLnBrk="1" fontAlgn="auto" latinLnBrk="0" hangingPunct="1">
              <a:lnSpc>
                <a:spcPct val="90000"/>
              </a:lnSpc>
              <a:spcBef>
                <a:spcPts val="1000"/>
              </a:spcBef>
              <a:spcAft>
                <a:spcPts val="0"/>
              </a:spcAft>
              <a:buClrTx/>
              <a:buSzPct val="100000"/>
              <a:buNone/>
              <a:tabLst/>
              <a:defRPr/>
            </a:pPr>
            <a:r>
              <a:rPr kumimoji="0" lang="en-GB" sz="1400" i="0" u="none" strike="noStrike" kern="0" cap="none" spc="0" normalizeH="0" baseline="0" noProof="0" dirty="0">
                <a:ln>
                  <a:noFill/>
                </a:ln>
                <a:solidFill>
                  <a:schemeClr val="bg1"/>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Aoife.Kelly@arcadis.com</a:t>
            </a:r>
            <a:endParaRPr kumimoji="0" lang="en-GB" sz="1400" i="0" u="none" strike="noStrike" kern="0" cap="none" spc="0" normalizeH="0" baseline="0" noProof="0" dirty="0">
              <a:ln>
                <a:noFill/>
              </a:ln>
              <a:solidFill>
                <a:schemeClr val="bg1"/>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Tx/>
              <a:buSzPct val="100000"/>
              <a:buNone/>
              <a:tabLst/>
              <a:defRPr/>
            </a:pPr>
            <a:r>
              <a:rPr kumimoji="0" lang="en-GB" sz="1400" i="0" u="none" strike="noStrike" kern="0" cap="none" spc="0" normalizeH="0" baseline="0" noProof="0" dirty="0">
                <a:ln>
                  <a:noFill/>
                </a:ln>
                <a:solidFill>
                  <a:schemeClr val="bg1"/>
                </a:solidFill>
                <a:effectLst/>
                <a:uLnTx/>
                <a:uFillTx/>
                <a:latin typeface="Calibri"/>
                <a:ea typeface="Calibri"/>
                <a:cs typeface="Calibri"/>
                <a:sym typeface="Calibri"/>
                <a:hlinkClick r:id="rId4">
                  <a:extLst>
                    <a:ext uri="{A12FA001-AC4F-418D-AE19-62706E023703}">
                      <ahyp:hlinkClr xmlns:ahyp="http://schemas.microsoft.com/office/drawing/2018/hyperlinkcolor" val="tx"/>
                    </a:ext>
                  </a:extLst>
                </a:hlinkClick>
              </a:rPr>
              <a:t>Aoife Kelly | LinkedIn</a:t>
            </a:r>
            <a:endParaRPr kumimoji="0" lang="en-US" sz="1400" i="0" u="none" strike="noStrike" kern="0" cap="none" spc="0" normalizeH="0" baseline="0" noProof="0" dirty="0">
              <a:ln>
                <a:noFill/>
              </a:ln>
              <a:solidFill>
                <a:schemeClr val="bg1"/>
              </a:solidFill>
              <a:effectLst/>
              <a:uLnTx/>
              <a:uFillTx/>
              <a:latin typeface="Calibri"/>
              <a:ea typeface="Calibri"/>
              <a:cs typeface="Calibri"/>
              <a:sym typeface="Calibri"/>
            </a:endParaRPr>
          </a:p>
        </p:txBody>
      </p:sp>
      <p:pic>
        <p:nvPicPr>
          <p:cNvPr id="9" name="Picture 8" descr="A person with long brown hair wearing a green and white striped shirt&#10;&#10;AI-generated content may be incorrect.">
            <a:extLst>
              <a:ext uri="{FF2B5EF4-FFF2-40B4-BE49-F238E27FC236}">
                <a16:creationId xmlns:a16="http://schemas.microsoft.com/office/drawing/2014/main" id="{F0EDCC69-185A-5358-1FFF-2556A201D6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9515" y="3026616"/>
            <a:ext cx="1360915" cy="1575160"/>
          </a:xfrm>
          <a:prstGeom prst="rect">
            <a:avLst/>
          </a:prstGeom>
        </p:spPr>
      </p:pic>
      <p:pic>
        <p:nvPicPr>
          <p:cNvPr id="11" name="Picture 10">
            <a:extLst>
              <a:ext uri="{FF2B5EF4-FFF2-40B4-BE49-F238E27FC236}">
                <a16:creationId xmlns:a16="http://schemas.microsoft.com/office/drawing/2014/main" id="{98A75B3B-9EA3-D086-DA10-0F506AB42F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91080" y="4372897"/>
            <a:ext cx="1496493" cy="228631"/>
          </a:xfrm>
          <a:prstGeom prst="rect">
            <a:avLst/>
          </a:prstGeom>
        </p:spPr>
      </p:pic>
    </p:spTree>
    <p:extLst>
      <p:ext uri="{BB962C8B-B14F-4D97-AF65-F5344CB8AC3E}">
        <p14:creationId xmlns:p14="http://schemas.microsoft.com/office/powerpoint/2010/main" val="1907734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B320D8C4A179144BADACBED53531C4B" ma:contentTypeVersion="19" ma:contentTypeDescription="Create a new document." ma:contentTypeScope="" ma:versionID="c590d1e78734049ebd8539fbc7f139c5">
  <xsd:schema xmlns:xsd="http://www.w3.org/2001/XMLSchema" xmlns:xs="http://www.w3.org/2001/XMLSchema" xmlns:p="http://schemas.microsoft.com/office/2006/metadata/properties" xmlns:ns2="50b5227e-e136-4f50-9ce0-58547b6d8cf6" xmlns:ns3="b601231d-557a-41a1-a6ad-4bef4626efdd" targetNamespace="http://schemas.microsoft.com/office/2006/metadata/properties" ma:root="true" ma:fieldsID="3af3519795f0822409b6c40363de9e66" ns2:_="" ns3:_="">
    <xsd:import namespace="50b5227e-e136-4f50-9ce0-58547b6d8cf6"/>
    <xsd:import namespace="b601231d-557a-41a1-a6ad-4bef4626efd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CR"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5227e-e136-4f50-9ce0-58547b6d8cf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6abfbd6e-a11e-487f-bb3f-9999447521c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01231d-557a-41a1-a6ad-4bef4626efd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73de-d3ca-47b1-b26b-ade034b4fe21}" ma:internalName="TaxCatchAll" ma:showField="CatchAllData" ma:web="b601231d-557a-41a1-a6ad-4bef4626efdd">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601231d-557a-41a1-a6ad-4bef4626efdd" xsi:nil="true"/>
    <lcf76f155ced4ddcb4097134ff3c332f xmlns="50b5227e-e136-4f50-9ce0-58547b6d8cf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AE67A4E-DBEA-42D5-B3F9-6FCEDAEE6EC4}">
  <ds:schemaRefs>
    <ds:schemaRef ds:uri="http://schemas.microsoft.com/sharepoint/v3/contenttype/forms"/>
  </ds:schemaRefs>
</ds:datastoreItem>
</file>

<file path=customXml/itemProps2.xml><?xml version="1.0" encoding="utf-8"?>
<ds:datastoreItem xmlns:ds="http://schemas.openxmlformats.org/officeDocument/2006/customXml" ds:itemID="{6BCBFB26-D279-4046-9231-FE41231EE9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5227e-e136-4f50-9ce0-58547b6d8cf6"/>
    <ds:schemaRef ds:uri="b601231d-557a-41a1-a6ad-4bef4626ef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EE3B3E-367F-4821-BE62-F060B7B13E28}">
  <ds:schemaRefs>
    <ds:schemaRef ds:uri="http://schemas.microsoft.com/office/2006/metadata/properties"/>
    <ds:schemaRef ds:uri="http://schemas.microsoft.com/office/infopath/2007/PartnerControls"/>
    <ds:schemaRef ds:uri="b601231d-557a-41a1-a6ad-4bef4626efdd"/>
    <ds:schemaRef ds:uri="50b5227e-e136-4f50-9ce0-58547b6d8cf6"/>
  </ds:schemaRefs>
</ds:datastoreItem>
</file>

<file path=docProps/app.xml><?xml version="1.0" encoding="utf-8"?>
<Properties xmlns="http://schemas.openxmlformats.org/officeDocument/2006/extended-properties" xmlns:vt="http://schemas.openxmlformats.org/officeDocument/2006/docPropsVTypes">
  <TotalTime>1913</TotalTime>
  <Words>7608</Words>
  <Application>Microsoft Macintosh PowerPoint</Application>
  <PresentationFormat>Widescreen</PresentationFormat>
  <Paragraphs>899</Paragraphs>
  <Slides>35</Slides>
  <Notes>35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Aptos</vt:lpstr>
      <vt:lpstr>Aptos Display</vt:lpstr>
      <vt:lpstr>Arial</vt:lpstr>
      <vt:lpstr>Calibri</vt:lpstr>
      <vt:lpstr>Segoe UI</vt:lpstr>
      <vt:lpstr>Office Theme</vt:lpstr>
      <vt:lpstr>1_Office Theme</vt:lpstr>
      <vt:lpstr> Water, Water, Nowhere:  The Utility We Can't Live Without </vt:lpstr>
      <vt:lpstr>PowerPoint Presentation</vt:lpstr>
      <vt:lpstr>PowerPoint Presentation</vt:lpstr>
      <vt:lpstr>INVESTIGATION ONE  The Water We Never See</vt:lpstr>
      <vt:lpstr>PowerPoint Presentation</vt:lpstr>
      <vt:lpstr>PowerPoint Presentation</vt:lpstr>
      <vt:lpstr>PowerPoint Presentation</vt:lpstr>
      <vt:lpstr>INVESTIGATION TWO  The Hardest Place To Save Water</vt:lpstr>
      <vt:lpstr>PowerPoint Presentation</vt:lpstr>
      <vt:lpstr>PowerPoint Presentation</vt:lpstr>
      <vt:lpstr>PowerPoint Presentation</vt:lpstr>
      <vt:lpstr>PowerPoint Presentation</vt:lpstr>
      <vt:lpstr>INVESTIGATION THREE  Think like a detective</vt:lpstr>
      <vt:lpstr>PowerPoint Presentation</vt:lpstr>
      <vt:lpstr>PowerPoint Presentation</vt:lpstr>
      <vt:lpstr>PowerPoint Presentation</vt:lpstr>
      <vt:lpstr>INVESTIGATION FOUR  FOUR WATER MYSTERIES</vt:lpstr>
      <vt:lpstr>PowerPoint Presentation</vt:lpstr>
      <vt:lpstr>PowerPoint Presentation</vt:lpstr>
      <vt:lpstr>PowerPoint Presentation</vt:lpstr>
      <vt:lpstr>PowerPoint Presentation</vt:lpstr>
      <vt:lpstr>PowerPoint Presentation</vt:lpstr>
      <vt:lpstr>PowerPoint Presentation</vt:lpstr>
      <vt:lpstr>INVESTIGATION FIVE  Every Saving Moves Something Else</vt:lpstr>
      <vt:lpstr>PowerPoint Presentation</vt:lpstr>
      <vt:lpstr>PowerPoint Presentation</vt:lpstr>
      <vt:lpstr>PowerPoint Presentation</vt:lpstr>
      <vt:lpstr>PowerPoint Presentation</vt:lpstr>
      <vt:lpstr>PowerPoint Presentation</vt:lpstr>
      <vt:lpstr>INVESTIGATION SIX  Can this be applied anywhere else?  </vt:lpstr>
      <vt:lpstr>PowerPoint Presentation</vt:lpstr>
      <vt:lpstr>PowerPoint Presentation</vt:lpstr>
      <vt:lpstr>PowerPoint Presentation</vt:lpstr>
      <vt:lpstr>CASE CLOSED?   </vt:lpstr>
      <vt:lpstr>Q &amp; A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Water, Water, Nowhere:  The Utility We Can't Live Without </dc:title>
  <dc:creator>Kelly, Aoife</dc:creator>
  <cp:lastModifiedBy>Philip Snuggs</cp:lastModifiedBy>
  <cp:revision>2</cp:revision>
  <cp:lastPrinted>2026-09-08T10:43:46Z</cp:lastPrinted>
  <dcterms:created xsi:type="dcterms:W3CDTF">2026-08-27T08:37:58Z</dcterms:created>
  <dcterms:modified xsi:type="dcterms:W3CDTF">2026-09-11T13:36:04Z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0x0101004B320D8C4A179144BADACBED53531C4B</vt:lpwstr>
  </property>
</Properties>
</file>