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vsdx" ContentType="application/vnd.ms-visio.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28"/>
  </p:notesMasterIdLst>
  <p:handoutMasterIdLst>
    <p:handoutMasterId r:id="rId29"/>
  </p:handoutMasterIdLst>
  <p:sldIdLst>
    <p:sldId id="593" r:id="rId2"/>
    <p:sldId id="5684" r:id="rId3"/>
    <p:sldId id="5683" r:id="rId4"/>
    <p:sldId id="5688" r:id="rId5"/>
    <p:sldId id="5690" r:id="rId6"/>
    <p:sldId id="5691" r:id="rId7"/>
    <p:sldId id="694" r:id="rId8"/>
    <p:sldId id="700" r:id="rId9"/>
    <p:sldId id="5693" r:id="rId10"/>
    <p:sldId id="584" r:id="rId11"/>
    <p:sldId id="5698" r:id="rId12"/>
    <p:sldId id="589" r:id="rId13"/>
    <p:sldId id="586" r:id="rId14"/>
    <p:sldId id="5695" r:id="rId15"/>
    <p:sldId id="557" r:id="rId16"/>
    <p:sldId id="5680" r:id="rId17"/>
    <p:sldId id="434" r:id="rId18"/>
    <p:sldId id="260" r:id="rId19"/>
    <p:sldId id="5699" r:id="rId20"/>
    <p:sldId id="587" r:id="rId21"/>
    <p:sldId id="591" r:id="rId22"/>
    <p:sldId id="588" r:id="rId23"/>
    <p:sldId id="5689" r:id="rId24"/>
    <p:sldId id="590" r:id="rId25"/>
    <p:sldId id="692" r:id="rId26"/>
    <p:sldId id="673"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A8E01B-7A40-4BDA-AB3B-7351C49D87EF}" v="166" dt="2024-04-10T15:05:10.2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121" autoAdjust="0"/>
    <p:restoredTop sz="85480" autoAdjust="0"/>
  </p:normalViewPr>
  <p:slideViewPr>
    <p:cSldViewPr snapToGrid="0">
      <p:cViewPr varScale="1">
        <p:scale>
          <a:sx n="95" d="100"/>
          <a:sy n="95" d="100"/>
        </p:scale>
        <p:origin x="1344" y="66"/>
      </p:cViewPr>
      <p:guideLst/>
    </p:cSldViewPr>
  </p:slideViewPr>
  <p:notesTextViewPr>
    <p:cViewPr>
      <p:scale>
        <a:sx n="1" d="1"/>
        <a:sy n="1" d="1"/>
      </p:scale>
      <p:origin x="0" y="0"/>
    </p:cViewPr>
  </p:notesTextViewPr>
  <p:notesViewPr>
    <p:cSldViewPr snapToGrid="0">
      <p:cViewPr varScale="1">
        <p:scale>
          <a:sx n="87" d="100"/>
          <a:sy n="87" d="100"/>
        </p:scale>
        <p:origin x="3840"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3D002-FF65-44FD-848E-13C10BD2B0D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6757901F-2CB5-446A-A91F-DFC8AB6FD6A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E2E97D0-7D6D-46CF-8A65-405C43A28DD4}" type="datetimeFigureOut">
              <a:rPr lang="en-GB" smtClean="0"/>
              <a:t>29/04/2024</a:t>
            </a:fld>
            <a:endParaRPr lang="en-GB"/>
          </a:p>
        </p:txBody>
      </p:sp>
      <p:sp>
        <p:nvSpPr>
          <p:cNvPr id="4" name="Footer Placeholder 3">
            <a:extLst>
              <a:ext uri="{FF2B5EF4-FFF2-40B4-BE49-F238E27FC236}">
                <a16:creationId xmlns:a16="http://schemas.microsoft.com/office/drawing/2014/main" id="{B80D43F7-B21B-4ACE-A364-81B44AA6A13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B982E011-7699-4A58-8172-3122D3C0267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6BD5952-464C-4EB2-B73C-515300E82D77}" type="slidenum">
              <a:rPr lang="en-GB" smtClean="0"/>
              <a:t>‹#›</a:t>
            </a:fld>
            <a:endParaRPr lang="en-GB"/>
          </a:p>
        </p:txBody>
      </p:sp>
    </p:spTree>
    <p:extLst>
      <p:ext uri="{BB962C8B-B14F-4D97-AF65-F5344CB8AC3E}">
        <p14:creationId xmlns:p14="http://schemas.microsoft.com/office/powerpoint/2010/main" val="33757989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E0DB5E-1F87-488C-835C-D8895E3AB7B3}" type="datetimeFigureOut">
              <a:rPr lang="en-GB" smtClean="0"/>
              <a:t>29/04/2024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00DA30-3825-43AB-AF4F-885D68CE8834}" type="slidenum">
              <a:rPr lang="en-GB" smtClean="0"/>
              <a:t>‹#›</a:t>
            </a:fld>
            <a:endParaRPr lang="en-GB"/>
          </a:p>
        </p:txBody>
      </p:sp>
    </p:spTree>
    <p:extLst>
      <p:ext uri="{BB962C8B-B14F-4D97-AF65-F5344CB8AC3E}">
        <p14:creationId xmlns:p14="http://schemas.microsoft.com/office/powerpoint/2010/main" val="3171852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600DA30-3825-43AB-AF4F-885D68CE8834}" type="slidenum">
              <a:rPr lang="en-GB" smtClean="0"/>
              <a:t>3</a:t>
            </a:fld>
            <a:endParaRPr lang="en-GB"/>
          </a:p>
        </p:txBody>
      </p:sp>
    </p:spTree>
    <p:extLst>
      <p:ext uri="{BB962C8B-B14F-4D97-AF65-F5344CB8AC3E}">
        <p14:creationId xmlns:p14="http://schemas.microsoft.com/office/powerpoint/2010/main" val="27548295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40C28"/>
                </a:solidFill>
                <a:effectLst/>
                <a:latin typeface="Google Sans"/>
              </a:rPr>
              <a:t>Metric tons of carbon dioxide equivalent </a:t>
            </a:r>
            <a:endParaRPr lang="en-GB" dirty="0"/>
          </a:p>
        </p:txBody>
      </p:sp>
      <p:sp>
        <p:nvSpPr>
          <p:cNvPr id="4" name="Slide Number Placeholder 3"/>
          <p:cNvSpPr>
            <a:spLocks noGrp="1"/>
          </p:cNvSpPr>
          <p:nvPr>
            <p:ph type="sldNum" sz="quarter" idx="5"/>
          </p:nvPr>
        </p:nvSpPr>
        <p:spPr/>
        <p:txBody>
          <a:bodyPr/>
          <a:lstStyle/>
          <a:p>
            <a:fld id="{8600DA30-3825-43AB-AF4F-885D68CE8834}" type="slidenum">
              <a:rPr lang="en-GB" smtClean="0"/>
              <a:t>7</a:t>
            </a:fld>
            <a:endParaRPr lang="en-GB"/>
          </a:p>
        </p:txBody>
      </p:sp>
    </p:spTree>
    <p:extLst>
      <p:ext uri="{BB962C8B-B14F-4D97-AF65-F5344CB8AC3E}">
        <p14:creationId xmlns:p14="http://schemas.microsoft.com/office/powerpoint/2010/main" val="1360898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UK railway electrification rate is </a:t>
            </a:r>
            <a:r>
              <a:rPr lang="en-GB" sz="1200" dirty="0">
                <a:solidFill>
                  <a:srgbClr val="FF0000"/>
                </a:solidFill>
              </a:rPr>
              <a:t>38% </a:t>
            </a:r>
            <a:r>
              <a:rPr lang="en-GB" sz="1200" dirty="0"/>
              <a:t>in 2020</a:t>
            </a:r>
          </a:p>
          <a:p>
            <a:r>
              <a:rPr lang="en-GB" sz="1200" dirty="0"/>
              <a:t>Reduce railway CO2 by 50% in 2030</a:t>
            </a:r>
          </a:p>
          <a:p>
            <a:r>
              <a:rPr lang="en-GB" sz="1200" dirty="0"/>
              <a:t>Zero emission for all new cars and vans by 2040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Railway accounts for 1-2% UK electricity demand </a:t>
            </a:r>
          </a:p>
          <a:p>
            <a:endParaRPr lang="en-GB" dirty="0"/>
          </a:p>
        </p:txBody>
      </p:sp>
      <p:sp>
        <p:nvSpPr>
          <p:cNvPr id="4" name="Slide Number Placeholder 3"/>
          <p:cNvSpPr>
            <a:spLocks noGrp="1"/>
          </p:cNvSpPr>
          <p:nvPr>
            <p:ph type="sldNum" sz="quarter" idx="5"/>
          </p:nvPr>
        </p:nvSpPr>
        <p:spPr/>
        <p:txBody>
          <a:bodyPr/>
          <a:lstStyle/>
          <a:p>
            <a:fld id="{8600DA30-3825-43AB-AF4F-885D68CE8834}" type="slidenum">
              <a:rPr lang="en-GB" smtClean="0"/>
              <a:t>10</a:t>
            </a:fld>
            <a:endParaRPr lang="en-GB"/>
          </a:p>
        </p:txBody>
      </p:sp>
    </p:spTree>
    <p:extLst>
      <p:ext uri="{BB962C8B-B14F-4D97-AF65-F5344CB8AC3E}">
        <p14:creationId xmlns:p14="http://schemas.microsoft.com/office/powerpoint/2010/main" val="8521141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Singapore metro, increase train services, extend the rout and more powerful trains and check the hotspot </a:t>
            </a:r>
          </a:p>
        </p:txBody>
      </p:sp>
      <p:sp>
        <p:nvSpPr>
          <p:cNvPr id="4" name="Slide Number Placeholder 3"/>
          <p:cNvSpPr>
            <a:spLocks noGrp="1"/>
          </p:cNvSpPr>
          <p:nvPr>
            <p:ph type="sldNum" sz="quarter" idx="5"/>
          </p:nvPr>
        </p:nvSpPr>
        <p:spPr/>
        <p:txBody>
          <a:bodyPr/>
          <a:lstStyle/>
          <a:p>
            <a:fld id="{8600DA30-3825-43AB-AF4F-885D68CE8834}" type="slidenum">
              <a:rPr lang="en-GB" smtClean="0"/>
              <a:t>13</a:t>
            </a:fld>
            <a:endParaRPr lang="en-GB"/>
          </a:p>
        </p:txBody>
      </p:sp>
    </p:spTree>
    <p:extLst>
      <p:ext uri="{BB962C8B-B14F-4D97-AF65-F5344CB8AC3E}">
        <p14:creationId xmlns:p14="http://schemas.microsoft.com/office/powerpoint/2010/main" val="24651887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Singapore metro, increase train services, extend the rout and more powerful trains and check the hotspot </a:t>
            </a:r>
          </a:p>
        </p:txBody>
      </p:sp>
      <p:sp>
        <p:nvSpPr>
          <p:cNvPr id="4" name="Slide Number Placeholder 3"/>
          <p:cNvSpPr>
            <a:spLocks noGrp="1"/>
          </p:cNvSpPr>
          <p:nvPr>
            <p:ph type="sldNum" sz="quarter" idx="5"/>
          </p:nvPr>
        </p:nvSpPr>
        <p:spPr/>
        <p:txBody>
          <a:bodyPr/>
          <a:lstStyle/>
          <a:p>
            <a:fld id="{8600DA30-3825-43AB-AF4F-885D68CE8834}" type="slidenum">
              <a:rPr lang="en-GB" smtClean="0"/>
              <a:t>14</a:t>
            </a:fld>
            <a:endParaRPr lang="en-GB"/>
          </a:p>
        </p:txBody>
      </p:sp>
    </p:spTree>
    <p:extLst>
      <p:ext uri="{BB962C8B-B14F-4D97-AF65-F5344CB8AC3E}">
        <p14:creationId xmlns:p14="http://schemas.microsoft.com/office/powerpoint/2010/main" val="35990544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Whole train life carbon reduction </a:t>
            </a:r>
          </a:p>
        </p:txBody>
      </p:sp>
      <p:sp>
        <p:nvSpPr>
          <p:cNvPr id="4" name="Slide Number Placeholder 3"/>
          <p:cNvSpPr>
            <a:spLocks noGrp="1"/>
          </p:cNvSpPr>
          <p:nvPr>
            <p:ph type="sldNum" sz="quarter" idx="5"/>
          </p:nvPr>
        </p:nvSpPr>
        <p:spPr/>
        <p:txBody>
          <a:bodyPr/>
          <a:lstStyle/>
          <a:p>
            <a:fld id="{8600DA30-3825-43AB-AF4F-885D68CE8834}" type="slidenum">
              <a:rPr lang="en-GB" smtClean="0"/>
              <a:t>17</a:t>
            </a:fld>
            <a:endParaRPr lang="en-GB"/>
          </a:p>
        </p:txBody>
      </p:sp>
    </p:spTree>
    <p:extLst>
      <p:ext uri="{BB962C8B-B14F-4D97-AF65-F5344CB8AC3E}">
        <p14:creationId xmlns:p14="http://schemas.microsoft.com/office/powerpoint/2010/main" val="581744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Mention national grid - </a:t>
            </a:r>
            <a:r>
              <a:rPr lang="en-GB" sz="1800" b="1" i="0" dirty="0">
                <a:solidFill>
                  <a:srgbClr val="002060"/>
                </a:solidFill>
                <a:effectLst/>
                <a:latin typeface="Arial-BoldMT"/>
              </a:rPr>
              <a:t>Charging Hubs</a:t>
            </a:r>
            <a:r>
              <a:rPr lang="en-GB" dirty="0"/>
              <a:t> </a:t>
            </a:r>
          </a:p>
          <a:p>
            <a:endParaRPr lang="en-GB" dirty="0"/>
          </a:p>
          <a:p>
            <a:r>
              <a:rPr lang="en-GB" sz="1800" b="1" i="0" dirty="0">
                <a:solidFill>
                  <a:srgbClr val="002060"/>
                </a:solidFill>
                <a:effectLst/>
                <a:latin typeface="Arial-BoldMT"/>
              </a:rPr>
              <a:t>Charging Hubs</a:t>
            </a:r>
          </a:p>
          <a:p>
            <a:r>
              <a:rPr lang="en-GB" sz="1800" b="0" i="0" dirty="0">
                <a:solidFill>
                  <a:srgbClr val="000000"/>
                </a:solidFill>
                <a:effectLst/>
                <a:latin typeface="ArialMT"/>
              </a:rPr>
              <a:t>Beyond MSAs, the TDP highlighted the need for multi-modal, place-based infrastructure solutions to contribute towards emission reductions, particularly for freight. We agree and believe that bringing multiple transport types together at strategic shared interface locations would make more efficient use of energy infrastructure, as power is brought to key places to meet the demand for the hub. In principle, we welcome the hub approach and believe this can be broadened beyond meeting the needs of the freight sector to include other vehicle groups that will require charging around urban areas. This could include buses, taxis, blue light vehicle hubs and even rail, airports and ports at certain locations.</a:t>
            </a:r>
          </a:p>
          <a:p>
            <a:r>
              <a:rPr lang="en-GB" sz="1800" b="0" i="0" dirty="0">
                <a:solidFill>
                  <a:srgbClr val="000000"/>
                </a:solidFill>
                <a:effectLst/>
                <a:latin typeface="ArialMT"/>
              </a:rPr>
              <a:t>Therefore, co-ordination, the planning for and delivery of such hubs will be critical in meeting local and regional decarbonisation ambitions. The key to ensuring charging hubs can be successfully developed, will be planning for the underlying electricity infrastructure that will be needed to power them. Economies of scales are important, the larger the hub with numerous diverse market participants, the more economically efficient the addition of capacity through</a:t>
            </a:r>
            <a:endParaRPr lang="en-GB" dirty="0"/>
          </a:p>
          <a:p>
            <a:r>
              <a:rPr lang="en-GB" sz="1800" b="0" i="0" dirty="0">
                <a:solidFill>
                  <a:srgbClr val="000000"/>
                </a:solidFill>
                <a:effectLst/>
                <a:latin typeface="ArialMT"/>
              </a:rPr>
              <a:t>connections will be. However, with larger hubs that bring together multiple organisations across different transport sectors, from both the private and public sectors, the need for a coordinating body is clear, Government could act as the coordinator or identify which organisations should coordinate.</a:t>
            </a:r>
            <a:r>
              <a:rPr lang="en-GB" dirty="0"/>
              <a:t> </a:t>
            </a:r>
            <a:br>
              <a:rPr lang="en-GB" dirty="0"/>
            </a:br>
            <a:br>
              <a:rPr lang="en-GB" dirty="0"/>
            </a:br>
            <a:endParaRPr lang="en-GB" dirty="0"/>
          </a:p>
        </p:txBody>
      </p:sp>
      <p:sp>
        <p:nvSpPr>
          <p:cNvPr id="4" name="Slide Number Placeholder 3"/>
          <p:cNvSpPr>
            <a:spLocks noGrp="1"/>
          </p:cNvSpPr>
          <p:nvPr>
            <p:ph type="sldNum" sz="quarter" idx="5"/>
          </p:nvPr>
        </p:nvSpPr>
        <p:spPr/>
        <p:txBody>
          <a:bodyPr/>
          <a:lstStyle/>
          <a:p>
            <a:fld id="{8600DA30-3825-43AB-AF4F-885D68CE8834}" type="slidenum">
              <a:rPr lang="en-GB" smtClean="0"/>
              <a:t>20</a:t>
            </a:fld>
            <a:endParaRPr lang="en-GB"/>
          </a:p>
        </p:txBody>
      </p:sp>
    </p:spTree>
    <p:extLst>
      <p:ext uri="{BB962C8B-B14F-4D97-AF65-F5344CB8AC3E}">
        <p14:creationId xmlns:p14="http://schemas.microsoft.com/office/powerpoint/2010/main" val="22931912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Publish over 100 </a:t>
            </a:r>
            <a:r>
              <a:rPr lang="en-GB" dirty="0" err="1"/>
              <a:t>reserch</a:t>
            </a:r>
            <a:r>
              <a:rPr lang="en-GB" dirty="0"/>
              <a:t> papers. </a:t>
            </a:r>
          </a:p>
        </p:txBody>
      </p:sp>
      <p:sp>
        <p:nvSpPr>
          <p:cNvPr id="4" name="Slide Number Placeholder 3"/>
          <p:cNvSpPr>
            <a:spLocks noGrp="1"/>
          </p:cNvSpPr>
          <p:nvPr>
            <p:ph type="sldNum" sz="quarter" idx="5"/>
          </p:nvPr>
        </p:nvSpPr>
        <p:spPr/>
        <p:txBody>
          <a:bodyPr/>
          <a:lstStyle/>
          <a:p>
            <a:fld id="{8600DA30-3825-43AB-AF4F-885D68CE8834}" type="slidenum">
              <a:rPr lang="en-GB" smtClean="0"/>
              <a:t>23</a:t>
            </a:fld>
            <a:endParaRPr lang="en-GB"/>
          </a:p>
        </p:txBody>
      </p:sp>
    </p:spTree>
    <p:extLst>
      <p:ext uri="{BB962C8B-B14F-4D97-AF65-F5344CB8AC3E}">
        <p14:creationId xmlns:p14="http://schemas.microsoft.com/office/powerpoint/2010/main" val="28066660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err="1"/>
              <a:t>Cigre</a:t>
            </a:r>
            <a:r>
              <a:rPr lang="en-US" altLang="zh-CN" dirty="0"/>
              <a:t>- ice standard </a:t>
            </a:r>
          </a:p>
          <a:p>
            <a:r>
              <a:rPr lang="en-US"/>
              <a:t>Wire – cable </a:t>
            </a:r>
            <a:endParaRPr lang="en-GB" dirty="0"/>
          </a:p>
        </p:txBody>
      </p:sp>
      <p:sp>
        <p:nvSpPr>
          <p:cNvPr id="4" name="Slide Number Placeholder 3"/>
          <p:cNvSpPr>
            <a:spLocks noGrp="1"/>
          </p:cNvSpPr>
          <p:nvPr>
            <p:ph type="sldNum" sz="quarter" idx="5"/>
          </p:nvPr>
        </p:nvSpPr>
        <p:spPr/>
        <p:txBody>
          <a:bodyPr/>
          <a:lstStyle/>
          <a:p>
            <a:fld id="{8600DA30-3825-43AB-AF4F-885D68CE8834}" type="slidenum">
              <a:rPr lang="en-GB" smtClean="0"/>
              <a:t>24</a:t>
            </a:fld>
            <a:endParaRPr lang="en-GB"/>
          </a:p>
        </p:txBody>
      </p:sp>
    </p:spTree>
    <p:extLst>
      <p:ext uri="{BB962C8B-B14F-4D97-AF65-F5344CB8AC3E}">
        <p14:creationId xmlns:p14="http://schemas.microsoft.com/office/powerpoint/2010/main" val="27444635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b="1"/>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5F1A955-546A-4D0B-8B9E-40D723B1E932}" type="datetimeFigureOut">
              <a:rPr lang="en-GB" smtClean="0"/>
              <a:t>29/04/2024</a:t>
            </a:fld>
            <a:endParaRPr lang="en-GB"/>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A6B7288-216A-4E5B-A39F-01960F84F83C}" type="slidenum">
              <a:rPr lang="en-GB" smtClean="0"/>
              <a:t>‹#›</a:t>
            </a:fld>
            <a:endParaRPr lang="en-GB" dirty="0"/>
          </a:p>
        </p:txBody>
      </p:sp>
      <p:pic>
        <p:nvPicPr>
          <p:cNvPr id="9" name="Picture 8" descr="A black background with white text&#10;&#10;Description automatically generated">
            <a:extLst>
              <a:ext uri="{FF2B5EF4-FFF2-40B4-BE49-F238E27FC236}">
                <a16:creationId xmlns:a16="http://schemas.microsoft.com/office/drawing/2014/main" id="{6E1EFE07-4E3B-2B66-8A51-A5475A8BCD4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30893" y="40629"/>
            <a:ext cx="4898060" cy="1261229"/>
          </a:xfrm>
          <a:prstGeom prst="rect">
            <a:avLst/>
          </a:prstGeom>
        </p:spPr>
      </p:pic>
    </p:spTree>
    <p:extLst>
      <p:ext uri="{BB962C8B-B14F-4D97-AF65-F5344CB8AC3E}">
        <p14:creationId xmlns:p14="http://schemas.microsoft.com/office/powerpoint/2010/main" val="2350767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5F1A955-546A-4D0B-8B9E-40D723B1E932}" type="datetimeFigureOut">
              <a:rPr lang="en-GB" smtClean="0"/>
              <a:t>29/04/2024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A6B7288-216A-4E5B-A39F-01960F84F83C}" type="slidenum">
              <a:rPr lang="en-GB" smtClean="0"/>
              <a:t>‹#›</a:t>
            </a:fld>
            <a:endParaRPr lang="en-GB"/>
          </a:p>
        </p:txBody>
      </p:sp>
    </p:spTree>
    <p:extLst>
      <p:ext uri="{BB962C8B-B14F-4D97-AF65-F5344CB8AC3E}">
        <p14:creationId xmlns:p14="http://schemas.microsoft.com/office/powerpoint/2010/main" val="31529280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5F1A955-546A-4D0B-8B9E-40D723B1E932}" type="datetimeFigureOut">
              <a:rPr lang="en-GB" smtClean="0"/>
              <a:t>29/04/2024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A6B7288-216A-4E5B-A39F-01960F84F83C}" type="slidenum">
              <a:rPr lang="en-GB" smtClean="0"/>
              <a:t>‹#›</a:t>
            </a:fld>
            <a:endParaRPr lang="en-GB"/>
          </a:p>
        </p:txBody>
      </p:sp>
    </p:spTree>
    <p:extLst>
      <p:ext uri="{BB962C8B-B14F-4D97-AF65-F5344CB8AC3E}">
        <p14:creationId xmlns:p14="http://schemas.microsoft.com/office/powerpoint/2010/main" val="15233165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5F1A955-546A-4D0B-8B9E-40D723B1E932}" type="datetimeFigureOut">
              <a:rPr lang="en-GB" smtClean="0"/>
              <a:t>29/04/2024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A6B7288-216A-4E5B-A39F-01960F84F83C}" type="slidenum">
              <a:rPr lang="en-GB" smtClean="0"/>
              <a:t>‹#›</a:t>
            </a:fld>
            <a:endParaRPr lang="en-GB"/>
          </a:p>
        </p:txBody>
      </p:sp>
    </p:spTree>
    <p:extLst>
      <p:ext uri="{BB962C8B-B14F-4D97-AF65-F5344CB8AC3E}">
        <p14:creationId xmlns:p14="http://schemas.microsoft.com/office/powerpoint/2010/main" val="20513825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42902" y="1409704"/>
            <a:ext cx="5676900" cy="4767260"/>
          </a:xfrm>
          <a:prstGeom prst="rect">
            <a:avLst/>
          </a:prstGeom>
        </p:spPr>
        <p:txBody>
          <a:bodyPr/>
          <a:lstStyle>
            <a:lvl1pPr marL="228600" indent="-228600">
              <a:buClr>
                <a:schemeClr val="accent1">
                  <a:lumMod val="75000"/>
                </a:schemeClr>
              </a:buClr>
              <a:buFont typeface="Wingdings" panose="05000000000000000000" pitchFamily="2" charset="2"/>
              <a:buChar char="q"/>
              <a:defRPr/>
            </a:lvl1pPr>
            <a:lvl2pPr marL="685800" indent="-228600">
              <a:buClr>
                <a:schemeClr val="accent1">
                  <a:lumMod val="75000"/>
                </a:schemeClr>
              </a:buClr>
              <a:buFont typeface="Wingdings" panose="05000000000000000000" pitchFamily="2" charset="2"/>
              <a:buChar char="Ø"/>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409707"/>
            <a:ext cx="5461000" cy="4767259"/>
          </a:xfrm>
          <a:prstGeom prst="rect">
            <a:avLst/>
          </a:prstGeom>
        </p:spPr>
        <p:txBody>
          <a:bodyPr/>
          <a:lstStyle>
            <a:lvl1pPr marL="228600" indent="-228600">
              <a:buFont typeface="Wingdings" panose="05000000000000000000" pitchFamily="2" charset="2"/>
              <a:buChar char="q"/>
              <a:defRPr/>
            </a:lvl1pPr>
            <a:lvl2pPr marL="685800" indent="-228600">
              <a:buFont typeface="Wingdings" panose="05000000000000000000" pitchFamily="2" charset="2"/>
              <a:buChar char="Ø"/>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A762DDBC-43CD-4DB5-BDA4-6973B79F15A0}"/>
              </a:ext>
            </a:extLst>
          </p:cNvPr>
          <p:cNvSpPr>
            <a:spLocks noGrp="1"/>
          </p:cNvSpPr>
          <p:nvPr>
            <p:ph type="title"/>
          </p:nvPr>
        </p:nvSpPr>
        <p:spPr>
          <a:xfrm>
            <a:off x="342902" y="365127"/>
            <a:ext cx="11290300" cy="727072"/>
          </a:xfrm>
          <a:prstGeom prst="rect">
            <a:avLst/>
          </a:prstGeom>
        </p:spPr>
        <p:txBody>
          <a:bodyPr>
            <a:normAutofit/>
          </a:bodyPr>
          <a:lstStyle>
            <a:lvl1pPr>
              <a:defRPr sz="3600" b="1"/>
            </a:lvl1pPr>
          </a:lstStyle>
          <a:p>
            <a:r>
              <a:rPr lang="en-US" dirty="0"/>
              <a:t>Click to edit Master title style</a:t>
            </a:r>
          </a:p>
        </p:txBody>
      </p:sp>
      <p:sp>
        <p:nvSpPr>
          <p:cNvPr id="10" name="Date Placeholder 3">
            <a:extLst>
              <a:ext uri="{FF2B5EF4-FFF2-40B4-BE49-F238E27FC236}">
                <a16:creationId xmlns:a16="http://schemas.microsoft.com/office/drawing/2014/main" id="{73501E7C-251F-4765-B5F0-0EBC01BD957F}"/>
              </a:ext>
            </a:extLst>
          </p:cNvPr>
          <p:cNvSpPr>
            <a:spLocks noGrp="1"/>
          </p:cNvSpPr>
          <p:nvPr>
            <p:ph type="dt" sz="half" idx="10"/>
          </p:nvPr>
        </p:nvSpPr>
        <p:spPr>
          <a:xfrm>
            <a:off x="342899" y="6356354"/>
            <a:ext cx="2908300" cy="365125"/>
          </a:xfrm>
          <a:prstGeom prst="rect">
            <a:avLst/>
          </a:prstGeom>
        </p:spPr>
        <p:txBody>
          <a:bodyPr/>
          <a:lstStyle/>
          <a:p>
            <a:fld id="{D5F1A955-546A-4D0B-8B9E-40D723B1E932}" type="datetimeFigureOut">
              <a:rPr lang="en-GB" smtClean="0"/>
              <a:t>29/04/2024</a:t>
            </a:fld>
            <a:endParaRPr lang="en-GB"/>
          </a:p>
        </p:txBody>
      </p:sp>
      <p:sp>
        <p:nvSpPr>
          <p:cNvPr id="11" name="Footer Placeholder 4">
            <a:extLst>
              <a:ext uri="{FF2B5EF4-FFF2-40B4-BE49-F238E27FC236}">
                <a16:creationId xmlns:a16="http://schemas.microsoft.com/office/drawing/2014/main" id="{D4564E6C-4292-4132-837C-3E0340FA671B}"/>
              </a:ext>
            </a:extLst>
          </p:cNvPr>
          <p:cNvSpPr>
            <a:spLocks noGrp="1"/>
          </p:cNvSpPr>
          <p:nvPr>
            <p:ph type="ftr" sz="quarter" idx="11"/>
          </p:nvPr>
        </p:nvSpPr>
        <p:spPr>
          <a:xfrm>
            <a:off x="4038600" y="6356354"/>
            <a:ext cx="4114800" cy="365125"/>
          </a:xfrm>
          <a:prstGeom prst="rect">
            <a:avLst/>
          </a:prstGeom>
        </p:spPr>
        <p:txBody>
          <a:bodyPr/>
          <a:lstStyle/>
          <a:p>
            <a:endParaRPr lang="en-GB" dirty="0"/>
          </a:p>
        </p:txBody>
      </p:sp>
      <p:cxnSp>
        <p:nvCxnSpPr>
          <p:cNvPr id="14" name="Straight Connector 13">
            <a:extLst>
              <a:ext uri="{FF2B5EF4-FFF2-40B4-BE49-F238E27FC236}">
                <a16:creationId xmlns:a16="http://schemas.microsoft.com/office/drawing/2014/main" id="{48C404C0-C15E-452D-A951-C3342852C950}"/>
              </a:ext>
            </a:extLst>
          </p:cNvPr>
          <p:cNvCxnSpPr/>
          <p:nvPr userDrawn="1"/>
        </p:nvCxnSpPr>
        <p:spPr>
          <a:xfrm>
            <a:off x="2" y="1092199"/>
            <a:ext cx="10622604" cy="0"/>
          </a:xfrm>
          <a:prstGeom prst="line">
            <a:avLst/>
          </a:prstGeom>
          <a:ln w="508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a:extLst>
              <a:ext uri="{FF2B5EF4-FFF2-40B4-BE49-F238E27FC236}">
                <a16:creationId xmlns:a16="http://schemas.microsoft.com/office/drawing/2014/main" id="{D3296DF9-31E2-4B69-9291-AF88549E1120}"/>
              </a:ext>
            </a:extLst>
          </p:cNvPr>
          <p:cNvSpPr>
            <a:spLocks noGrp="1"/>
          </p:cNvSpPr>
          <p:nvPr>
            <p:ph type="sldNum" sz="quarter" idx="12"/>
          </p:nvPr>
        </p:nvSpPr>
        <p:spPr>
          <a:xfrm>
            <a:off x="11480801" y="6356354"/>
            <a:ext cx="694267" cy="365125"/>
          </a:xfrm>
          <a:prstGeom prst="rect">
            <a:avLst/>
          </a:prstGeom>
        </p:spPr>
        <p:txBody>
          <a:bodyPr/>
          <a:lstStyle/>
          <a:p>
            <a:fld id="{1A6B7288-216A-4E5B-A39F-01960F84F83C}" type="slidenum">
              <a:rPr lang="en-GB" smtClean="0"/>
              <a:t>‹#›</a:t>
            </a:fld>
            <a:endParaRPr lang="en-GB"/>
          </a:p>
        </p:txBody>
      </p:sp>
      <p:pic>
        <p:nvPicPr>
          <p:cNvPr id="16" name="Picture 15" descr="A close up of a logo&#10;&#10;Description automatically generated">
            <a:extLst>
              <a:ext uri="{FF2B5EF4-FFF2-40B4-BE49-F238E27FC236}">
                <a16:creationId xmlns:a16="http://schemas.microsoft.com/office/drawing/2014/main" id="{3264CF33-1BAF-47BC-BB37-F9A44851DB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07072" y="6317198"/>
            <a:ext cx="2328333" cy="443430"/>
          </a:xfrm>
          <a:prstGeom prst="rect">
            <a:avLst/>
          </a:prstGeom>
        </p:spPr>
      </p:pic>
    </p:spTree>
    <p:extLst>
      <p:ext uri="{BB962C8B-B14F-4D97-AF65-F5344CB8AC3E}">
        <p14:creationId xmlns:p14="http://schemas.microsoft.com/office/powerpoint/2010/main" val="2699488470"/>
      </p:ext>
    </p:extLst>
  </p:cSld>
  <p:clrMapOvr>
    <a:masterClrMapping/>
  </p:clrMapOvr>
  <p:hf hdr="0" ftr="0" dt="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046CC-CE6A-4967-9BAB-90A144D1FB7E}"/>
              </a:ext>
            </a:extLst>
          </p:cNvPr>
          <p:cNvSpPr>
            <a:spLocks noGrp="1"/>
          </p:cNvSpPr>
          <p:nvPr>
            <p:ph type="title"/>
          </p:nvPr>
        </p:nvSpPr>
        <p:spPr>
          <a:xfrm>
            <a:off x="838200" y="365129"/>
            <a:ext cx="10515600" cy="1325563"/>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662EC3A-8AED-4434-BD65-6638B5DFD217}"/>
              </a:ext>
            </a:extLst>
          </p:cNvPr>
          <p:cNvSpPr>
            <a:spLocks noGrp="1"/>
          </p:cNvSpPr>
          <p:nvPr>
            <p:ph type="dt" sz="half" idx="10"/>
          </p:nvPr>
        </p:nvSpPr>
        <p:spPr>
          <a:xfrm>
            <a:off x="838200" y="6356354"/>
            <a:ext cx="2743200" cy="365125"/>
          </a:xfrm>
          <a:prstGeom prst="rect">
            <a:avLst/>
          </a:prstGeom>
        </p:spPr>
        <p:txBody>
          <a:bodyPr/>
          <a:lstStyle/>
          <a:p>
            <a:fld id="{D5F1A955-546A-4D0B-8B9E-40D723B1E932}" type="datetimeFigureOut">
              <a:rPr lang="en-GB" smtClean="0"/>
              <a:t>29/04/2024</a:t>
            </a:fld>
            <a:endParaRPr lang="en-GB"/>
          </a:p>
        </p:txBody>
      </p:sp>
      <p:sp>
        <p:nvSpPr>
          <p:cNvPr id="4" name="Footer Placeholder 3">
            <a:extLst>
              <a:ext uri="{FF2B5EF4-FFF2-40B4-BE49-F238E27FC236}">
                <a16:creationId xmlns:a16="http://schemas.microsoft.com/office/drawing/2014/main" id="{173B3497-8E10-4059-8F76-6369A7F7F1D4}"/>
              </a:ext>
            </a:extLst>
          </p:cNvPr>
          <p:cNvSpPr>
            <a:spLocks noGrp="1"/>
          </p:cNvSpPr>
          <p:nvPr>
            <p:ph type="ftr" sz="quarter" idx="11"/>
          </p:nvPr>
        </p:nvSpPr>
        <p:spPr>
          <a:xfrm>
            <a:off x="4038600" y="6356354"/>
            <a:ext cx="4114800" cy="365125"/>
          </a:xfrm>
          <a:prstGeom prst="rect">
            <a:avLst/>
          </a:prstGeom>
        </p:spPr>
        <p:txBody>
          <a:bodyPr/>
          <a:lstStyle/>
          <a:p>
            <a:endParaRPr lang="en-GB"/>
          </a:p>
        </p:txBody>
      </p:sp>
      <p:sp>
        <p:nvSpPr>
          <p:cNvPr id="5" name="Slide Number Placeholder 4">
            <a:extLst>
              <a:ext uri="{FF2B5EF4-FFF2-40B4-BE49-F238E27FC236}">
                <a16:creationId xmlns:a16="http://schemas.microsoft.com/office/drawing/2014/main" id="{BC74903F-0ECB-4F77-B42A-1CD6BD5A5AE2}"/>
              </a:ext>
            </a:extLst>
          </p:cNvPr>
          <p:cNvSpPr>
            <a:spLocks noGrp="1"/>
          </p:cNvSpPr>
          <p:nvPr>
            <p:ph type="sldNum" sz="quarter" idx="12"/>
          </p:nvPr>
        </p:nvSpPr>
        <p:spPr>
          <a:xfrm>
            <a:off x="8610600" y="6356354"/>
            <a:ext cx="2743200" cy="365125"/>
          </a:xfrm>
          <a:prstGeom prst="rect">
            <a:avLst/>
          </a:prstGeom>
        </p:spPr>
        <p:txBody>
          <a:bodyPr/>
          <a:lstStyle/>
          <a:p>
            <a:fld id="{1A6B7288-216A-4E5B-A39F-01960F84F83C}" type="slidenum">
              <a:rPr lang="en-GB" smtClean="0"/>
              <a:t>‹#›</a:t>
            </a:fld>
            <a:endParaRPr lang="en-GB"/>
          </a:p>
        </p:txBody>
      </p:sp>
    </p:spTree>
    <p:extLst>
      <p:ext uri="{BB962C8B-B14F-4D97-AF65-F5344CB8AC3E}">
        <p14:creationId xmlns:p14="http://schemas.microsoft.com/office/powerpoint/2010/main" val="1492466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bwMode="auto">
          <a:xfrm>
            <a:off x="0" y="4293096"/>
            <a:ext cx="12192000" cy="2564904"/>
          </a:xfrm>
          <a:prstGeom prst="rect">
            <a:avLst/>
          </a:prstGeom>
          <a:solidFill>
            <a:schemeClr val="tx1">
              <a:alpha val="74000"/>
            </a:scheme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1" fontAlgn="base" latinLnBrk="0" hangingPunct="1">
              <a:lnSpc>
                <a:spcPct val="100000"/>
              </a:lnSpc>
              <a:spcBef>
                <a:spcPct val="0"/>
              </a:spcBef>
              <a:spcAft>
                <a:spcPct val="0"/>
              </a:spcAft>
              <a:buClrTx/>
              <a:buSzTx/>
              <a:buFontTx/>
              <a:buNone/>
              <a:tabLst/>
            </a:pPr>
            <a:endParaRPr kumimoji="0" lang="en-GB" sz="3733" b="1" i="0" u="none" strike="noStrike" cap="none" normalizeH="0" baseline="0">
              <a:ln>
                <a:noFill/>
              </a:ln>
              <a:solidFill>
                <a:schemeClr val="tx1"/>
              </a:solidFill>
              <a:effectLst/>
              <a:latin typeface="Arial" charset="0"/>
            </a:endParaRPr>
          </a:p>
        </p:txBody>
      </p:sp>
      <p:sp>
        <p:nvSpPr>
          <p:cNvPr id="2" name="Title 1"/>
          <p:cNvSpPr>
            <a:spLocks noGrp="1"/>
          </p:cNvSpPr>
          <p:nvPr>
            <p:ph type="title"/>
          </p:nvPr>
        </p:nvSpPr>
        <p:spPr>
          <a:xfrm>
            <a:off x="526356" y="4842139"/>
            <a:ext cx="8736971" cy="795536"/>
          </a:xfrm>
          <a:prstGeom prst="rect">
            <a:avLst/>
          </a:prstGeom>
        </p:spPr>
        <p:txBody>
          <a:bodyPr/>
          <a:lstStyle>
            <a:lvl1pPr>
              <a:defRPr>
                <a:solidFill>
                  <a:srgbClr val="857553"/>
                </a:solidFill>
                <a:latin typeface="Georgia"/>
                <a:cs typeface="Georgia"/>
              </a:defRPr>
            </a:lvl1pPr>
          </a:lstStyle>
          <a:p>
            <a:r>
              <a:rPr lang="en-GB"/>
              <a:t>Click to edit Master title style</a:t>
            </a:r>
          </a:p>
        </p:txBody>
      </p:sp>
      <p:sp>
        <p:nvSpPr>
          <p:cNvPr id="5" name="Text Placeholder 4"/>
          <p:cNvSpPr>
            <a:spLocks noGrp="1"/>
          </p:cNvSpPr>
          <p:nvPr>
            <p:ph type="body" sz="quarter" idx="10" hasCustomPrompt="1"/>
          </p:nvPr>
        </p:nvSpPr>
        <p:spPr>
          <a:xfrm>
            <a:off x="527381" y="5733256"/>
            <a:ext cx="8735483" cy="480483"/>
          </a:xfrm>
          <a:prstGeom prst="rect">
            <a:avLst/>
          </a:prstGeom>
        </p:spPr>
        <p:txBody>
          <a:bodyPr/>
          <a:lstStyle>
            <a:lvl1pPr>
              <a:defRPr sz="2133" baseline="0">
                <a:solidFill>
                  <a:schemeClr val="bg1"/>
                </a:solidFill>
              </a:defRPr>
            </a:lvl1pPr>
          </a:lstStyle>
          <a:p>
            <a:pPr lvl="0"/>
            <a:r>
              <a:rPr lang="en-GB"/>
              <a:t>Click to edit subtitle</a:t>
            </a:r>
          </a:p>
        </p:txBody>
      </p:sp>
      <p:pic>
        <p:nvPicPr>
          <p:cNvPr id="7" name="Picture 6">
            <a:extLst>
              <a:ext uri="{FF2B5EF4-FFF2-40B4-BE49-F238E27FC236}">
                <a16:creationId xmlns:a16="http://schemas.microsoft.com/office/drawing/2014/main" id="{844D43CB-DA17-4AF0-BCEC-1F77483F7CD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20203" y="164638"/>
            <a:ext cx="4320480" cy="1265092"/>
          </a:xfrm>
          <a:prstGeom prst="rect">
            <a:avLst/>
          </a:prstGeom>
        </p:spPr>
      </p:pic>
    </p:spTree>
    <p:extLst>
      <p:ext uri="{BB962C8B-B14F-4D97-AF65-F5344CB8AC3E}">
        <p14:creationId xmlns:p14="http://schemas.microsoft.com/office/powerpoint/2010/main" val="725659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5750" y="136525"/>
            <a:ext cx="9538855" cy="815436"/>
          </a:xfrm>
        </p:spPr>
        <p:txBody>
          <a:bodyPr/>
          <a:lstStyle>
            <a:lvl1pPr>
              <a:defRPr b="1">
                <a:latin typeface="+mn-lt"/>
              </a:defRPr>
            </a:lvl1pPr>
          </a:lstStyle>
          <a:p>
            <a:r>
              <a:rPr lang="en-US" dirty="0"/>
              <a:t>Click to edit Master title style</a:t>
            </a:r>
          </a:p>
        </p:txBody>
      </p:sp>
      <p:sp>
        <p:nvSpPr>
          <p:cNvPr id="3" name="Content Placeholder 2"/>
          <p:cNvSpPr>
            <a:spLocks noGrp="1"/>
          </p:cNvSpPr>
          <p:nvPr>
            <p:ph idx="1"/>
          </p:nvPr>
        </p:nvSpPr>
        <p:spPr>
          <a:xfrm>
            <a:off x="285750" y="1054882"/>
            <a:ext cx="11625002" cy="5315199"/>
          </a:xfrm>
        </p:spPr>
        <p:txBody>
          <a:bodyPr/>
          <a:lstStyle>
            <a:lvl1pPr marL="228600" indent="-228600">
              <a:buClr>
                <a:schemeClr val="accent1">
                  <a:lumMod val="75000"/>
                </a:schemeClr>
              </a:buClr>
              <a:buFont typeface="Wingdings" panose="05000000000000000000" pitchFamily="2" charset="2"/>
              <a:buChar char="q"/>
              <a:defRPr/>
            </a:lvl1pPr>
            <a:lvl2pPr marL="685800" indent="-228600">
              <a:buClr>
                <a:schemeClr val="accent1">
                  <a:lumMod val="75000"/>
                </a:schemeClr>
              </a:buClr>
              <a:buFont typeface="Wingdings" panose="05000000000000000000" pitchFamily="2" charset="2"/>
              <a:buChar char="Ø"/>
              <a:defRPr/>
            </a:lvl2pPr>
            <a:lvl3pPr marL="1143000" indent="-228600">
              <a:buClr>
                <a:schemeClr val="accent1">
                  <a:lumMod val="75000"/>
                </a:schemeClr>
              </a:buClr>
              <a:buFont typeface="Wingdings" panose="05000000000000000000" pitchFamily="2" charset="2"/>
              <a:buChar char="§"/>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5F1A955-546A-4D0B-8B9E-40D723B1E932}" type="datetimeFigureOut">
              <a:rPr lang="en-GB" smtClean="0"/>
              <a:t>29/04/2024</a:t>
            </a:fld>
            <a:endParaRPr lang="en-GB"/>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a:xfrm>
            <a:off x="9167552" y="6370089"/>
            <a:ext cx="2743200" cy="365125"/>
          </a:xfrm>
        </p:spPr>
        <p:txBody>
          <a:bodyPr/>
          <a:lstStyle/>
          <a:p>
            <a:fld id="{1A6B7288-216A-4E5B-A39F-01960F84F83C}" type="slidenum">
              <a:rPr lang="en-GB" smtClean="0"/>
              <a:t>‹#›</a:t>
            </a:fld>
            <a:endParaRPr lang="en-GB"/>
          </a:p>
        </p:txBody>
      </p:sp>
      <p:cxnSp>
        <p:nvCxnSpPr>
          <p:cNvPr id="7" name="Straight Connector 6">
            <a:extLst>
              <a:ext uri="{FF2B5EF4-FFF2-40B4-BE49-F238E27FC236}">
                <a16:creationId xmlns:a16="http://schemas.microsoft.com/office/drawing/2014/main" id="{B923A4D7-4C93-47FD-9039-96369C3BCE0F}"/>
              </a:ext>
            </a:extLst>
          </p:cNvPr>
          <p:cNvCxnSpPr/>
          <p:nvPr userDrawn="1"/>
        </p:nvCxnSpPr>
        <p:spPr>
          <a:xfrm>
            <a:off x="0" y="951961"/>
            <a:ext cx="10622604" cy="0"/>
          </a:xfrm>
          <a:prstGeom prst="line">
            <a:avLst/>
          </a:prstGeom>
          <a:ln w="508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10" name="Picture 9" descr="A black background with white text&#10;&#10;Description automatically generated">
            <a:extLst>
              <a:ext uri="{FF2B5EF4-FFF2-40B4-BE49-F238E27FC236}">
                <a16:creationId xmlns:a16="http://schemas.microsoft.com/office/drawing/2014/main" id="{1C2C8EA1-0D29-E70C-CCF3-44880EEB6D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73805" y="239446"/>
            <a:ext cx="2367395" cy="609594"/>
          </a:xfrm>
          <a:prstGeom prst="rect">
            <a:avLst/>
          </a:prstGeom>
        </p:spPr>
      </p:pic>
    </p:spTree>
    <p:extLst>
      <p:ext uri="{BB962C8B-B14F-4D97-AF65-F5344CB8AC3E}">
        <p14:creationId xmlns:p14="http://schemas.microsoft.com/office/powerpoint/2010/main" val="124772872"/>
      </p:ext>
    </p:extLst>
  </p:cSld>
  <p:clrMapOvr>
    <a:masterClrMapping/>
  </p:clrMapOvr>
  <p:hf hdr="0" ftr="0" dt="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9075" y="1131348"/>
            <a:ext cx="5800725" cy="5225000"/>
          </a:xfrm>
        </p:spPr>
        <p:txBody>
          <a:bodyPr/>
          <a:lstStyle>
            <a:lvl1pPr marL="228600" indent="-228600">
              <a:buClr>
                <a:schemeClr val="accent1">
                  <a:lumMod val="75000"/>
                </a:schemeClr>
              </a:buClr>
              <a:buFont typeface="Wingdings" panose="05000000000000000000" pitchFamily="2" charset="2"/>
              <a:buChar char="q"/>
              <a:defRPr/>
            </a:lvl1pPr>
            <a:lvl2pPr marL="685800" indent="-228600">
              <a:buClr>
                <a:schemeClr val="accent1">
                  <a:lumMod val="75000"/>
                </a:schemeClr>
              </a:buClr>
              <a:buFont typeface="Wingdings" panose="05000000000000000000" pitchFamily="2" charset="2"/>
              <a:buChar char="Ø"/>
              <a:defRPr/>
            </a:lvl2pPr>
            <a:lvl3pPr marL="1143000" indent="-228600">
              <a:buClr>
                <a:schemeClr val="accent1">
                  <a:lumMod val="75000"/>
                </a:schemeClr>
              </a:buClr>
              <a:buFont typeface="Wingdings" panose="05000000000000000000" pitchFamily="2" charset="2"/>
              <a:buChar char="§"/>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172199" y="1131348"/>
            <a:ext cx="5800725" cy="5238737"/>
          </a:xfrm>
        </p:spPr>
        <p:txBody>
          <a:bodyPr/>
          <a:lstStyle>
            <a:lvl1pPr marL="228600" indent="-228600">
              <a:defRPr lang="en-US" sz="2800" kern="1200" dirty="0" smtClean="0">
                <a:solidFill>
                  <a:schemeClr val="tx1"/>
                </a:solidFill>
                <a:latin typeface="+mn-lt"/>
                <a:ea typeface="+mn-ea"/>
                <a:cs typeface="+mn-cs"/>
              </a:defRPr>
            </a:lvl1pPr>
            <a:lvl2pPr marL="685800" indent="-228600">
              <a:defRPr lang="en-US" sz="2400" kern="1200" dirty="0" smtClean="0">
                <a:solidFill>
                  <a:schemeClr val="tx1"/>
                </a:solidFill>
                <a:latin typeface="+mn-lt"/>
                <a:ea typeface="+mn-ea"/>
                <a:cs typeface="+mn-cs"/>
              </a:defRPr>
            </a:lvl2pPr>
            <a:lvl3pPr marL="1143000" indent="-228600">
              <a:defRPr lang="en-US" sz="2000" kern="1200" dirty="0" smtClean="0">
                <a:solidFill>
                  <a:schemeClr val="tx1"/>
                </a:solidFill>
                <a:latin typeface="+mn-lt"/>
                <a:ea typeface="+mn-ea"/>
                <a:cs typeface="+mn-cs"/>
              </a:defRPr>
            </a:lvl3pPr>
          </a:lstStyle>
          <a:p>
            <a:pPr marL="228600" lvl="0" indent="-228600" algn="l" defTabSz="914400" rtl="0" eaLnBrk="1" latinLnBrk="0" hangingPunct="1">
              <a:lnSpc>
                <a:spcPct val="90000"/>
              </a:lnSpc>
              <a:spcBef>
                <a:spcPts val="1000"/>
              </a:spcBef>
              <a:buClr>
                <a:schemeClr val="accent1">
                  <a:lumMod val="75000"/>
                </a:schemeClr>
              </a:buClr>
              <a:buFont typeface="Wingdings" panose="05000000000000000000" pitchFamily="2" charset="2"/>
              <a:buChar char="q"/>
            </a:pPr>
            <a:r>
              <a:rPr lang="en-US" dirty="0"/>
              <a:t>Edit Master text styles</a:t>
            </a:r>
          </a:p>
          <a:p>
            <a:pPr marL="685800" lvl="1" indent="-228600" algn="l" defTabSz="914400" rtl="0" eaLnBrk="1" latinLnBrk="0" hangingPunct="1">
              <a:lnSpc>
                <a:spcPct val="90000"/>
              </a:lnSpc>
              <a:spcBef>
                <a:spcPts val="500"/>
              </a:spcBef>
              <a:buClr>
                <a:schemeClr val="accent1">
                  <a:lumMod val="75000"/>
                </a:schemeClr>
              </a:buClr>
              <a:buFont typeface="Wingdings" panose="05000000000000000000" pitchFamily="2" charset="2"/>
              <a:buChar char="Ø"/>
            </a:pPr>
            <a:r>
              <a:rPr lang="en-US" dirty="0"/>
              <a:t>Second level</a:t>
            </a:r>
          </a:p>
          <a:p>
            <a:pPr marL="1143000" lvl="2" indent="-228600" algn="l" defTabSz="914400" rtl="0" eaLnBrk="1" latinLnBrk="0" hangingPunct="1">
              <a:lnSpc>
                <a:spcPct val="90000"/>
              </a:lnSpc>
              <a:spcBef>
                <a:spcPts val="500"/>
              </a:spcBef>
              <a:buClr>
                <a:schemeClr val="accent1">
                  <a:lumMod val="75000"/>
                </a:schemeClr>
              </a:buClr>
              <a:buFont typeface="Wingdings" panose="05000000000000000000" pitchFamily="2" charset="2"/>
              <a:buChar char="§"/>
            </a:pPr>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D5F1A955-546A-4D0B-8B9E-40D723B1E932}" type="datetimeFigureOut">
              <a:rPr lang="en-GB" smtClean="0"/>
              <a:t>29/04/2024</a:t>
            </a:fld>
            <a:endParaRPr lang="en-GB"/>
          </a:p>
        </p:txBody>
      </p:sp>
      <p:sp>
        <p:nvSpPr>
          <p:cNvPr id="6" name="Footer Placeholder 5"/>
          <p:cNvSpPr>
            <a:spLocks noGrp="1"/>
          </p:cNvSpPr>
          <p:nvPr>
            <p:ph type="ftr" sz="quarter" idx="11"/>
          </p:nvPr>
        </p:nvSpPr>
        <p:spPr/>
        <p:txBody>
          <a:bodyPr/>
          <a:lstStyle/>
          <a:p>
            <a:endParaRPr lang="en-GB" dirty="0"/>
          </a:p>
        </p:txBody>
      </p:sp>
      <p:sp>
        <p:nvSpPr>
          <p:cNvPr id="12" name="Slide Number Placeholder 5">
            <a:extLst>
              <a:ext uri="{FF2B5EF4-FFF2-40B4-BE49-F238E27FC236}">
                <a16:creationId xmlns:a16="http://schemas.microsoft.com/office/drawing/2014/main" id="{EEBBA7E2-7393-BCB9-29E8-270AB580F440}"/>
              </a:ext>
            </a:extLst>
          </p:cNvPr>
          <p:cNvSpPr>
            <a:spLocks noGrp="1"/>
          </p:cNvSpPr>
          <p:nvPr>
            <p:ph type="sldNum" sz="quarter" idx="12"/>
          </p:nvPr>
        </p:nvSpPr>
        <p:spPr>
          <a:xfrm>
            <a:off x="9167552" y="6370089"/>
            <a:ext cx="2743200" cy="365125"/>
          </a:xfrm>
        </p:spPr>
        <p:txBody>
          <a:bodyPr/>
          <a:lstStyle/>
          <a:p>
            <a:fld id="{1A6B7288-216A-4E5B-A39F-01960F84F83C}" type="slidenum">
              <a:rPr lang="en-GB" smtClean="0"/>
              <a:t>‹#›</a:t>
            </a:fld>
            <a:endParaRPr lang="en-GB"/>
          </a:p>
        </p:txBody>
      </p:sp>
      <p:cxnSp>
        <p:nvCxnSpPr>
          <p:cNvPr id="13" name="Straight Connector 12">
            <a:extLst>
              <a:ext uri="{FF2B5EF4-FFF2-40B4-BE49-F238E27FC236}">
                <a16:creationId xmlns:a16="http://schemas.microsoft.com/office/drawing/2014/main" id="{8059ECF9-DE05-DB84-AD6B-D89948951E1A}"/>
              </a:ext>
            </a:extLst>
          </p:cNvPr>
          <p:cNvCxnSpPr/>
          <p:nvPr userDrawn="1"/>
        </p:nvCxnSpPr>
        <p:spPr>
          <a:xfrm>
            <a:off x="0" y="951961"/>
            <a:ext cx="10622604" cy="0"/>
          </a:xfrm>
          <a:prstGeom prst="line">
            <a:avLst/>
          </a:prstGeom>
          <a:ln w="508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14" name="Picture 13" descr="A black background with white text&#10;&#10;Description automatically generated">
            <a:extLst>
              <a:ext uri="{FF2B5EF4-FFF2-40B4-BE49-F238E27FC236}">
                <a16:creationId xmlns:a16="http://schemas.microsoft.com/office/drawing/2014/main" id="{232922F0-872F-5FA1-8C17-505A6C89F3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73805" y="239446"/>
            <a:ext cx="2367395" cy="609594"/>
          </a:xfrm>
          <a:prstGeom prst="rect">
            <a:avLst/>
          </a:prstGeom>
        </p:spPr>
      </p:pic>
      <p:sp>
        <p:nvSpPr>
          <p:cNvPr id="2" name="Title 1">
            <a:extLst>
              <a:ext uri="{FF2B5EF4-FFF2-40B4-BE49-F238E27FC236}">
                <a16:creationId xmlns:a16="http://schemas.microsoft.com/office/drawing/2014/main" id="{13D11F26-6642-DCAD-F57B-D7EC26F1D7D1}"/>
              </a:ext>
            </a:extLst>
          </p:cNvPr>
          <p:cNvSpPr>
            <a:spLocks noGrp="1"/>
          </p:cNvSpPr>
          <p:nvPr>
            <p:ph type="title"/>
          </p:nvPr>
        </p:nvSpPr>
        <p:spPr>
          <a:xfrm>
            <a:off x="285750" y="136525"/>
            <a:ext cx="9538855" cy="815436"/>
          </a:xfrm>
        </p:spPr>
        <p:txBody>
          <a:bodyPr/>
          <a:lstStyle>
            <a:lvl1pPr>
              <a:defRPr b="1">
                <a:latin typeface="+mn-lt"/>
              </a:defRPr>
            </a:lvl1pPr>
          </a:lstStyle>
          <a:p>
            <a:r>
              <a:rPr lang="en-US" dirty="0"/>
              <a:t>Click to edit Master title style</a:t>
            </a:r>
          </a:p>
        </p:txBody>
      </p:sp>
    </p:spTree>
    <p:extLst>
      <p:ext uri="{BB962C8B-B14F-4D97-AF65-F5344CB8AC3E}">
        <p14:creationId xmlns:p14="http://schemas.microsoft.com/office/powerpoint/2010/main" val="1446550634"/>
      </p:ext>
    </p:extLst>
  </p:cSld>
  <p:clrMapOvr>
    <a:masterClrMapping/>
  </p:clrMapOvr>
  <p:hf hdr="0" ftr="0" dt="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5F1A955-546A-4D0B-8B9E-40D723B1E932}" type="datetimeFigureOut">
              <a:rPr lang="en-GB" smtClean="0"/>
              <a:t>29/04/2024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A6B7288-216A-4E5B-A39F-01960F84F83C}" type="slidenum">
              <a:rPr lang="en-GB" smtClean="0"/>
              <a:t>‹#›</a:t>
            </a:fld>
            <a:endParaRPr lang="en-GB"/>
          </a:p>
        </p:txBody>
      </p:sp>
    </p:spTree>
    <p:extLst>
      <p:ext uri="{BB962C8B-B14F-4D97-AF65-F5344CB8AC3E}">
        <p14:creationId xmlns:p14="http://schemas.microsoft.com/office/powerpoint/2010/main" val="41620769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5F1A955-546A-4D0B-8B9E-40D723B1E932}" type="datetimeFigureOut">
              <a:rPr lang="en-GB" smtClean="0"/>
              <a:t>29/04/2024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A6B7288-216A-4E5B-A39F-01960F84F83C}" type="slidenum">
              <a:rPr lang="en-GB" smtClean="0"/>
              <a:t>‹#›</a:t>
            </a:fld>
            <a:endParaRPr lang="en-GB"/>
          </a:p>
        </p:txBody>
      </p:sp>
    </p:spTree>
    <p:extLst>
      <p:ext uri="{BB962C8B-B14F-4D97-AF65-F5344CB8AC3E}">
        <p14:creationId xmlns:p14="http://schemas.microsoft.com/office/powerpoint/2010/main" val="17251773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5F1A955-546A-4D0B-8B9E-40D723B1E932}" type="datetimeFigureOut">
              <a:rPr lang="en-GB" smtClean="0"/>
              <a:t>29/04/2024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A6B7288-216A-4E5B-A39F-01960F84F83C}" type="slidenum">
              <a:rPr lang="en-GB" smtClean="0"/>
              <a:t>‹#›</a:t>
            </a:fld>
            <a:endParaRPr lang="en-GB"/>
          </a:p>
        </p:txBody>
      </p:sp>
    </p:spTree>
    <p:extLst>
      <p:ext uri="{BB962C8B-B14F-4D97-AF65-F5344CB8AC3E}">
        <p14:creationId xmlns:p14="http://schemas.microsoft.com/office/powerpoint/2010/main" val="709254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F1A955-546A-4D0B-8B9E-40D723B1E932}" type="datetimeFigureOut">
              <a:rPr lang="en-GB" smtClean="0"/>
              <a:t>29/04/2024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A6B7288-216A-4E5B-A39F-01960F84F83C}" type="slidenum">
              <a:rPr lang="en-GB" smtClean="0"/>
              <a:t>‹#›</a:t>
            </a:fld>
            <a:endParaRPr lang="en-GB"/>
          </a:p>
        </p:txBody>
      </p:sp>
    </p:spTree>
    <p:extLst>
      <p:ext uri="{BB962C8B-B14F-4D97-AF65-F5344CB8AC3E}">
        <p14:creationId xmlns:p14="http://schemas.microsoft.com/office/powerpoint/2010/main" val="1667742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5F1A955-546A-4D0B-8B9E-40D723B1E932}" type="datetimeFigureOut">
              <a:rPr lang="en-GB" smtClean="0"/>
              <a:t>29/04/2024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A6B7288-216A-4E5B-A39F-01960F84F83C}" type="slidenum">
              <a:rPr lang="en-GB" smtClean="0"/>
              <a:t>‹#›</a:t>
            </a:fld>
            <a:endParaRPr lang="en-GB"/>
          </a:p>
        </p:txBody>
      </p:sp>
    </p:spTree>
    <p:extLst>
      <p:ext uri="{BB962C8B-B14F-4D97-AF65-F5344CB8AC3E}">
        <p14:creationId xmlns:p14="http://schemas.microsoft.com/office/powerpoint/2010/main" val="411687390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4/29/2024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3381798314"/>
      </p:ext>
    </p:extLst>
  </p:cSld>
  <p:clrMap bg1="lt1" tx1="dk1" bg2="lt2" tx2="dk2" accent1="accent1" accent2="accent2" accent3="accent3" accent4="accent4" accent5="accent5" accent6="accent6" hlink="hlink" folHlink="folHlink"/>
  <p:sldLayoutIdLst>
    <p:sldLayoutId id="2147483674" r:id="rId1"/>
    <p:sldLayoutId id="2147483685" r:id="rId2"/>
    <p:sldLayoutId id="2147483675" r:id="rId3"/>
    <p:sldLayoutId id="2147483677" r:id="rId4"/>
    <p:sldLayoutId id="2147483676" r:id="rId5"/>
    <p:sldLayoutId id="2147483678" r:id="rId6"/>
    <p:sldLayoutId id="2147483679" r:id="rId7"/>
    <p:sldLayoutId id="2147483680" r:id="rId8"/>
    <p:sldLayoutId id="2147483681" r:id="rId9"/>
    <p:sldLayoutId id="2147483682" r:id="rId10"/>
    <p:sldLayoutId id="2147483683" r:id="rId11"/>
    <p:sldLayoutId id="2147483684" r:id="rId12"/>
    <p:sldLayoutId id="2147483664" r:id="rId13"/>
    <p:sldLayoutId id="214748367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5.jpg"/><Relationship Id="rId5" Type="http://schemas.openxmlformats.org/officeDocument/2006/relationships/image" Target="../media/image24.jpeg"/><Relationship Id="rId4" Type="http://schemas.openxmlformats.org/officeDocument/2006/relationships/image" Target="../media/image23.jpeg"/><Relationship Id="rId9" Type="http://schemas.openxmlformats.org/officeDocument/2006/relationships/image" Target="../media/image28.jpeg"/></Relationships>
</file>

<file path=ppt/slides/_rels/slide11.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package" Target="../embeddings/Microsoft_Visio_Drawing.vsdx"/><Relationship Id="rId2" Type="http://schemas.openxmlformats.org/officeDocument/2006/relationships/image" Target="../media/image30.png"/><Relationship Id="rId1" Type="http://schemas.openxmlformats.org/officeDocument/2006/relationships/slideLayout" Target="../slideLayouts/slideLayout3.xml"/><Relationship Id="rId6" Type="http://schemas.openxmlformats.org/officeDocument/2006/relationships/image" Target="../media/image32.emf"/><Relationship Id="rId5" Type="http://schemas.openxmlformats.org/officeDocument/2006/relationships/oleObject" Target="../embeddings/oleObject1.bin"/><Relationship Id="rId4" Type="http://schemas.openxmlformats.org/officeDocument/2006/relationships/image" Target="../media/image31.emf"/></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oleObject" Target="../embeddings/oleObject2.bin"/><Relationship Id="rId7" Type="http://schemas.openxmlformats.org/officeDocument/2006/relationships/image" Target="../media/image32.emf"/><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oleObject" Target="../embeddings/oleObject3.bin"/><Relationship Id="rId5" Type="http://schemas.openxmlformats.org/officeDocument/2006/relationships/image" Target="../media/image34.png"/><Relationship Id="rId4" Type="http://schemas.openxmlformats.org/officeDocument/2006/relationships/image" Target="../media/image33.emf"/></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7.png"/><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xml"/><Relationship Id="rId4" Type="http://schemas.openxmlformats.org/officeDocument/2006/relationships/image" Target="../media/image44.jpeg"/></Relationships>
</file>

<file path=ppt/slides/_rels/slide1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7.emf"/></Relationships>
</file>

<file path=ppt/slides/_rels/slide20.xml.rels><?xml version="1.0" encoding="UTF-8" standalone="yes"?>
<Relationships xmlns="http://schemas.openxmlformats.org/package/2006/relationships"><Relationship Id="rId8" Type="http://schemas.openxmlformats.org/officeDocument/2006/relationships/image" Target="../media/image49.emf"/><Relationship Id="rId3" Type="http://schemas.openxmlformats.org/officeDocument/2006/relationships/image" Target="../media/image46.emf"/><Relationship Id="rId7" Type="http://schemas.openxmlformats.org/officeDocument/2006/relationships/oleObject" Target="../embeddings/oleObject4.bin"/><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48.emf"/><Relationship Id="rId5" Type="http://schemas.openxmlformats.org/officeDocument/2006/relationships/package" Target="../embeddings/Microsoft_Visio_Drawing1.vsdx"/><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3.xml"/><Relationship Id="rId5" Type="http://schemas.openxmlformats.org/officeDocument/2006/relationships/image" Target="../media/image53.svg"/><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emf"/><Relationship Id="rId1" Type="http://schemas.openxmlformats.org/officeDocument/2006/relationships/slideLayout" Target="../slideLayouts/slideLayout3.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53.sv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0.jpeg"/><Relationship Id="rId18" Type="http://schemas.openxmlformats.org/officeDocument/2006/relationships/image" Target="../media/image75.jpeg"/><Relationship Id="rId3" Type="http://schemas.openxmlformats.org/officeDocument/2006/relationships/image" Target="../media/image61.jpeg"/><Relationship Id="rId7" Type="http://schemas.openxmlformats.org/officeDocument/2006/relationships/image" Target="../media/image65.jpg"/><Relationship Id="rId12" Type="http://schemas.openxmlformats.org/officeDocument/2006/relationships/image" Target="../media/image69.png"/><Relationship Id="rId17" Type="http://schemas.openxmlformats.org/officeDocument/2006/relationships/image" Target="../media/image74.jpeg"/><Relationship Id="rId2" Type="http://schemas.openxmlformats.org/officeDocument/2006/relationships/image" Target="../media/image60.jpeg"/><Relationship Id="rId16" Type="http://schemas.openxmlformats.org/officeDocument/2006/relationships/image" Target="../media/image73.png"/><Relationship Id="rId1" Type="http://schemas.openxmlformats.org/officeDocument/2006/relationships/slideLayout" Target="../slideLayouts/slideLayout3.xml"/><Relationship Id="rId6" Type="http://schemas.openxmlformats.org/officeDocument/2006/relationships/image" Target="../media/image64.png"/><Relationship Id="rId11" Type="http://schemas.openxmlformats.org/officeDocument/2006/relationships/image" Target="../media/image68.png"/><Relationship Id="rId5" Type="http://schemas.openxmlformats.org/officeDocument/2006/relationships/image" Target="../media/image63.png"/><Relationship Id="rId15" Type="http://schemas.openxmlformats.org/officeDocument/2006/relationships/image" Target="../media/image72.jpeg"/><Relationship Id="rId10" Type="http://schemas.openxmlformats.org/officeDocument/2006/relationships/image" Target="../media/image4.png"/><Relationship Id="rId4" Type="http://schemas.openxmlformats.org/officeDocument/2006/relationships/image" Target="../media/image62.jpeg"/><Relationship Id="rId9" Type="http://schemas.openxmlformats.org/officeDocument/2006/relationships/image" Target="../media/image67.png"/><Relationship Id="rId14" Type="http://schemas.openxmlformats.org/officeDocument/2006/relationships/image" Target="../media/image71.jpeg"/></Relationships>
</file>

<file path=ppt/slides/_rels/slide2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hyperlink" Target="mailto:z.tian@liverpool.ac.uk" TargetMode="External"/><Relationship Id="rId1" Type="http://schemas.openxmlformats.org/officeDocument/2006/relationships/slideLayout" Target="../slideLayouts/slideLayout3.xml"/><Relationship Id="rId5" Type="http://schemas.openxmlformats.org/officeDocument/2006/relationships/image" Target="../media/image77.jpeg"/><Relationship Id="rId4" Type="http://schemas.openxmlformats.org/officeDocument/2006/relationships/image" Target="../media/image11.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3937D-0C4D-707C-E893-896DAC2DD667}"/>
              </a:ext>
            </a:extLst>
          </p:cNvPr>
          <p:cNvSpPr>
            <a:spLocks noGrp="1"/>
          </p:cNvSpPr>
          <p:nvPr>
            <p:ph type="title"/>
          </p:nvPr>
        </p:nvSpPr>
        <p:spPr>
          <a:xfrm>
            <a:off x="501981" y="4324205"/>
            <a:ext cx="10903644" cy="1492395"/>
          </a:xfrm>
        </p:spPr>
        <p:txBody>
          <a:bodyPr>
            <a:normAutofit/>
          </a:bodyPr>
          <a:lstStyle/>
          <a:p>
            <a:r>
              <a:rPr lang="en-GB" dirty="0">
                <a:solidFill>
                  <a:schemeClr val="bg1"/>
                </a:solidFill>
              </a:rPr>
              <a:t>Railway </a:t>
            </a:r>
            <a:r>
              <a:rPr lang="en-GB" dirty="0" err="1">
                <a:solidFill>
                  <a:schemeClr val="bg1"/>
                </a:solidFill>
              </a:rPr>
              <a:t>Decarbonisatio</a:t>
            </a:r>
            <a:r>
              <a:rPr lang="en-US" altLang="zh-CN" dirty="0">
                <a:solidFill>
                  <a:schemeClr val="bg1"/>
                </a:solidFill>
              </a:rPr>
              <a:t>n: carbon footprint and innovative techniques </a:t>
            </a:r>
            <a:endParaRPr lang="en-GB" dirty="0">
              <a:solidFill>
                <a:schemeClr val="bg1"/>
              </a:solidFill>
            </a:endParaRPr>
          </a:p>
        </p:txBody>
      </p:sp>
      <p:sp>
        <p:nvSpPr>
          <p:cNvPr id="3" name="Text Placeholder 2">
            <a:extLst>
              <a:ext uri="{FF2B5EF4-FFF2-40B4-BE49-F238E27FC236}">
                <a16:creationId xmlns:a16="http://schemas.microsoft.com/office/drawing/2014/main" id="{845194B2-A818-40C6-D0F5-8A559BD55A2E}"/>
              </a:ext>
            </a:extLst>
          </p:cNvPr>
          <p:cNvSpPr>
            <a:spLocks noGrp="1"/>
          </p:cNvSpPr>
          <p:nvPr>
            <p:ph type="body" sz="quarter" idx="10"/>
          </p:nvPr>
        </p:nvSpPr>
        <p:spPr>
          <a:xfrm>
            <a:off x="527381" y="6007100"/>
            <a:ext cx="8735483" cy="850900"/>
          </a:xfrm>
        </p:spPr>
        <p:txBody>
          <a:bodyPr>
            <a:normAutofit/>
          </a:bodyPr>
          <a:lstStyle/>
          <a:p>
            <a:pPr marL="0" indent="0">
              <a:buNone/>
            </a:pPr>
            <a:r>
              <a:rPr lang="en-GB" altLang="zh-CN" sz="2000" dirty="0"/>
              <a:t>Dr Zhongbei Tian (z.tian@bham.ac.uk)</a:t>
            </a:r>
          </a:p>
          <a:p>
            <a:pPr marL="0" indent="0">
              <a:buNone/>
            </a:pPr>
            <a:r>
              <a:rPr lang="en-GB" altLang="zh-CN" sz="2000" dirty="0"/>
              <a:t>Assistant Professor in Transportation Energy Systems, University of Birmingham</a:t>
            </a:r>
          </a:p>
        </p:txBody>
      </p:sp>
    </p:spTree>
    <p:extLst>
      <p:ext uri="{BB962C8B-B14F-4D97-AF65-F5344CB8AC3E}">
        <p14:creationId xmlns:p14="http://schemas.microsoft.com/office/powerpoint/2010/main" val="3373580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51E222-9302-4C41-8392-0FF8F4C7C4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5816" y="904720"/>
            <a:ext cx="4240434" cy="2451138"/>
          </a:xfrm>
          <a:prstGeom prst="rect">
            <a:avLst/>
          </a:prstGeom>
        </p:spPr>
      </p:pic>
      <p:pic>
        <p:nvPicPr>
          <p:cNvPr id="10" name="图片 1" descr="图形用户界面&#10;&#10;低可信度描述已自动生成">
            <a:extLst>
              <a:ext uri="{FF2B5EF4-FFF2-40B4-BE49-F238E27FC236}">
                <a16:creationId xmlns:a16="http://schemas.microsoft.com/office/drawing/2014/main" id="{A14B4AC6-6860-88F1-09C2-5009139A297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2513" y="3591510"/>
            <a:ext cx="4355502" cy="3266490"/>
          </a:xfrm>
          <a:prstGeom prst="rect">
            <a:avLst/>
          </a:prstGeom>
          <a:noFill/>
          <a:ln>
            <a:noFill/>
          </a:ln>
        </p:spPr>
      </p:pic>
      <p:sp>
        <p:nvSpPr>
          <p:cNvPr id="2" name="Title 1">
            <a:extLst>
              <a:ext uri="{FF2B5EF4-FFF2-40B4-BE49-F238E27FC236}">
                <a16:creationId xmlns:a16="http://schemas.microsoft.com/office/drawing/2014/main" id="{50C70E3A-8450-4F5A-96D5-BCDF9056ED3B}"/>
              </a:ext>
            </a:extLst>
          </p:cNvPr>
          <p:cNvSpPr>
            <a:spLocks noGrp="1"/>
          </p:cNvSpPr>
          <p:nvPr>
            <p:ph type="title"/>
          </p:nvPr>
        </p:nvSpPr>
        <p:spPr/>
        <p:txBody>
          <a:bodyPr/>
          <a:lstStyle/>
          <a:p>
            <a:r>
              <a:rPr lang="en-US" dirty="0"/>
              <a:t>Research challenges </a:t>
            </a:r>
            <a:endParaRPr lang="en-GB" dirty="0"/>
          </a:p>
        </p:txBody>
      </p:sp>
      <p:sp>
        <p:nvSpPr>
          <p:cNvPr id="3" name="Content Placeholder 2">
            <a:extLst>
              <a:ext uri="{FF2B5EF4-FFF2-40B4-BE49-F238E27FC236}">
                <a16:creationId xmlns:a16="http://schemas.microsoft.com/office/drawing/2014/main" id="{F5CE545B-A6B5-4EC4-9D2E-8D81BEA909DE}"/>
              </a:ext>
            </a:extLst>
          </p:cNvPr>
          <p:cNvSpPr>
            <a:spLocks noGrp="1"/>
          </p:cNvSpPr>
          <p:nvPr>
            <p:ph idx="1"/>
          </p:nvPr>
        </p:nvSpPr>
        <p:spPr>
          <a:xfrm>
            <a:off x="285750" y="1054883"/>
            <a:ext cx="7361936" cy="2647618"/>
          </a:xfrm>
        </p:spPr>
        <p:txBody>
          <a:bodyPr>
            <a:normAutofit lnSpcReduction="10000"/>
          </a:bodyPr>
          <a:lstStyle/>
          <a:p>
            <a:r>
              <a:rPr lang="en-GB" sz="2400" dirty="0"/>
              <a:t>UK’s target to achieve Net-Zero by 2050</a:t>
            </a:r>
          </a:p>
          <a:p>
            <a:r>
              <a:rPr lang="en-GB" sz="2400" dirty="0"/>
              <a:t>Complexity of muti-vector energy supply infrastructure for Multimodal transportation systems </a:t>
            </a:r>
          </a:p>
          <a:p>
            <a:r>
              <a:rPr lang="en-GB" sz="2400" dirty="0"/>
              <a:t>Operation strategies of multimodal transportation systems</a:t>
            </a:r>
          </a:p>
          <a:p>
            <a:r>
              <a:rPr lang="en-GB" sz="2400" dirty="0"/>
              <a:t>Power and energy</a:t>
            </a:r>
            <a:r>
              <a:rPr lang="zh-CN" altLang="en-US" sz="2400" dirty="0"/>
              <a:t> </a:t>
            </a:r>
            <a:r>
              <a:rPr lang="en-GB" altLang="zh-CN" sz="2400" dirty="0"/>
              <a:t>quality due to the rapid transport electrification</a:t>
            </a:r>
            <a:endParaRPr lang="en-GB" sz="2400" dirty="0"/>
          </a:p>
        </p:txBody>
      </p:sp>
      <p:sp>
        <p:nvSpPr>
          <p:cNvPr id="4" name="Slide Number Placeholder 3">
            <a:extLst>
              <a:ext uri="{FF2B5EF4-FFF2-40B4-BE49-F238E27FC236}">
                <a16:creationId xmlns:a16="http://schemas.microsoft.com/office/drawing/2014/main" id="{5AF2E527-0A5C-4B24-9827-15DDA43B365B}"/>
              </a:ext>
            </a:extLst>
          </p:cNvPr>
          <p:cNvSpPr>
            <a:spLocks noGrp="1"/>
          </p:cNvSpPr>
          <p:nvPr>
            <p:ph type="sldNum" sz="quarter" idx="12"/>
          </p:nvPr>
        </p:nvSpPr>
        <p:spPr/>
        <p:txBody>
          <a:bodyPr/>
          <a:lstStyle/>
          <a:p>
            <a:fld id="{1A6B7288-216A-4E5B-A39F-01960F84F83C}" type="slidenum">
              <a:rPr lang="en-GB" smtClean="0"/>
              <a:t>10</a:t>
            </a:fld>
            <a:endParaRPr lang="en-GB"/>
          </a:p>
        </p:txBody>
      </p:sp>
      <p:sp>
        <p:nvSpPr>
          <p:cNvPr id="12" name="TextBox 11">
            <a:extLst>
              <a:ext uri="{FF2B5EF4-FFF2-40B4-BE49-F238E27FC236}">
                <a16:creationId xmlns:a16="http://schemas.microsoft.com/office/drawing/2014/main" id="{45EE19A4-34B7-9D50-4881-A6101EA79631}"/>
              </a:ext>
            </a:extLst>
          </p:cNvPr>
          <p:cNvSpPr txBox="1"/>
          <p:nvPr/>
        </p:nvSpPr>
        <p:spPr>
          <a:xfrm>
            <a:off x="8326128" y="3284852"/>
            <a:ext cx="3663359" cy="369332"/>
          </a:xfrm>
          <a:prstGeom prst="rect">
            <a:avLst/>
          </a:prstGeom>
          <a:noFill/>
        </p:spPr>
        <p:txBody>
          <a:bodyPr wrap="square">
            <a:spAutoFit/>
          </a:bodyPr>
          <a:lstStyle/>
          <a:p>
            <a:r>
              <a:rPr lang="en-GB" sz="1800" b="0" dirty="0"/>
              <a:t>CCC Progress Report 2018</a:t>
            </a:r>
          </a:p>
        </p:txBody>
      </p:sp>
      <p:grpSp>
        <p:nvGrpSpPr>
          <p:cNvPr id="11" name="Group 10">
            <a:extLst>
              <a:ext uri="{FF2B5EF4-FFF2-40B4-BE49-F238E27FC236}">
                <a16:creationId xmlns:a16="http://schemas.microsoft.com/office/drawing/2014/main" id="{2FFFBC75-01B1-AE53-1684-9B10366B7D6D}"/>
              </a:ext>
            </a:extLst>
          </p:cNvPr>
          <p:cNvGrpSpPr/>
          <p:nvPr/>
        </p:nvGrpSpPr>
        <p:grpSpPr>
          <a:xfrm>
            <a:off x="5009504" y="3780893"/>
            <a:ext cx="6648114" cy="2954321"/>
            <a:chOff x="4634665" y="3712481"/>
            <a:chExt cx="6648114" cy="2954321"/>
          </a:xfrm>
        </p:grpSpPr>
        <p:grpSp>
          <p:nvGrpSpPr>
            <p:cNvPr id="6" name="Group 5">
              <a:extLst>
                <a:ext uri="{FF2B5EF4-FFF2-40B4-BE49-F238E27FC236}">
                  <a16:creationId xmlns:a16="http://schemas.microsoft.com/office/drawing/2014/main" id="{6F3200E4-D155-40E1-9596-C9BD7FEFFB36}"/>
                </a:ext>
              </a:extLst>
            </p:cNvPr>
            <p:cNvGrpSpPr/>
            <p:nvPr/>
          </p:nvGrpSpPr>
          <p:grpSpPr>
            <a:xfrm>
              <a:off x="4634665" y="3712481"/>
              <a:ext cx="6648114" cy="2954321"/>
              <a:chOff x="5268895" y="938906"/>
              <a:chExt cx="6443936" cy="2659135"/>
            </a:xfrm>
          </p:grpSpPr>
          <p:pic>
            <p:nvPicPr>
              <p:cNvPr id="7" name="Picture 6" descr="A truck that is driving down the road&#10;&#10;Description automatically generated">
                <a:extLst>
                  <a:ext uri="{FF2B5EF4-FFF2-40B4-BE49-F238E27FC236}">
                    <a16:creationId xmlns:a16="http://schemas.microsoft.com/office/drawing/2014/main" id="{99545C99-A899-499F-BAC6-7953938040E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729"/>
              <a:stretch/>
            </p:blipFill>
            <p:spPr>
              <a:xfrm>
                <a:off x="10066735" y="938906"/>
                <a:ext cx="1646096" cy="1350293"/>
              </a:xfrm>
              <a:prstGeom prst="rect">
                <a:avLst/>
              </a:prstGeom>
            </p:spPr>
          </p:pic>
          <p:pic>
            <p:nvPicPr>
              <p:cNvPr id="8" name="Picture 7" descr="A train on a steel track&#10;&#10;Description automatically generated">
                <a:extLst>
                  <a:ext uri="{FF2B5EF4-FFF2-40B4-BE49-F238E27FC236}">
                    <a16:creationId xmlns:a16="http://schemas.microsoft.com/office/drawing/2014/main" id="{F57D95AA-B714-4541-A9CF-E0FD086139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68896" y="940052"/>
                <a:ext cx="4518562" cy="1319761"/>
              </a:xfrm>
              <a:prstGeom prst="rect">
                <a:avLst/>
              </a:prstGeom>
            </p:spPr>
          </p:pic>
          <p:pic>
            <p:nvPicPr>
              <p:cNvPr id="9" name="Picture 8">
                <a:extLst>
                  <a:ext uri="{FF2B5EF4-FFF2-40B4-BE49-F238E27FC236}">
                    <a16:creationId xmlns:a16="http://schemas.microsoft.com/office/drawing/2014/main" id="{C2862539-D553-4DA1-A248-9A056140E22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752" t="31924" r="24947"/>
              <a:stretch/>
            </p:blipFill>
            <p:spPr>
              <a:xfrm>
                <a:off x="5268895" y="2324777"/>
                <a:ext cx="1523090" cy="1273264"/>
              </a:xfrm>
              <a:prstGeom prst="rect">
                <a:avLst/>
              </a:prstGeom>
            </p:spPr>
          </p:pic>
        </p:grpSp>
        <p:pic>
          <p:nvPicPr>
            <p:cNvPr id="1026" name="Picture 2" descr="Ports can be the front runners of the energy transition, if port  authorities and industry sectors join forces">
              <a:extLst>
                <a:ext uri="{FF2B5EF4-FFF2-40B4-BE49-F238E27FC236}">
                  <a16:creationId xmlns:a16="http://schemas.microsoft.com/office/drawing/2014/main" id="{F755FB4D-E075-BBF9-CA51-EACD319130F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7080"/>
            <a:stretch/>
          </p:blipFill>
          <p:spPr bwMode="auto">
            <a:xfrm>
              <a:off x="8724098" y="5259685"/>
              <a:ext cx="2558681" cy="140711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lectrification at Europe's airports: Building back better sustainably |  EUROCONTROL">
              <a:extLst>
                <a:ext uri="{FF2B5EF4-FFF2-40B4-BE49-F238E27FC236}">
                  <a16:creationId xmlns:a16="http://schemas.microsoft.com/office/drawing/2014/main" id="{76FF4F4D-67C0-DBF5-6411-C9EAB72D7BD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23870"/>
            <a:stretch/>
          </p:blipFill>
          <p:spPr bwMode="auto">
            <a:xfrm>
              <a:off x="6395234" y="5259685"/>
              <a:ext cx="2142464" cy="140711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573042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F4B455-650F-4C0E-B3C5-9417A51AB5C8}"/>
              </a:ext>
            </a:extLst>
          </p:cNvPr>
          <p:cNvSpPr>
            <a:spLocks noGrp="1"/>
          </p:cNvSpPr>
          <p:nvPr>
            <p:ph type="sldNum" sz="quarter" idx="12"/>
          </p:nvPr>
        </p:nvSpPr>
        <p:spPr/>
        <p:txBody>
          <a:bodyPr/>
          <a:lstStyle/>
          <a:p>
            <a:fld id="{1A6B7288-216A-4E5B-A39F-01960F84F83C}" type="slidenum">
              <a:rPr lang="en-GB" smtClean="0"/>
              <a:t>11</a:t>
            </a:fld>
            <a:endParaRPr lang="en-GB"/>
          </a:p>
        </p:txBody>
      </p:sp>
      <p:sp>
        <p:nvSpPr>
          <p:cNvPr id="5" name="Content Placeholder 4">
            <a:extLst>
              <a:ext uri="{FF2B5EF4-FFF2-40B4-BE49-F238E27FC236}">
                <a16:creationId xmlns:a16="http://schemas.microsoft.com/office/drawing/2014/main" id="{C0286220-C701-429B-89C5-3B08BBC62A9B}"/>
              </a:ext>
            </a:extLst>
          </p:cNvPr>
          <p:cNvSpPr>
            <a:spLocks noGrp="1"/>
          </p:cNvSpPr>
          <p:nvPr>
            <p:ph idx="1"/>
          </p:nvPr>
        </p:nvSpPr>
        <p:spPr/>
        <p:txBody>
          <a:bodyPr/>
          <a:lstStyle/>
          <a:p>
            <a:r>
              <a:rPr lang="en-GB" dirty="0"/>
              <a:t>Digital Twin for Transport Energy System</a:t>
            </a:r>
          </a:p>
          <a:p>
            <a:r>
              <a:rPr lang="en-GB" dirty="0"/>
              <a:t>Energy-efficient Train Control and Optimisation </a:t>
            </a:r>
          </a:p>
          <a:p>
            <a:r>
              <a:rPr lang="en-GB" dirty="0"/>
              <a:t>Smart Grid and Transport Energy Integration</a:t>
            </a:r>
          </a:p>
        </p:txBody>
      </p:sp>
      <p:pic>
        <p:nvPicPr>
          <p:cNvPr id="7" name="图片 4">
            <a:extLst>
              <a:ext uri="{FF2B5EF4-FFF2-40B4-BE49-F238E27FC236}">
                <a16:creationId xmlns:a16="http://schemas.microsoft.com/office/drawing/2014/main" id="{4FF46EAD-A188-484A-A8CC-2F49D6D485FF}"/>
              </a:ext>
            </a:extLst>
          </p:cNvPr>
          <p:cNvPicPr>
            <a:picLocks noChangeAspect="1"/>
          </p:cNvPicPr>
          <p:nvPr/>
        </p:nvPicPr>
        <p:blipFill>
          <a:blip r:embed="rId2"/>
          <a:stretch>
            <a:fillRect/>
          </a:stretch>
        </p:blipFill>
        <p:spPr>
          <a:xfrm>
            <a:off x="372136" y="3589257"/>
            <a:ext cx="11534114" cy="2449106"/>
          </a:xfrm>
          <a:prstGeom prst="rect">
            <a:avLst/>
          </a:prstGeom>
        </p:spPr>
      </p:pic>
      <p:sp>
        <p:nvSpPr>
          <p:cNvPr id="6" name="Title 5">
            <a:extLst>
              <a:ext uri="{FF2B5EF4-FFF2-40B4-BE49-F238E27FC236}">
                <a16:creationId xmlns:a16="http://schemas.microsoft.com/office/drawing/2014/main" id="{8793149B-EA23-502E-5989-C59D96E66263}"/>
              </a:ext>
            </a:extLst>
          </p:cNvPr>
          <p:cNvSpPr>
            <a:spLocks noGrp="1"/>
          </p:cNvSpPr>
          <p:nvPr>
            <p:ph type="title"/>
          </p:nvPr>
        </p:nvSpPr>
        <p:spPr/>
        <p:txBody>
          <a:bodyPr/>
          <a:lstStyle/>
          <a:p>
            <a:r>
              <a:rPr lang="en-GB" dirty="0"/>
              <a:t>Railway decarbonisation technologies </a:t>
            </a:r>
          </a:p>
        </p:txBody>
      </p:sp>
    </p:spTree>
    <p:extLst>
      <p:ext uri="{BB962C8B-B14F-4D97-AF65-F5344CB8AC3E}">
        <p14:creationId xmlns:p14="http://schemas.microsoft.com/office/powerpoint/2010/main" val="20905287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C956372-3993-C72F-1581-1C542950BB6E}"/>
              </a:ext>
            </a:extLst>
          </p:cNvPr>
          <p:cNvPicPr>
            <a:picLocks noChangeAspect="1"/>
          </p:cNvPicPr>
          <p:nvPr/>
        </p:nvPicPr>
        <p:blipFill rotWithShape="1">
          <a:blip r:embed="rId2">
            <a:extLst>
              <a:ext uri="{28A0092B-C50C-407E-A947-70E740481C1C}">
                <a14:useLocalDpi xmlns:a14="http://schemas.microsoft.com/office/drawing/2010/main" val="0"/>
              </a:ext>
            </a:extLst>
          </a:blip>
          <a:srcRect r="6981"/>
          <a:stretch/>
        </p:blipFill>
        <p:spPr>
          <a:xfrm>
            <a:off x="8864600" y="1405365"/>
            <a:ext cx="3327400" cy="1706134"/>
          </a:xfrm>
          <a:prstGeom prst="rect">
            <a:avLst/>
          </a:prstGeom>
        </p:spPr>
      </p:pic>
      <p:sp>
        <p:nvSpPr>
          <p:cNvPr id="2" name="Title 1">
            <a:extLst>
              <a:ext uri="{FF2B5EF4-FFF2-40B4-BE49-F238E27FC236}">
                <a16:creationId xmlns:a16="http://schemas.microsoft.com/office/drawing/2014/main" id="{00194B65-93F0-4131-B22E-1B0DB422BBC3}"/>
              </a:ext>
            </a:extLst>
          </p:cNvPr>
          <p:cNvSpPr>
            <a:spLocks noGrp="1"/>
          </p:cNvSpPr>
          <p:nvPr>
            <p:ph type="title"/>
          </p:nvPr>
        </p:nvSpPr>
        <p:spPr/>
        <p:txBody>
          <a:bodyPr>
            <a:normAutofit/>
          </a:bodyPr>
          <a:lstStyle/>
          <a:p>
            <a:r>
              <a:rPr lang="en-GB" dirty="0"/>
              <a:t>Railway decarbonisation technologies </a:t>
            </a:r>
          </a:p>
        </p:txBody>
      </p:sp>
      <p:sp>
        <p:nvSpPr>
          <p:cNvPr id="3" name="Content Placeholder 2">
            <a:extLst>
              <a:ext uri="{FF2B5EF4-FFF2-40B4-BE49-F238E27FC236}">
                <a16:creationId xmlns:a16="http://schemas.microsoft.com/office/drawing/2014/main" id="{DC1D492C-B6D4-48EC-87A2-7DBB8CD877A3}"/>
              </a:ext>
            </a:extLst>
          </p:cNvPr>
          <p:cNvSpPr>
            <a:spLocks noGrp="1"/>
          </p:cNvSpPr>
          <p:nvPr>
            <p:ph idx="1"/>
          </p:nvPr>
        </p:nvSpPr>
        <p:spPr/>
        <p:txBody>
          <a:bodyPr>
            <a:normAutofit fontScale="92500" lnSpcReduction="10000"/>
          </a:bodyPr>
          <a:lstStyle/>
          <a:p>
            <a:r>
              <a:rPr lang="en-US" altLang="zh-CN" b="1" dirty="0"/>
              <a:t>Digital Twin for Transport</a:t>
            </a:r>
            <a:r>
              <a:rPr lang="en-GB" b="1" dirty="0"/>
              <a:t> Energy System</a:t>
            </a:r>
          </a:p>
          <a:p>
            <a:pPr lvl="1"/>
            <a:r>
              <a:rPr lang="en-GB" dirty="0"/>
              <a:t>AC and DC railway power system simulation</a:t>
            </a:r>
          </a:p>
          <a:p>
            <a:pPr lvl="1"/>
            <a:r>
              <a:rPr lang="en-GB" dirty="0"/>
              <a:t>Railway power flow analysis</a:t>
            </a:r>
          </a:p>
          <a:p>
            <a:pPr lvl="1"/>
            <a:r>
              <a:rPr lang="en-GB" dirty="0"/>
              <a:t>Hybrid train simulation and evaluation</a:t>
            </a:r>
          </a:p>
          <a:p>
            <a:pPr lvl="1"/>
            <a:r>
              <a:rPr lang="en-GB" dirty="0"/>
              <a:t>Fault simulation and monitoring</a:t>
            </a:r>
          </a:p>
          <a:p>
            <a:r>
              <a:rPr lang="en-GB" b="1" dirty="0"/>
              <a:t>Energy-efficient Train Control and Optimisation </a:t>
            </a:r>
          </a:p>
          <a:p>
            <a:pPr lvl="1"/>
            <a:r>
              <a:rPr lang="en-GB" dirty="0"/>
              <a:t>Train driving speed optimisation</a:t>
            </a:r>
          </a:p>
          <a:p>
            <a:pPr lvl="1"/>
            <a:r>
              <a:rPr lang="en-GB" dirty="0"/>
              <a:t>Timetable scheduling and optimisation</a:t>
            </a:r>
          </a:p>
          <a:p>
            <a:pPr lvl="1"/>
            <a:r>
              <a:rPr lang="en-GB" dirty="0"/>
              <a:t>Regenerative braking energy utilisation</a:t>
            </a:r>
          </a:p>
          <a:p>
            <a:pPr lvl="1"/>
            <a:r>
              <a:rPr lang="en-GB" dirty="0"/>
              <a:t>Driver advisory system (DAS) design</a:t>
            </a:r>
          </a:p>
          <a:p>
            <a:r>
              <a:rPr lang="en-GB" b="1" dirty="0"/>
              <a:t>Smart Grid and Transport Energy Integration</a:t>
            </a:r>
          </a:p>
          <a:p>
            <a:pPr lvl="1"/>
            <a:r>
              <a:rPr lang="en-GB" dirty="0"/>
              <a:t>Renewable energy and transport integration</a:t>
            </a:r>
          </a:p>
          <a:p>
            <a:pPr lvl="1"/>
            <a:r>
              <a:rPr lang="en-GB" dirty="0"/>
              <a:t>Railway and vehicle to grid analysis</a:t>
            </a:r>
          </a:p>
          <a:p>
            <a:pPr lvl="1"/>
            <a:r>
              <a:rPr lang="en-GB" dirty="0"/>
              <a:t>Smart energy management</a:t>
            </a:r>
          </a:p>
          <a:p>
            <a:pPr lvl="1"/>
            <a:r>
              <a:rPr lang="en-GB" dirty="0"/>
              <a:t>Transport and grid operation control</a:t>
            </a:r>
          </a:p>
        </p:txBody>
      </p:sp>
      <p:sp>
        <p:nvSpPr>
          <p:cNvPr id="4" name="Slide Number Placeholder 3">
            <a:extLst>
              <a:ext uri="{FF2B5EF4-FFF2-40B4-BE49-F238E27FC236}">
                <a16:creationId xmlns:a16="http://schemas.microsoft.com/office/drawing/2014/main" id="{44BE4DA7-DD66-4DDE-B469-3D04BAEC8FA0}"/>
              </a:ext>
            </a:extLst>
          </p:cNvPr>
          <p:cNvSpPr>
            <a:spLocks noGrp="1"/>
          </p:cNvSpPr>
          <p:nvPr>
            <p:ph type="sldNum" sz="quarter" idx="12"/>
          </p:nvPr>
        </p:nvSpPr>
        <p:spPr/>
        <p:txBody>
          <a:bodyPr/>
          <a:lstStyle/>
          <a:p>
            <a:fld id="{1A6B7288-216A-4E5B-A39F-01960F84F83C}" type="slidenum">
              <a:rPr lang="en-GB" smtClean="0"/>
              <a:t>12</a:t>
            </a:fld>
            <a:endParaRPr lang="en-GB"/>
          </a:p>
        </p:txBody>
      </p:sp>
      <p:graphicFrame>
        <p:nvGraphicFramePr>
          <p:cNvPr id="8" name="Object 7">
            <a:extLst>
              <a:ext uri="{FF2B5EF4-FFF2-40B4-BE49-F238E27FC236}">
                <a16:creationId xmlns:a16="http://schemas.microsoft.com/office/drawing/2014/main" id="{5EC0BDBF-435C-6ECA-6730-5E8D4C3426B9}"/>
              </a:ext>
            </a:extLst>
          </p:cNvPr>
          <p:cNvGraphicFramePr>
            <a:graphicFrameLocks noChangeAspect="1"/>
          </p:cNvGraphicFramePr>
          <p:nvPr>
            <p:extLst>
              <p:ext uri="{D42A27DB-BD31-4B8C-83A1-F6EECF244321}">
                <p14:modId xmlns:p14="http://schemas.microsoft.com/office/powerpoint/2010/main" val="1349252344"/>
              </p:ext>
            </p:extLst>
          </p:nvPr>
        </p:nvGraphicFramePr>
        <p:xfrm>
          <a:off x="7115831" y="3863625"/>
          <a:ext cx="4663420" cy="2393477"/>
        </p:xfrm>
        <a:graphic>
          <a:graphicData uri="http://schemas.openxmlformats.org/presentationml/2006/ole">
            <mc:AlternateContent xmlns:mc="http://schemas.openxmlformats.org/markup-compatibility/2006">
              <mc:Choice xmlns:v="urn:schemas-microsoft-com:vml" Requires="v">
                <p:oleObj name="Visio" r:id="rId3" imgW="5898896" imgH="3003401" progId="Visio.Drawing.15">
                  <p:embed/>
                </p:oleObj>
              </mc:Choice>
              <mc:Fallback>
                <p:oleObj name="Visio" r:id="rId3" imgW="5898896" imgH="3003401" progId="Visio.Drawing.15">
                  <p:embed/>
                  <p:pic>
                    <p:nvPicPr>
                      <p:cNvPr id="8" name="Object 7">
                        <a:extLst>
                          <a:ext uri="{FF2B5EF4-FFF2-40B4-BE49-F238E27FC236}">
                            <a16:creationId xmlns:a16="http://schemas.microsoft.com/office/drawing/2014/main" id="{5EC0BDBF-435C-6ECA-6730-5E8D4C3426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5831" y="3863625"/>
                        <a:ext cx="4663420" cy="2393477"/>
                      </a:xfrm>
                      <a:prstGeom prst="rect">
                        <a:avLst/>
                      </a:prstGeom>
                      <a:noFill/>
                    </p:spPr>
                  </p:pic>
                </p:oleObj>
              </mc:Fallback>
            </mc:AlternateContent>
          </a:graphicData>
        </a:graphic>
      </p:graphicFrame>
      <p:graphicFrame>
        <p:nvGraphicFramePr>
          <p:cNvPr id="9" name="Object 8">
            <a:extLst>
              <a:ext uri="{FF2B5EF4-FFF2-40B4-BE49-F238E27FC236}">
                <a16:creationId xmlns:a16="http://schemas.microsoft.com/office/drawing/2014/main" id="{C57C232E-F028-E726-9255-98F7B6023E6B}"/>
              </a:ext>
            </a:extLst>
          </p:cNvPr>
          <p:cNvGraphicFramePr>
            <a:graphicFrameLocks noChangeAspect="1"/>
          </p:cNvGraphicFramePr>
          <p:nvPr>
            <p:extLst>
              <p:ext uri="{D42A27DB-BD31-4B8C-83A1-F6EECF244321}">
                <p14:modId xmlns:p14="http://schemas.microsoft.com/office/powerpoint/2010/main" val="3989407896"/>
              </p:ext>
            </p:extLst>
          </p:nvPr>
        </p:nvGraphicFramePr>
        <p:xfrm>
          <a:off x="6809602" y="1360474"/>
          <a:ext cx="2458837" cy="2019759"/>
        </p:xfrm>
        <a:graphic>
          <a:graphicData uri="http://schemas.openxmlformats.org/presentationml/2006/ole">
            <mc:AlternateContent xmlns:mc="http://schemas.openxmlformats.org/markup-compatibility/2006">
              <mc:Choice xmlns:v="urn:schemas-microsoft-com:vml" Requires="v">
                <p:oleObj name="Visio" r:id="rId5" imgW="2943369" imgH="2413530" progId="Visio.Drawing.11">
                  <p:embed/>
                </p:oleObj>
              </mc:Choice>
              <mc:Fallback>
                <p:oleObj name="Visio" r:id="rId5" imgW="2943369" imgH="2413530" progId="Visio.Drawing.11">
                  <p:embed/>
                  <p:pic>
                    <p:nvPicPr>
                      <p:cNvPr id="9" name="Object 8">
                        <a:extLst>
                          <a:ext uri="{FF2B5EF4-FFF2-40B4-BE49-F238E27FC236}">
                            <a16:creationId xmlns:a16="http://schemas.microsoft.com/office/drawing/2014/main" id="{C57C232E-F028-E726-9255-98F7B6023E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9602" y="1360474"/>
                        <a:ext cx="2458837" cy="2019759"/>
                      </a:xfrm>
                      <a:prstGeom prst="rect">
                        <a:avLst/>
                      </a:prstGeom>
                      <a:noFill/>
                    </p:spPr>
                  </p:pic>
                </p:oleObj>
              </mc:Fallback>
            </mc:AlternateContent>
          </a:graphicData>
        </a:graphic>
      </p:graphicFrame>
    </p:spTree>
    <p:extLst>
      <p:ext uri="{BB962C8B-B14F-4D97-AF65-F5344CB8AC3E}">
        <p14:creationId xmlns:p14="http://schemas.microsoft.com/office/powerpoint/2010/main" val="21984984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9D3A1-CDCC-4FAC-9582-64D80C2B2FB5}"/>
              </a:ext>
            </a:extLst>
          </p:cNvPr>
          <p:cNvSpPr>
            <a:spLocks noGrp="1"/>
          </p:cNvSpPr>
          <p:nvPr>
            <p:ph type="title"/>
          </p:nvPr>
        </p:nvSpPr>
        <p:spPr/>
        <p:txBody>
          <a:bodyPr>
            <a:normAutofit fontScale="90000"/>
          </a:bodyPr>
          <a:lstStyle/>
          <a:p>
            <a:r>
              <a:rPr lang="en-US" altLang="zh-CN" b="1" dirty="0"/>
              <a:t>Digital Twin for Transport</a:t>
            </a:r>
            <a:r>
              <a:rPr lang="en-GB" b="1" dirty="0"/>
              <a:t> Energy System</a:t>
            </a:r>
          </a:p>
        </p:txBody>
      </p:sp>
      <p:sp>
        <p:nvSpPr>
          <p:cNvPr id="3" name="Content Placeholder 2">
            <a:extLst>
              <a:ext uri="{FF2B5EF4-FFF2-40B4-BE49-F238E27FC236}">
                <a16:creationId xmlns:a16="http://schemas.microsoft.com/office/drawing/2014/main" id="{4083F54F-E3DC-49AD-97B7-919D11726E9B}"/>
              </a:ext>
            </a:extLst>
          </p:cNvPr>
          <p:cNvSpPr>
            <a:spLocks noGrp="1"/>
          </p:cNvSpPr>
          <p:nvPr>
            <p:ph idx="1"/>
          </p:nvPr>
        </p:nvSpPr>
        <p:spPr>
          <a:xfrm>
            <a:off x="285750" y="1211959"/>
            <a:ext cx="6922446" cy="5158122"/>
          </a:xfrm>
        </p:spPr>
        <p:txBody>
          <a:bodyPr>
            <a:normAutofit/>
          </a:bodyPr>
          <a:lstStyle/>
          <a:p>
            <a:r>
              <a:rPr lang="en-GB" sz="2400" dirty="0"/>
              <a:t>Digital Twin of railway traction, power and faults </a:t>
            </a:r>
          </a:p>
          <a:p>
            <a:r>
              <a:rPr lang="en-GB" sz="2400" dirty="0"/>
              <a:t>Integrated simulation: train operation + power network</a:t>
            </a:r>
          </a:p>
          <a:p>
            <a:r>
              <a:rPr lang="en-GB" sz="2400" dirty="0"/>
              <a:t>Hybrid simulation: Steady and transient state </a:t>
            </a:r>
          </a:p>
          <a:p>
            <a:pPr marL="0" indent="0">
              <a:buNone/>
            </a:pPr>
            <a:endParaRPr lang="en-GB" sz="2000" dirty="0"/>
          </a:p>
          <a:p>
            <a:endParaRPr lang="en-GB" sz="2000" dirty="0"/>
          </a:p>
        </p:txBody>
      </p:sp>
      <p:sp>
        <p:nvSpPr>
          <p:cNvPr id="4" name="Slide Number Placeholder 3">
            <a:extLst>
              <a:ext uri="{FF2B5EF4-FFF2-40B4-BE49-F238E27FC236}">
                <a16:creationId xmlns:a16="http://schemas.microsoft.com/office/drawing/2014/main" id="{7DBC0C5A-941A-4DF6-985F-178DCFF7458E}"/>
              </a:ext>
            </a:extLst>
          </p:cNvPr>
          <p:cNvSpPr>
            <a:spLocks noGrp="1"/>
          </p:cNvSpPr>
          <p:nvPr>
            <p:ph type="sldNum" sz="quarter" idx="12"/>
          </p:nvPr>
        </p:nvSpPr>
        <p:spPr/>
        <p:txBody>
          <a:bodyPr/>
          <a:lstStyle/>
          <a:p>
            <a:fld id="{1A6B7288-216A-4E5B-A39F-01960F84F83C}" type="slidenum">
              <a:rPr lang="en-GB" smtClean="0"/>
              <a:t>13</a:t>
            </a:fld>
            <a:endParaRPr lang="en-GB"/>
          </a:p>
        </p:txBody>
      </p:sp>
      <p:graphicFrame>
        <p:nvGraphicFramePr>
          <p:cNvPr id="5" name="Object 4">
            <a:extLst>
              <a:ext uri="{FF2B5EF4-FFF2-40B4-BE49-F238E27FC236}">
                <a16:creationId xmlns:a16="http://schemas.microsoft.com/office/drawing/2014/main" id="{BE8AC9F4-9F79-48A7-8260-4E111D9ECCAD}"/>
              </a:ext>
            </a:extLst>
          </p:cNvPr>
          <p:cNvGraphicFramePr>
            <a:graphicFrameLocks noChangeAspect="1"/>
          </p:cNvGraphicFramePr>
          <p:nvPr>
            <p:extLst>
              <p:ext uri="{D42A27DB-BD31-4B8C-83A1-F6EECF244321}">
                <p14:modId xmlns:p14="http://schemas.microsoft.com/office/powerpoint/2010/main" val="3928082481"/>
              </p:ext>
            </p:extLst>
          </p:nvPr>
        </p:nvGraphicFramePr>
        <p:xfrm>
          <a:off x="377365" y="3211350"/>
          <a:ext cx="5718635" cy="3355454"/>
        </p:xfrm>
        <a:graphic>
          <a:graphicData uri="http://schemas.openxmlformats.org/presentationml/2006/ole">
            <mc:AlternateContent xmlns:mc="http://schemas.openxmlformats.org/markup-compatibility/2006">
              <mc:Choice xmlns:v="urn:schemas-microsoft-com:vml" Requires="v">
                <p:oleObj name="Visio" r:id="rId3" imgW="4171799" imgH="2447893" progId="Visio.Drawing.11">
                  <p:embed/>
                </p:oleObj>
              </mc:Choice>
              <mc:Fallback>
                <p:oleObj name="Visio" r:id="rId3" imgW="4171799" imgH="2447893" progId="Visio.Drawing.11">
                  <p:embed/>
                  <p:pic>
                    <p:nvPicPr>
                      <p:cNvPr id="5" name="Object 4">
                        <a:extLst>
                          <a:ext uri="{FF2B5EF4-FFF2-40B4-BE49-F238E27FC236}">
                            <a16:creationId xmlns:a16="http://schemas.microsoft.com/office/drawing/2014/main" id="{BE8AC9F4-9F79-48A7-8260-4E111D9ECCAD}"/>
                          </a:ext>
                        </a:extLst>
                      </p:cNvPr>
                      <p:cNvPicPr/>
                      <p:nvPr/>
                    </p:nvPicPr>
                    <p:blipFill>
                      <a:blip r:embed="rId4"/>
                      <a:stretch>
                        <a:fillRect/>
                      </a:stretch>
                    </p:blipFill>
                    <p:spPr>
                      <a:xfrm>
                        <a:off x="377365" y="3211350"/>
                        <a:ext cx="5718635" cy="3355454"/>
                      </a:xfrm>
                      <a:prstGeom prst="rect">
                        <a:avLst/>
                      </a:prstGeom>
                    </p:spPr>
                  </p:pic>
                </p:oleObj>
              </mc:Fallback>
            </mc:AlternateContent>
          </a:graphicData>
        </a:graphic>
      </p:graphicFrame>
      <p:pic>
        <p:nvPicPr>
          <p:cNvPr id="8" name="Picture 2" descr="C:\Users\zxt279\Dropbox\Railway writing paper\4. System energy saving\Part C paper Writing\figures\Typical DC traction power network with multiple trains - paper use.png">
            <a:extLst>
              <a:ext uri="{FF2B5EF4-FFF2-40B4-BE49-F238E27FC236}">
                <a16:creationId xmlns:a16="http://schemas.microsoft.com/office/drawing/2014/main" id="{3D4E4DA0-8C97-934D-192C-8FA21E430C1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03883" y="1105340"/>
            <a:ext cx="4942373" cy="217731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Object 8">
            <a:extLst>
              <a:ext uri="{FF2B5EF4-FFF2-40B4-BE49-F238E27FC236}">
                <a16:creationId xmlns:a16="http://schemas.microsoft.com/office/drawing/2014/main" id="{ADC25A4B-3601-DD7B-2A30-C402B32E2771}"/>
              </a:ext>
            </a:extLst>
          </p:cNvPr>
          <p:cNvGraphicFramePr>
            <a:graphicFrameLocks noChangeAspect="1"/>
          </p:cNvGraphicFramePr>
          <p:nvPr>
            <p:extLst>
              <p:ext uri="{D42A27DB-BD31-4B8C-83A1-F6EECF244321}">
                <p14:modId xmlns:p14="http://schemas.microsoft.com/office/powerpoint/2010/main" val="6552927"/>
              </p:ext>
            </p:extLst>
          </p:nvPr>
        </p:nvGraphicFramePr>
        <p:xfrm>
          <a:off x="6559901" y="3868642"/>
          <a:ext cx="2458837" cy="2019759"/>
        </p:xfrm>
        <a:graphic>
          <a:graphicData uri="http://schemas.openxmlformats.org/presentationml/2006/ole">
            <mc:AlternateContent xmlns:mc="http://schemas.openxmlformats.org/markup-compatibility/2006">
              <mc:Choice xmlns:v="urn:schemas-microsoft-com:vml" Requires="v">
                <p:oleObj name="Visio" r:id="rId6" imgW="2943369" imgH="2413530" progId="Visio.Drawing.11">
                  <p:embed/>
                </p:oleObj>
              </mc:Choice>
              <mc:Fallback>
                <p:oleObj name="Visio" r:id="rId6" imgW="2943369" imgH="2413530" progId="Visio.Drawing.11">
                  <p:embed/>
                  <p:pic>
                    <p:nvPicPr>
                      <p:cNvPr id="9" name="Object 8">
                        <a:extLst>
                          <a:ext uri="{FF2B5EF4-FFF2-40B4-BE49-F238E27FC236}">
                            <a16:creationId xmlns:a16="http://schemas.microsoft.com/office/drawing/2014/main" id="{ADC25A4B-3601-DD7B-2A30-C402B32E277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9901" y="3868642"/>
                        <a:ext cx="2458837" cy="2019759"/>
                      </a:xfrm>
                      <a:prstGeom prst="rect">
                        <a:avLst/>
                      </a:prstGeom>
                      <a:noFill/>
                    </p:spPr>
                  </p:pic>
                </p:oleObj>
              </mc:Fallback>
            </mc:AlternateContent>
          </a:graphicData>
        </a:graphic>
      </p:graphicFrame>
      <p:pic>
        <p:nvPicPr>
          <p:cNvPr id="10" name="Picture 9">
            <a:extLst>
              <a:ext uri="{FF2B5EF4-FFF2-40B4-BE49-F238E27FC236}">
                <a16:creationId xmlns:a16="http://schemas.microsoft.com/office/drawing/2014/main" id="{F1C57BF2-EF75-2B5F-4721-851184B9795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67552" y="3948525"/>
            <a:ext cx="2962162" cy="1757313"/>
          </a:xfrm>
          <a:prstGeom prst="rect">
            <a:avLst/>
          </a:prstGeom>
        </p:spPr>
      </p:pic>
      <p:sp>
        <p:nvSpPr>
          <p:cNvPr id="11" name="Rectangle 10">
            <a:extLst>
              <a:ext uri="{FF2B5EF4-FFF2-40B4-BE49-F238E27FC236}">
                <a16:creationId xmlns:a16="http://schemas.microsoft.com/office/drawing/2014/main" id="{D52219E0-EE87-4C5D-80E5-103509550C6E}"/>
              </a:ext>
            </a:extLst>
          </p:cNvPr>
          <p:cNvSpPr/>
          <p:nvPr/>
        </p:nvSpPr>
        <p:spPr>
          <a:xfrm>
            <a:off x="6864700" y="5859719"/>
            <a:ext cx="1849238" cy="307777"/>
          </a:xfrm>
          <a:prstGeom prst="rect">
            <a:avLst/>
          </a:prstGeom>
        </p:spPr>
        <p:txBody>
          <a:bodyPr wrap="square">
            <a:spAutoFit/>
          </a:bodyPr>
          <a:lstStyle/>
          <a:p>
            <a:pPr lvl="0" algn="just">
              <a:spcAft>
                <a:spcPts val="200"/>
              </a:spcAft>
            </a:pPr>
            <a:r>
              <a:rPr lang="en-GB" sz="1400" b="1" dirty="0">
                <a:latin typeface="Calibri" panose="020F0502020204030204" pitchFamily="34" charset="0"/>
                <a:ea typeface="宋体" panose="02010600030101010101" pitchFamily="2" charset="-122"/>
                <a:cs typeface="Arial" panose="020B0604020202020204" pitchFamily="34" charset="0"/>
              </a:rPr>
              <a:t>Train traction system </a:t>
            </a:r>
          </a:p>
        </p:txBody>
      </p:sp>
      <p:sp>
        <p:nvSpPr>
          <p:cNvPr id="12" name="Rectangle 11">
            <a:extLst>
              <a:ext uri="{FF2B5EF4-FFF2-40B4-BE49-F238E27FC236}">
                <a16:creationId xmlns:a16="http://schemas.microsoft.com/office/drawing/2014/main" id="{C115F3CF-D768-13EB-CD43-9167C005601C}"/>
              </a:ext>
            </a:extLst>
          </p:cNvPr>
          <p:cNvSpPr/>
          <p:nvPr/>
        </p:nvSpPr>
        <p:spPr>
          <a:xfrm>
            <a:off x="9123488" y="5859217"/>
            <a:ext cx="2154038" cy="307777"/>
          </a:xfrm>
          <a:prstGeom prst="rect">
            <a:avLst/>
          </a:prstGeom>
        </p:spPr>
        <p:txBody>
          <a:bodyPr wrap="square">
            <a:spAutoFit/>
          </a:bodyPr>
          <a:lstStyle/>
          <a:p>
            <a:pPr lvl="0" algn="just">
              <a:spcAft>
                <a:spcPts val="200"/>
              </a:spcAft>
            </a:pPr>
            <a:r>
              <a:rPr lang="en-GB" sz="1400" b="1" dirty="0">
                <a:latin typeface="Calibri" panose="020F0502020204030204" pitchFamily="34" charset="0"/>
                <a:ea typeface="宋体" panose="02010600030101010101" pitchFamily="2" charset="-122"/>
                <a:cs typeface="Arial" panose="020B0604020202020204" pitchFamily="34" charset="0"/>
              </a:rPr>
              <a:t>Electrical infrastructure</a:t>
            </a:r>
          </a:p>
        </p:txBody>
      </p:sp>
      <p:sp>
        <p:nvSpPr>
          <p:cNvPr id="13" name="Rectangle 12">
            <a:extLst>
              <a:ext uri="{FF2B5EF4-FFF2-40B4-BE49-F238E27FC236}">
                <a16:creationId xmlns:a16="http://schemas.microsoft.com/office/drawing/2014/main" id="{5F745B85-8941-1FDE-DB25-878442DBABD7}"/>
              </a:ext>
            </a:extLst>
          </p:cNvPr>
          <p:cNvSpPr/>
          <p:nvPr/>
        </p:nvSpPr>
        <p:spPr>
          <a:xfrm>
            <a:off x="6096000" y="6427494"/>
            <a:ext cx="5553199" cy="430887"/>
          </a:xfrm>
          <a:prstGeom prst="rect">
            <a:avLst/>
          </a:prstGeom>
        </p:spPr>
        <p:txBody>
          <a:bodyPr wrap="square">
            <a:spAutoFit/>
          </a:bodyPr>
          <a:lstStyle/>
          <a:p>
            <a:pPr lvl="0" algn="just">
              <a:spcAft>
                <a:spcPts val="200"/>
              </a:spcAft>
            </a:pPr>
            <a:r>
              <a:rPr lang="en-GB" sz="1100" b="1" dirty="0">
                <a:latin typeface="Calibri" panose="020F0502020204030204" pitchFamily="34" charset="0"/>
                <a:ea typeface="宋体" panose="02010600030101010101" pitchFamily="2" charset="-122"/>
                <a:cs typeface="Arial" panose="020B0604020202020204" pitchFamily="34" charset="0"/>
              </a:rPr>
              <a:t>Z. Tian</a:t>
            </a:r>
            <a:r>
              <a:rPr lang="en-GB" sz="1100" b="0" dirty="0">
                <a:latin typeface="Calibri" panose="020F0502020204030204" pitchFamily="34" charset="0"/>
                <a:ea typeface="宋体" panose="02010600030101010101" pitchFamily="2" charset="-122"/>
                <a:cs typeface="Arial" panose="020B0604020202020204" pitchFamily="34" charset="0"/>
              </a:rPr>
              <a:t>, et al, "Energy evaluation of the power network of a DC railway system with regenerating trains," </a:t>
            </a:r>
            <a:r>
              <a:rPr lang="en-GB" sz="1100" b="0" i="1" dirty="0">
                <a:latin typeface="Calibri" panose="020F0502020204030204" pitchFamily="34" charset="0"/>
                <a:ea typeface="宋体" panose="02010600030101010101" pitchFamily="2" charset="-122"/>
                <a:cs typeface="Arial" panose="020B0604020202020204" pitchFamily="34" charset="0"/>
              </a:rPr>
              <a:t>IET Electrical Systems in Transportation</a:t>
            </a:r>
            <a:r>
              <a:rPr lang="en-GB" sz="1100" b="0" dirty="0">
                <a:latin typeface="Calibri" panose="020F0502020204030204" pitchFamily="34" charset="0"/>
                <a:ea typeface="宋体" panose="02010600030101010101" pitchFamily="2" charset="-122"/>
                <a:cs typeface="Arial" panose="020B0604020202020204" pitchFamily="34" charset="0"/>
              </a:rPr>
              <a:t>, vol. 6, no. 2, pp. 41-49, 2016.</a:t>
            </a:r>
          </a:p>
        </p:txBody>
      </p:sp>
    </p:spTree>
    <p:extLst>
      <p:ext uri="{BB962C8B-B14F-4D97-AF65-F5344CB8AC3E}">
        <p14:creationId xmlns:p14="http://schemas.microsoft.com/office/powerpoint/2010/main" val="34179927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9D3A1-CDCC-4FAC-9582-64D80C2B2FB5}"/>
              </a:ext>
            </a:extLst>
          </p:cNvPr>
          <p:cNvSpPr>
            <a:spLocks noGrp="1"/>
          </p:cNvSpPr>
          <p:nvPr>
            <p:ph type="title"/>
          </p:nvPr>
        </p:nvSpPr>
        <p:spPr/>
        <p:txBody>
          <a:bodyPr>
            <a:normAutofit/>
          </a:bodyPr>
          <a:lstStyle/>
          <a:p>
            <a:r>
              <a:rPr lang="en-GB" dirty="0"/>
              <a:t>Railway energy systems</a:t>
            </a:r>
          </a:p>
        </p:txBody>
      </p:sp>
      <p:sp>
        <p:nvSpPr>
          <p:cNvPr id="3" name="Content Placeholder 2">
            <a:extLst>
              <a:ext uri="{FF2B5EF4-FFF2-40B4-BE49-F238E27FC236}">
                <a16:creationId xmlns:a16="http://schemas.microsoft.com/office/drawing/2014/main" id="{4083F54F-E3DC-49AD-97B7-919D11726E9B}"/>
              </a:ext>
            </a:extLst>
          </p:cNvPr>
          <p:cNvSpPr>
            <a:spLocks noGrp="1"/>
          </p:cNvSpPr>
          <p:nvPr>
            <p:ph idx="1"/>
          </p:nvPr>
        </p:nvSpPr>
        <p:spPr>
          <a:xfrm>
            <a:off x="285749" y="1054882"/>
            <a:ext cx="9860199" cy="5315199"/>
          </a:xfrm>
        </p:spPr>
        <p:txBody>
          <a:bodyPr>
            <a:normAutofit/>
          </a:bodyPr>
          <a:lstStyle/>
          <a:p>
            <a:r>
              <a:rPr lang="en-GB" sz="2400" dirty="0"/>
              <a:t>Energy flow between railway and power grid</a:t>
            </a:r>
          </a:p>
          <a:p>
            <a:endParaRPr lang="en-GB" sz="2000" dirty="0"/>
          </a:p>
        </p:txBody>
      </p:sp>
      <p:sp>
        <p:nvSpPr>
          <p:cNvPr id="4" name="Slide Number Placeholder 3">
            <a:extLst>
              <a:ext uri="{FF2B5EF4-FFF2-40B4-BE49-F238E27FC236}">
                <a16:creationId xmlns:a16="http://schemas.microsoft.com/office/drawing/2014/main" id="{7DBC0C5A-941A-4DF6-985F-178DCFF7458E}"/>
              </a:ext>
            </a:extLst>
          </p:cNvPr>
          <p:cNvSpPr>
            <a:spLocks noGrp="1"/>
          </p:cNvSpPr>
          <p:nvPr>
            <p:ph type="sldNum" sz="quarter" idx="12"/>
          </p:nvPr>
        </p:nvSpPr>
        <p:spPr/>
        <p:txBody>
          <a:bodyPr/>
          <a:lstStyle/>
          <a:p>
            <a:fld id="{1A6B7288-216A-4E5B-A39F-01960F84F83C}" type="slidenum">
              <a:rPr lang="en-GB" smtClean="0"/>
              <a:t>14</a:t>
            </a:fld>
            <a:endParaRPr lang="en-GB"/>
          </a:p>
        </p:txBody>
      </p:sp>
      <p:pic>
        <p:nvPicPr>
          <p:cNvPr id="6" name="Picture 5">
            <a:extLst>
              <a:ext uri="{FF2B5EF4-FFF2-40B4-BE49-F238E27FC236}">
                <a16:creationId xmlns:a16="http://schemas.microsoft.com/office/drawing/2014/main" id="{7989C001-DD26-453B-A31D-B5F426C9AE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6348" y="1523021"/>
            <a:ext cx="7789066" cy="5212193"/>
          </a:xfrm>
          <a:prstGeom prst="rect">
            <a:avLst/>
          </a:prstGeom>
        </p:spPr>
      </p:pic>
    </p:spTree>
    <p:extLst>
      <p:ext uri="{BB962C8B-B14F-4D97-AF65-F5344CB8AC3E}">
        <p14:creationId xmlns:p14="http://schemas.microsoft.com/office/powerpoint/2010/main" val="9337264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89151-11E1-4D1D-97B0-994749B63EDE}"/>
              </a:ext>
            </a:extLst>
          </p:cNvPr>
          <p:cNvSpPr>
            <a:spLocks noGrp="1"/>
          </p:cNvSpPr>
          <p:nvPr>
            <p:ph type="title"/>
          </p:nvPr>
        </p:nvSpPr>
        <p:spPr/>
        <p:txBody>
          <a:bodyPr/>
          <a:lstStyle/>
          <a:p>
            <a:r>
              <a:rPr lang="en-GB" dirty="0"/>
              <a:t>Railway System Digital Twin</a:t>
            </a:r>
          </a:p>
        </p:txBody>
      </p:sp>
      <p:sp>
        <p:nvSpPr>
          <p:cNvPr id="4" name="Slide Number Placeholder 3">
            <a:extLst>
              <a:ext uri="{FF2B5EF4-FFF2-40B4-BE49-F238E27FC236}">
                <a16:creationId xmlns:a16="http://schemas.microsoft.com/office/drawing/2014/main" id="{0FF5E1EE-9DB5-4117-A652-70C3418A892C}"/>
              </a:ext>
            </a:extLst>
          </p:cNvPr>
          <p:cNvSpPr>
            <a:spLocks noGrp="1"/>
          </p:cNvSpPr>
          <p:nvPr>
            <p:ph type="sldNum" sz="quarter" idx="12"/>
          </p:nvPr>
        </p:nvSpPr>
        <p:spPr/>
        <p:txBody>
          <a:bodyPr/>
          <a:lstStyle/>
          <a:p>
            <a:fld id="{1A6B7288-216A-4E5B-A39F-01960F84F83C}" type="slidenum">
              <a:rPr lang="en-GB" smtClean="0"/>
              <a:t>15</a:t>
            </a:fld>
            <a:endParaRPr lang="en-GB"/>
          </a:p>
        </p:txBody>
      </p:sp>
      <p:pic>
        <p:nvPicPr>
          <p:cNvPr id="12" name="Picture 11" descr="C:\Users\zhaon\AppData\Roaming\Tencent\Users\157191932\QQ\WinTemp\RichOle\97`@F%)`RFF6735FJXNOIVR.png">
            <a:extLst>
              <a:ext uri="{FF2B5EF4-FFF2-40B4-BE49-F238E27FC236}">
                <a16:creationId xmlns:a16="http://schemas.microsoft.com/office/drawing/2014/main" id="{7309952D-A37A-4F9C-AA46-6DF90CC6A07B}"/>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6915" y="4150964"/>
            <a:ext cx="5071827" cy="2593978"/>
          </a:xfrm>
          <a:prstGeom prst="rect">
            <a:avLst/>
          </a:prstGeom>
          <a:noFill/>
          <a:ln>
            <a:noFill/>
          </a:ln>
        </p:spPr>
      </p:pic>
      <p:pic>
        <p:nvPicPr>
          <p:cNvPr id="13" name="Picture 3" descr="C:\Dropbox\BRaVE\Videos\20160707_153759.jpg">
            <a:extLst>
              <a:ext uri="{FF2B5EF4-FFF2-40B4-BE49-F238E27FC236}">
                <a16:creationId xmlns:a16="http://schemas.microsoft.com/office/drawing/2014/main" id="{FD8EB0D0-86EE-4DA0-9B3E-A34ADBEB2AB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44117" y="1082747"/>
            <a:ext cx="5487293" cy="285226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99F2BD2C-E722-4626-896F-CE877C7CAF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37786" y="1082747"/>
            <a:ext cx="5258750" cy="2849343"/>
          </a:xfrm>
          <a:prstGeom prst="rect">
            <a:avLst/>
          </a:prstGeom>
        </p:spPr>
      </p:pic>
      <p:pic>
        <p:nvPicPr>
          <p:cNvPr id="15" name="Picture 4" descr="C:\Users\zxt279\Desktop\1.png">
            <a:extLst>
              <a:ext uri="{FF2B5EF4-FFF2-40B4-BE49-F238E27FC236}">
                <a16:creationId xmlns:a16="http://schemas.microsoft.com/office/drawing/2014/main" id="{2B1AF72E-020F-475B-AC0E-B8E49619B0B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37786" y="4050768"/>
            <a:ext cx="5258750" cy="2709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91838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Part 3 - New Featur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4"/>
          <a:srcRect b="4784"/>
          <a:stretch/>
        </p:blipFill>
        <p:spPr>
          <a:xfrm>
            <a:off x="1" y="191743"/>
            <a:ext cx="12192000" cy="6529732"/>
          </a:xfrm>
        </p:spPr>
      </p:pic>
    </p:spTree>
    <p:extLst>
      <p:ext uri="{BB962C8B-B14F-4D97-AF65-F5344CB8AC3E}">
        <p14:creationId xmlns:p14="http://schemas.microsoft.com/office/powerpoint/2010/main" val="3431083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EE59C-EA83-4ABF-8670-D490819245BB}"/>
              </a:ext>
            </a:extLst>
          </p:cNvPr>
          <p:cNvSpPr>
            <a:spLocks noGrp="1"/>
          </p:cNvSpPr>
          <p:nvPr>
            <p:ph type="title"/>
          </p:nvPr>
        </p:nvSpPr>
        <p:spPr/>
        <p:txBody>
          <a:bodyPr>
            <a:normAutofit/>
          </a:bodyPr>
          <a:lstStyle/>
          <a:p>
            <a:r>
              <a:rPr lang="en-GB" dirty="0"/>
              <a:t>Estimating Emissions – Example Results</a:t>
            </a:r>
            <a:endParaRPr lang="en-GB" i="1" dirty="0"/>
          </a:p>
        </p:txBody>
      </p:sp>
      <p:sp>
        <p:nvSpPr>
          <p:cNvPr id="11" name="Content Placeholder 10">
            <a:extLst>
              <a:ext uri="{FF2B5EF4-FFF2-40B4-BE49-F238E27FC236}">
                <a16:creationId xmlns:a16="http://schemas.microsoft.com/office/drawing/2014/main" id="{577338C0-EB87-4870-BEAE-9C37CF62A53F}"/>
              </a:ext>
            </a:extLst>
          </p:cNvPr>
          <p:cNvSpPr>
            <a:spLocks noGrp="1"/>
          </p:cNvSpPr>
          <p:nvPr>
            <p:ph idx="1"/>
          </p:nvPr>
        </p:nvSpPr>
        <p:spPr>
          <a:xfrm>
            <a:off x="264314" y="1247374"/>
            <a:ext cx="5018885" cy="5382026"/>
          </a:xfrm>
        </p:spPr>
        <p:txBody>
          <a:bodyPr>
            <a:normAutofit fontScale="85000" lnSpcReduction="20000"/>
          </a:bodyPr>
          <a:lstStyle/>
          <a:p>
            <a:pPr>
              <a:lnSpc>
                <a:spcPct val="100000"/>
              </a:lnSpc>
            </a:pPr>
            <a:r>
              <a:rPr lang="en-GB" sz="2800" dirty="0"/>
              <a:t>Examples of Regional Train by RSSB T1237 DECARB: Whole Life Carbon Reduction in Trains Through Effective Design and Specification</a:t>
            </a:r>
            <a:endParaRPr lang="en-GB" dirty="0"/>
          </a:p>
          <a:p>
            <a:r>
              <a:rPr lang="en-GB" dirty="0"/>
              <a:t>Key points: </a:t>
            </a:r>
          </a:p>
          <a:p>
            <a:pPr lvl="1"/>
            <a:r>
              <a:rPr lang="en-GB" dirty="0"/>
              <a:t>dominated by operations</a:t>
            </a:r>
          </a:p>
          <a:p>
            <a:pPr lvl="1"/>
            <a:r>
              <a:rPr lang="en-GB" dirty="0"/>
              <a:t>electric approx. 1/17</a:t>
            </a:r>
            <a:r>
              <a:rPr lang="en-GB" baseline="30000" dirty="0"/>
              <a:t>th</a:t>
            </a:r>
            <a:r>
              <a:rPr lang="en-GB" dirty="0"/>
              <a:t> of diesel</a:t>
            </a:r>
          </a:p>
          <a:p>
            <a:pPr lvl="1"/>
            <a:r>
              <a:rPr lang="en-GB" dirty="0"/>
              <a:t>hydrogen approx. 1/7</a:t>
            </a:r>
            <a:r>
              <a:rPr lang="en-GB" baseline="30000" dirty="0"/>
              <a:t>th</a:t>
            </a:r>
            <a:r>
              <a:rPr lang="en-GB" dirty="0"/>
              <a:t> of diesel </a:t>
            </a:r>
          </a:p>
          <a:p>
            <a:pPr lvl="1"/>
            <a:r>
              <a:rPr lang="en-GB" dirty="0"/>
              <a:t>manufacture significant proportion of total for electric and hydrogen</a:t>
            </a:r>
          </a:p>
          <a:p>
            <a:pPr lvl="1"/>
            <a:r>
              <a:rPr lang="en-GB" dirty="0"/>
              <a:t>maintenance of lower order and disposal negligible </a:t>
            </a:r>
          </a:p>
          <a:p>
            <a:pPr lvl="1"/>
            <a:r>
              <a:rPr lang="en-GB" dirty="0"/>
              <a:t>similar for other train types</a:t>
            </a:r>
          </a:p>
          <a:p>
            <a:r>
              <a:rPr lang="en-GB" dirty="0"/>
              <a:t>Notes:</a:t>
            </a:r>
          </a:p>
          <a:p>
            <a:pPr lvl="1"/>
            <a:r>
              <a:rPr lang="en-GB" dirty="0"/>
              <a:t>electric based on least optimistic FES average from 2020-50</a:t>
            </a:r>
          </a:p>
          <a:p>
            <a:pPr lvl="1"/>
            <a:r>
              <a:rPr lang="en-GB" dirty="0"/>
              <a:t>hydrogen from grid electricity based on same FES data</a:t>
            </a:r>
          </a:p>
        </p:txBody>
      </p:sp>
      <p:sp>
        <p:nvSpPr>
          <p:cNvPr id="4" name="Slide Number Placeholder 3">
            <a:extLst>
              <a:ext uri="{FF2B5EF4-FFF2-40B4-BE49-F238E27FC236}">
                <a16:creationId xmlns:a16="http://schemas.microsoft.com/office/drawing/2014/main" id="{E936E139-5F04-48FF-9682-1D885716F2FE}"/>
              </a:ext>
            </a:extLst>
          </p:cNvPr>
          <p:cNvSpPr>
            <a:spLocks noGrp="1"/>
          </p:cNvSpPr>
          <p:nvPr>
            <p:ph type="sldNum" sz="quarter" idx="12"/>
          </p:nvPr>
        </p:nvSpPr>
        <p:spPr/>
        <p:txBody>
          <a:bodyPr/>
          <a:lstStyle/>
          <a:p>
            <a:fld id="{C1B3EF10-4E29-4F0C-9AB6-355B3A7B01AB}" type="slidenum">
              <a:rPr lang="en-GB" smtClean="0"/>
              <a:t>17</a:t>
            </a:fld>
            <a:endParaRPr lang="en-GB" dirty="0"/>
          </a:p>
        </p:txBody>
      </p:sp>
      <p:pic>
        <p:nvPicPr>
          <p:cNvPr id="3" name="Picture 2">
            <a:extLst>
              <a:ext uri="{FF2B5EF4-FFF2-40B4-BE49-F238E27FC236}">
                <a16:creationId xmlns:a16="http://schemas.microsoft.com/office/drawing/2014/main" id="{BF773294-8EB3-4AB1-8EB6-F72489FBAF14}"/>
              </a:ext>
            </a:extLst>
          </p:cNvPr>
          <p:cNvPicPr>
            <a:picLocks noChangeAspect="1"/>
          </p:cNvPicPr>
          <p:nvPr/>
        </p:nvPicPr>
        <p:blipFill>
          <a:blip r:embed="rId3"/>
          <a:stretch>
            <a:fillRect/>
          </a:stretch>
        </p:blipFill>
        <p:spPr>
          <a:xfrm>
            <a:off x="5207601" y="1648481"/>
            <a:ext cx="6941049" cy="4303585"/>
          </a:xfrm>
          <a:prstGeom prst="rect">
            <a:avLst/>
          </a:prstGeom>
        </p:spPr>
      </p:pic>
    </p:spTree>
    <p:extLst>
      <p:ext uri="{BB962C8B-B14F-4D97-AF65-F5344CB8AC3E}">
        <p14:creationId xmlns:p14="http://schemas.microsoft.com/office/powerpoint/2010/main" val="1340558725"/>
      </p:ext>
    </p:extLst>
  </p:cSld>
  <p:clrMapOvr>
    <a:masterClrMapping/>
  </p:clrMapOvr>
  <p:transition spd="slow">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59447-983F-468B-948D-98D5E519E82F}"/>
              </a:ext>
            </a:extLst>
          </p:cNvPr>
          <p:cNvSpPr>
            <a:spLocks noGrp="1"/>
          </p:cNvSpPr>
          <p:nvPr>
            <p:ph type="title"/>
          </p:nvPr>
        </p:nvSpPr>
        <p:spPr/>
        <p:txBody>
          <a:bodyPr>
            <a:normAutofit/>
          </a:bodyPr>
          <a:lstStyle/>
          <a:p>
            <a:r>
              <a:rPr lang="en-US" altLang="zh-CN" dirty="0"/>
              <a:t>Train control and </a:t>
            </a:r>
            <a:r>
              <a:rPr lang="en-GB" altLang="zh-CN" dirty="0"/>
              <a:t>optimisation</a:t>
            </a:r>
            <a:endParaRPr lang="en-GB" dirty="0"/>
          </a:p>
        </p:txBody>
      </p:sp>
      <p:sp>
        <p:nvSpPr>
          <p:cNvPr id="3" name="Content Placeholder 2">
            <a:extLst>
              <a:ext uri="{FF2B5EF4-FFF2-40B4-BE49-F238E27FC236}">
                <a16:creationId xmlns:a16="http://schemas.microsoft.com/office/drawing/2014/main" id="{C3BEAEC4-34D8-4681-A33B-C5C6E4760203}"/>
              </a:ext>
            </a:extLst>
          </p:cNvPr>
          <p:cNvSpPr>
            <a:spLocks noGrp="1"/>
          </p:cNvSpPr>
          <p:nvPr>
            <p:ph idx="1"/>
          </p:nvPr>
        </p:nvSpPr>
        <p:spPr>
          <a:xfrm>
            <a:off x="285750" y="1054882"/>
            <a:ext cx="6435307" cy="5315199"/>
          </a:xfrm>
        </p:spPr>
        <p:txBody>
          <a:bodyPr>
            <a:normAutofit/>
          </a:bodyPr>
          <a:lstStyle/>
          <a:p>
            <a:r>
              <a:rPr lang="en-GB" dirty="0"/>
              <a:t>Train driving optimisation: SmartDrive</a:t>
            </a:r>
          </a:p>
          <a:p>
            <a:r>
              <a:rPr lang="en-GB" dirty="0"/>
              <a:t>Traffic timetable optimisation</a:t>
            </a:r>
          </a:p>
          <a:p>
            <a:r>
              <a:rPr lang="en-GB" dirty="0"/>
              <a:t>Regenerative braking energy utilisation</a:t>
            </a:r>
          </a:p>
          <a:p>
            <a:r>
              <a:rPr lang="en-GB" dirty="0"/>
              <a:t>Automatic train controls/Driver advisory system (DAS) design</a:t>
            </a:r>
          </a:p>
          <a:p>
            <a:r>
              <a:rPr lang="en-GB" dirty="0"/>
              <a:t>Multi-train coordinated control</a:t>
            </a:r>
          </a:p>
          <a:p>
            <a:r>
              <a:rPr lang="en-GB" dirty="0"/>
              <a:t>Impact and outcomes</a:t>
            </a:r>
          </a:p>
          <a:p>
            <a:pPr lvl="1"/>
            <a:r>
              <a:rPr lang="en-GB" dirty="0"/>
              <a:t>Field test with Edinburgh Trams, Beijing Metro, and Guangzhou</a:t>
            </a:r>
          </a:p>
          <a:p>
            <a:pPr lvl="1"/>
            <a:r>
              <a:rPr lang="en-GB" dirty="0"/>
              <a:t>Reduce energy by 10-20%</a:t>
            </a:r>
          </a:p>
          <a:p>
            <a:pPr lvl="1"/>
            <a:r>
              <a:rPr lang="en-GB" dirty="0"/>
              <a:t>Daily operation in Edinburgh Trams</a:t>
            </a:r>
          </a:p>
          <a:p>
            <a:pPr lvl="1"/>
            <a:r>
              <a:rPr lang="en-GB" dirty="0"/>
              <a:t>‘SmartDrive’ package to railway operators</a:t>
            </a:r>
          </a:p>
          <a:p>
            <a:endParaRPr lang="en-GB" dirty="0"/>
          </a:p>
          <a:p>
            <a:pPr lvl="1"/>
            <a:endParaRPr lang="en-GB" dirty="0"/>
          </a:p>
          <a:p>
            <a:endParaRPr lang="en-GB" dirty="0"/>
          </a:p>
        </p:txBody>
      </p:sp>
      <p:sp>
        <p:nvSpPr>
          <p:cNvPr id="4" name="Slide Number Placeholder 3">
            <a:extLst>
              <a:ext uri="{FF2B5EF4-FFF2-40B4-BE49-F238E27FC236}">
                <a16:creationId xmlns:a16="http://schemas.microsoft.com/office/drawing/2014/main" id="{F0B102BA-8FFE-497B-8A07-55D2F1404727}"/>
              </a:ext>
            </a:extLst>
          </p:cNvPr>
          <p:cNvSpPr>
            <a:spLocks noGrp="1"/>
          </p:cNvSpPr>
          <p:nvPr>
            <p:ph type="sldNum" sz="quarter" idx="12"/>
          </p:nvPr>
        </p:nvSpPr>
        <p:spPr/>
        <p:txBody>
          <a:bodyPr/>
          <a:lstStyle/>
          <a:p>
            <a:fld id="{1A6B7288-216A-4E5B-A39F-01960F84F83C}" type="slidenum">
              <a:rPr lang="en-GB" smtClean="0"/>
              <a:t>18</a:t>
            </a:fld>
            <a:endParaRPr lang="en-GB"/>
          </a:p>
        </p:txBody>
      </p:sp>
      <p:pic>
        <p:nvPicPr>
          <p:cNvPr id="5" name="Picture 4" descr="C:\Users\zxt279\Dropbox\Railway writing paper\Thesis writing\6. Traction eneryg optimisation\Figure\driving_control_sample_time_domain_v2.png">
            <a:extLst>
              <a:ext uri="{FF2B5EF4-FFF2-40B4-BE49-F238E27FC236}">
                <a16:creationId xmlns:a16="http://schemas.microsoft.com/office/drawing/2014/main" id="{EAD38E87-ACD7-43D5-AFA8-BEFB6A7C4777}"/>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51104" y="1369343"/>
            <a:ext cx="3039985" cy="2200773"/>
          </a:xfrm>
          <a:prstGeom prst="rect">
            <a:avLst/>
          </a:prstGeom>
          <a:noFill/>
          <a:ln>
            <a:noFill/>
          </a:ln>
        </p:spPr>
      </p:pic>
      <p:pic>
        <p:nvPicPr>
          <p:cNvPr id="6" name="Picture 5">
            <a:extLst>
              <a:ext uri="{FF2B5EF4-FFF2-40B4-BE49-F238E27FC236}">
                <a16:creationId xmlns:a16="http://schemas.microsoft.com/office/drawing/2014/main" id="{E65622A7-03CA-4425-B3AF-F53913D64B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1057" y="3784946"/>
            <a:ext cx="5056209" cy="2480941"/>
          </a:xfrm>
          <a:prstGeom prst="rect">
            <a:avLst/>
          </a:prstGeom>
        </p:spPr>
      </p:pic>
      <p:pic>
        <p:nvPicPr>
          <p:cNvPr id="7" name="Picture 6">
            <a:extLst>
              <a:ext uri="{FF2B5EF4-FFF2-40B4-BE49-F238E27FC236}">
                <a16:creationId xmlns:a16="http://schemas.microsoft.com/office/drawing/2014/main" id="{680E3DCA-9D04-4B1F-893B-DEFD8DEA08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8985" y="1497627"/>
            <a:ext cx="2498906" cy="1797936"/>
          </a:xfrm>
          <a:prstGeom prst="rect">
            <a:avLst/>
          </a:prstGeom>
        </p:spPr>
      </p:pic>
    </p:spTree>
    <p:extLst>
      <p:ext uri="{BB962C8B-B14F-4D97-AF65-F5344CB8AC3E}">
        <p14:creationId xmlns:p14="http://schemas.microsoft.com/office/powerpoint/2010/main" val="35189763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8E7F3-89BD-4C41-7943-DE48846AA4A8}"/>
              </a:ext>
            </a:extLst>
          </p:cNvPr>
          <p:cNvSpPr>
            <a:spLocks noGrp="1"/>
          </p:cNvSpPr>
          <p:nvPr>
            <p:ph type="title"/>
          </p:nvPr>
        </p:nvSpPr>
        <p:spPr/>
        <p:txBody>
          <a:bodyPr>
            <a:noAutofit/>
          </a:bodyPr>
          <a:lstStyle/>
          <a:p>
            <a:r>
              <a:rPr lang="en-GB" sz="3600" dirty="0"/>
              <a:t>Multi-train Coordinated Operation Optimisation </a:t>
            </a:r>
          </a:p>
        </p:txBody>
      </p:sp>
      <p:sp>
        <p:nvSpPr>
          <p:cNvPr id="3" name="Content Placeholder 2">
            <a:extLst>
              <a:ext uri="{FF2B5EF4-FFF2-40B4-BE49-F238E27FC236}">
                <a16:creationId xmlns:a16="http://schemas.microsoft.com/office/drawing/2014/main" id="{0861E450-3B0D-03F6-55F3-6274F8242BF8}"/>
              </a:ext>
            </a:extLst>
          </p:cNvPr>
          <p:cNvSpPr>
            <a:spLocks noGrp="1"/>
          </p:cNvSpPr>
          <p:nvPr>
            <p:ph idx="1"/>
          </p:nvPr>
        </p:nvSpPr>
        <p:spPr>
          <a:xfrm>
            <a:off x="285750" y="1054882"/>
            <a:ext cx="6426117" cy="2396200"/>
          </a:xfrm>
        </p:spPr>
        <p:txBody>
          <a:bodyPr>
            <a:normAutofit/>
          </a:bodyPr>
          <a:lstStyle/>
          <a:p>
            <a:r>
              <a:rPr lang="en-GB" sz="2800" dirty="0"/>
              <a:t>Traction energy saving is not substation energy saving </a:t>
            </a:r>
          </a:p>
          <a:p>
            <a:r>
              <a:rPr lang="en-GB" sz="2800" dirty="0"/>
              <a:t>Regenerative braking energy efficiency </a:t>
            </a:r>
          </a:p>
          <a:p>
            <a:r>
              <a:rPr lang="en-GB" sz="2800" dirty="0"/>
              <a:t>Monte Carlo for correlation </a:t>
            </a:r>
          </a:p>
          <a:p>
            <a:r>
              <a:rPr lang="en-GB" sz="2800" dirty="0"/>
              <a:t>Neural Network</a:t>
            </a:r>
          </a:p>
          <a:p>
            <a:endParaRPr lang="en-GB" dirty="0"/>
          </a:p>
        </p:txBody>
      </p:sp>
      <p:sp>
        <p:nvSpPr>
          <p:cNvPr id="4" name="Slide Number Placeholder 3">
            <a:extLst>
              <a:ext uri="{FF2B5EF4-FFF2-40B4-BE49-F238E27FC236}">
                <a16:creationId xmlns:a16="http://schemas.microsoft.com/office/drawing/2014/main" id="{2E9662C4-911A-E5BC-75A4-D0EF7E9BDCB2}"/>
              </a:ext>
            </a:extLst>
          </p:cNvPr>
          <p:cNvSpPr>
            <a:spLocks noGrp="1"/>
          </p:cNvSpPr>
          <p:nvPr>
            <p:ph type="sldNum" sz="quarter" idx="12"/>
          </p:nvPr>
        </p:nvSpPr>
        <p:spPr/>
        <p:txBody>
          <a:bodyPr/>
          <a:lstStyle/>
          <a:p>
            <a:fld id="{1A6B7288-216A-4E5B-A39F-01960F84F83C}" type="slidenum">
              <a:rPr lang="en-GB" smtClean="0"/>
              <a:t>19</a:t>
            </a:fld>
            <a:endParaRPr lang="en-GB"/>
          </a:p>
        </p:txBody>
      </p:sp>
      <p:pic>
        <p:nvPicPr>
          <p:cNvPr id="21" name="图片 2">
            <a:extLst>
              <a:ext uri="{FF2B5EF4-FFF2-40B4-BE49-F238E27FC236}">
                <a16:creationId xmlns:a16="http://schemas.microsoft.com/office/drawing/2014/main" id="{47B867DD-BC28-5C55-AF20-9C62FFD9A7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54" y="4077257"/>
            <a:ext cx="3253272" cy="2634476"/>
          </a:xfrm>
          <a:prstGeom prst="rect">
            <a:avLst/>
          </a:prstGeom>
        </p:spPr>
      </p:pic>
      <p:sp>
        <p:nvSpPr>
          <p:cNvPr id="22" name="TextBox 21">
            <a:extLst>
              <a:ext uri="{FF2B5EF4-FFF2-40B4-BE49-F238E27FC236}">
                <a16:creationId xmlns:a16="http://schemas.microsoft.com/office/drawing/2014/main" id="{6B595336-26D4-193D-0EA9-EDB91A8759D7}"/>
              </a:ext>
            </a:extLst>
          </p:cNvPr>
          <p:cNvSpPr txBox="1"/>
          <p:nvPr/>
        </p:nvSpPr>
        <p:spPr>
          <a:xfrm>
            <a:off x="3492156" y="6410696"/>
            <a:ext cx="6735925" cy="461665"/>
          </a:xfrm>
          <a:prstGeom prst="rect">
            <a:avLst/>
          </a:prstGeom>
          <a:noFill/>
        </p:spPr>
        <p:txBody>
          <a:bodyPr wrap="square">
            <a:spAutoFit/>
          </a:bodyPr>
          <a:lstStyle/>
          <a:p>
            <a:r>
              <a:rPr lang="en-GB" sz="1200" b="1" dirty="0">
                <a:effectLst/>
                <a:latin typeface="Calibri" panose="020F0502020204030204" pitchFamily="34" charset="0"/>
                <a:ea typeface="SimSun" panose="02010600030101010101" pitchFamily="2" charset="-122"/>
                <a:cs typeface="Times New Roman" panose="02020603050405020304" pitchFamily="18" charset="0"/>
              </a:rPr>
              <a:t>Z. Tian</a:t>
            </a:r>
            <a:r>
              <a:rPr lang="en-GB" sz="1200" dirty="0">
                <a:effectLst/>
                <a:latin typeface="Calibri" panose="020F0502020204030204" pitchFamily="34" charset="0"/>
                <a:ea typeface="SimSun" panose="02010600030101010101" pitchFamily="2" charset="-122"/>
                <a:cs typeface="Times New Roman" panose="02020603050405020304" pitchFamily="18" charset="0"/>
              </a:rPr>
              <a:t>, P. Weston, N. Zhao, S. Hillmansen, C. Roberts, and L. Chen, "System energy optimisation strategies for metros with regeneration," </a:t>
            </a:r>
            <a:r>
              <a:rPr lang="en-GB" sz="1200" i="1" dirty="0">
                <a:effectLst/>
                <a:latin typeface="Calibri" panose="020F0502020204030204" pitchFamily="34" charset="0"/>
                <a:ea typeface="SimSun" panose="02010600030101010101" pitchFamily="2" charset="-122"/>
                <a:cs typeface="Times New Roman" panose="02020603050405020304" pitchFamily="18" charset="0"/>
              </a:rPr>
              <a:t>Transportation Research Part C</a:t>
            </a:r>
            <a:r>
              <a:rPr lang="en-GB" sz="1200" dirty="0">
                <a:effectLst/>
                <a:latin typeface="Calibri" panose="020F0502020204030204" pitchFamily="34" charset="0"/>
                <a:ea typeface="SimSun" panose="02010600030101010101" pitchFamily="2" charset="-122"/>
                <a:cs typeface="Times New Roman" panose="02020603050405020304" pitchFamily="18" charset="0"/>
              </a:rPr>
              <a:t>, vol. 75, pp. 120-135, 2017 </a:t>
            </a:r>
            <a:endParaRPr lang="en-GB" sz="1200" dirty="0"/>
          </a:p>
        </p:txBody>
      </p:sp>
      <p:graphicFrame>
        <p:nvGraphicFramePr>
          <p:cNvPr id="23" name="表格 3">
            <a:extLst>
              <a:ext uri="{FF2B5EF4-FFF2-40B4-BE49-F238E27FC236}">
                <a16:creationId xmlns:a16="http://schemas.microsoft.com/office/drawing/2014/main" id="{4FA79530-D956-9217-552A-9AD009C9E70A}"/>
              </a:ext>
            </a:extLst>
          </p:cNvPr>
          <p:cNvGraphicFramePr>
            <a:graphicFrameLocks noGrp="1"/>
          </p:cNvGraphicFramePr>
          <p:nvPr>
            <p:extLst>
              <p:ext uri="{D42A27DB-BD31-4B8C-83A1-F6EECF244321}">
                <p14:modId xmlns:p14="http://schemas.microsoft.com/office/powerpoint/2010/main" val="290377623"/>
              </p:ext>
            </p:extLst>
          </p:nvPr>
        </p:nvGraphicFramePr>
        <p:xfrm>
          <a:off x="6586700" y="1097470"/>
          <a:ext cx="5602661" cy="5008628"/>
        </p:xfrm>
        <a:graphic>
          <a:graphicData uri="http://schemas.openxmlformats.org/drawingml/2006/table">
            <a:tbl>
              <a:tblPr firstRow="1" bandRow="1"/>
              <a:tblGrid>
                <a:gridCol w="1979625">
                  <a:extLst>
                    <a:ext uri="{9D8B030D-6E8A-4147-A177-3AD203B41FA5}">
                      <a16:colId xmlns:a16="http://schemas.microsoft.com/office/drawing/2014/main" val="20000"/>
                    </a:ext>
                  </a:extLst>
                </a:gridCol>
                <a:gridCol w="1029212">
                  <a:extLst>
                    <a:ext uri="{9D8B030D-6E8A-4147-A177-3AD203B41FA5}">
                      <a16:colId xmlns:a16="http://schemas.microsoft.com/office/drawing/2014/main" val="20001"/>
                    </a:ext>
                  </a:extLst>
                </a:gridCol>
                <a:gridCol w="1296912">
                  <a:extLst>
                    <a:ext uri="{9D8B030D-6E8A-4147-A177-3AD203B41FA5}">
                      <a16:colId xmlns:a16="http://schemas.microsoft.com/office/drawing/2014/main" val="20002"/>
                    </a:ext>
                  </a:extLst>
                </a:gridCol>
                <a:gridCol w="1296912">
                  <a:extLst>
                    <a:ext uri="{9D8B030D-6E8A-4147-A177-3AD203B41FA5}">
                      <a16:colId xmlns:a16="http://schemas.microsoft.com/office/drawing/2014/main" val="20003"/>
                    </a:ext>
                  </a:extLst>
                </a:gridCol>
              </a:tblGrid>
              <a:tr h="399624">
                <a:tc>
                  <a:txBody>
                    <a:bodyPr/>
                    <a:lstStyle>
                      <a:lvl1pPr marL="0" algn="l" defTabSz="914400" rtl="0" eaLnBrk="1" latinLnBrk="0" hangingPunct="1">
                        <a:defRPr sz="1800" b="1" kern="1200">
                          <a:solidFill>
                            <a:schemeClr val="dk1"/>
                          </a:solidFill>
                          <a:latin typeface="Arial"/>
                        </a:defRPr>
                      </a:lvl1pPr>
                      <a:lvl2pPr marL="457200" algn="l" defTabSz="914400" rtl="0" eaLnBrk="1" latinLnBrk="0" hangingPunct="1">
                        <a:defRPr sz="1800" b="1" kern="1200">
                          <a:solidFill>
                            <a:schemeClr val="dk1"/>
                          </a:solidFill>
                          <a:latin typeface="Arial"/>
                        </a:defRPr>
                      </a:lvl2pPr>
                      <a:lvl3pPr marL="914400" algn="l" defTabSz="914400" rtl="0" eaLnBrk="1" latinLnBrk="0" hangingPunct="1">
                        <a:defRPr sz="1800" b="1" kern="1200">
                          <a:solidFill>
                            <a:schemeClr val="dk1"/>
                          </a:solidFill>
                          <a:latin typeface="Arial"/>
                        </a:defRPr>
                      </a:lvl3pPr>
                      <a:lvl4pPr marL="1371600" algn="l" defTabSz="914400" rtl="0" eaLnBrk="1" latinLnBrk="0" hangingPunct="1">
                        <a:defRPr sz="1800" b="1" kern="1200">
                          <a:solidFill>
                            <a:schemeClr val="dk1"/>
                          </a:solidFill>
                          <a:latin typeface="Arial"/>
                        </a:defRPr>
                      </a:lvl4pPr>
                      <a:lvl5pPr marL="1828800" algn="l" defTabSz="914400" rtl="0" eaLnBrk="1" latinLnBrk="0" hangingPunct="1">
                        <a:defRPr sz="1800" b="1" kern="1200">
                          <a:solidFill>
                            <a:schemeClr val="dk1"/>
                          </a:solidFill>
                          <a:latin typeface="Arial"/>
                        </a:defRPr>
                      </a:lvl5pPr>
                      <a:lvl6pPr marL="2286000" algn="l" defTabSz="914400" rtl="0" eaLnBrk="1" latinLnBrk="0" hangingPunct="1">
                        <a:defRPr sz="1800" b="1" kern="1200">
                          <a:solidFill>
                            <a:schemeClr val="dk1"/>
                          </a:solidFill>
                          <a:latin typeface="Arial"/>
                        </a:defRPr>
                      </a:lvl6pPr>
                      <a:lvl7pPr marL="2743200" algn="l" defTabSz="914400" rtl="0" eaLnBrk="1" latinLnBrk="0" hangingPunct="1">
                        <a:defRPr sz="1800" b="1" kern="1200">
                          <a:solidFill>
                            <a:schemeClr val="dk1"/>
                          </a:solidFill>
                          <a:latin typeface="Arial"/>
                        </a:defRPr>
                      </a:lvl7pPr>
                      <a:lvl8pPr marL="3200400" algn="l" defTabSz="914400" rtl="0" eaLnBrk="1" latinLnBrk="0" hangingPunct="1">
                        <a:defRPr sz="1800" b="1" kern="1200">
                          <a:solidFill>
                            <a:schemeClr val="dk1"/>
                          </a:solidFill>
                          <a:latin typeface="Arial"/>
                        </a:defRPr>
                      </a:lvl8pPr>
                      <a:lvl9pPr marL="3657600" algn="l" defTabSz="914400" rtl="0" eaLnBrk="1" latinLnBrk="0" hangingPunct="1">
                        <a:defRPr sz="1800" b="1" kern="1200">
                          <a:solidFill>
                            <a:schemeClr val="dk1"/>
                          </a:solidFill>
                          <a:latin typeface="Arial"/>
                        </a:defRPr>
                      </a:lvl9pPr>
                    </a:lstStyle>
                    <a:p>
                      <a:endParaRPr lang="zh-CN" altLang="en-US" sz="1400" dirty="0">
                        <a:solidFill>
                          <a:schemeClr val="tx1"/>
                        </a:solidFill>
                      </a:endParaRPr>
                    </a:p>
                  </a:txBody>
                  <a:tcPr anchor="ctr">
                    <a:lnL w="12700" cmpd="sng">
                      <a:solidFill>
                        <a:srgbClr val="AAAAAA"/>
                      </a:solidFill>
                    </a:lnL>
                    <a:lnR w="12700" cmpd="sng">
                      <a:solidFill>
                        <a:srgbClr val="AAAAAA"/>
                      </a:solidFill>
                    </a:lnR>
                    <a:lnT w="12700" cmpd="sng">
                      <a:solidFill>
                        <a:srgbClr val="AAAAAA"/>
                      </a:solidFill>
                    </a:lnT>
                    <a:lnB w="12700" cmpd="sng">
                      <a:solidFill>
                        <a:srgbClr val="AAAAAA"/>
                      </a:solidFill>
                    </a:lnB>
                    <a:lnTlToBr w="12700" cmpd="sng">
                      <a:noFill/>
                      <a:prstDash val="solid"/>
                    </a:lnTlToBr>
                    <a:lnBlToTr w="12700" cmpd="sng">
                      <a:noFill/>
                      <a:prstDash val="solid"/>
                    </a:lnBlToTr>
                    <a:solidFill>
                      <a:srgbClr val="AAAAAA">
                        <a:tint val="20000"/>
                      </a:srgbClr>
                    </a:solidFill>
                  </a:tcPr>
                </a:tc>
                <a:tc>
                  <a:txBody>
                    <a:bodyPr/>
                    <a:lstStyle>
                      <a:lvl1pPr marL="0" algn="l" defTabSz="914400" rtl="0" eaLnBrk="1" latinLnBrk="0" hangingPunct="1">
                        <a:defRPr sz="1800" b="1" kern="1200">
                          <a:solidFill>
                            <a:schemeClr val="dk1"/>
                          </a:solidFill>
                          <a:latin typeface="Arial"/>
                        </a:defRPr>
                      </a:lvl1pPr>
                      <a:lvl2pPr marL="457200" algn="l" defTabSz="914400" rtl="0" eaLnBrk="1" latinLnBrk="0" hangingPunct="1">
                        <a:defRPr sz="1800" b="1" kern="1200">
                          <a:solidFill>
                            <a:schemeClr val="dk1"/>
                          </a:solidFill>
                          <a:latin typeface="Arial"/>
                        </a:defRPr>
                      </a:lvl2pPr>
                      <a:lvl3pPr marL="914400" algn="l" defTabSz="914400" rtl="0" eaLnBrk="1" latinLnBrk="0" hangingPunct="1">
                        <a:defRPr sz="1800" b="1" kern="1200">
                          <a:solidFill>
                            <a:schemeClr val="dk1"/>
                          </a:solidFill>
                          <a:latin typeface="Arial"/>
                        </a:defRPr>
                      </a:lvl3pPr>
                      <a:lvl4pPr marL="1371600" algn="l" defTabSz="914400" rtl="0" eaLnBrk="1" latinLnBrk="0" hangingPunct="1">
                        <a:defRPr sz="1800" b="1" kern="1200">
                          <a:solidFill>
                            <a:schemeClr val="dk1"/>
                          </a:solidFill>
                          <a:latin typeface="Arial"/>
                        </a:defRPr>
                      </a:lvl4pPr>
                      <a:lvl5pPr marL="1828800" algn="l" defTabSz="914400" rtl="0" eaLnBrk="1" latinLnBrk="0" hangingPunct="1">
                        <a:defRPr sz="1800" b="1" kern="1200">
                          <a:solidFill>
                            <a:schemeClr val="dk1"/>
                          </a:solidFill>
                          <a:latin typeface="Arial"/>
                        </a:defRPr>
                      </a:lvl5pPr>
                      <a:lvl6pPr marL="2286000" algn="l" defTabSz="914400" rtl="0" eaLnBrk="1" latinLnBrk="0" hangingPunct="1">
                        <a:defRPr sz="1800" b="1" kern="1200">
                          <a:solidFill>
                            <a:schemeClr val="dk1"/>
                          </a:solidFill>
                          <a:latin typeface="Arial"/>
                        </a:defRPr>
                      </a:lvl6pPr>
                      <a:lvl7pPr marL="2743200" algn="l" defTabSz="914400" rtl="0" eaLnBrk="1" latinLnBrk="0" hangingPunct="1">
                        <a:defRPr sz="1800" b="1" kern="1200">
                          <a:solidFill>
                            <a:schemeClr val="dk1"/>
                          </a:solidFill>
                          <a:latin typeface="Arial"/>
                        </a:defRPr>
                      </a:lvl7pPr>
                      <a:lvl8pPr marL="3200400" algn="l" defTabSz="914400" rtl="0" eaLnBrk="1" latinLnBrk="0" hangingPunct="1">
                        <a:defRPr sz="1800" b="1" kern="1200">
                          <a:solidFill>
                            <a:schemeClr val="dk1"/>
                          </a:solidFill>
                          <a:latin typeface="Arial"/>
                        </a:defRPr>
                      </a:lvl8pPr>
                      <a:lvl9pPr marL="3657600" algn="l" defTabSz="914400" rtl="0" eaLnBrk="1" latinLnBrk="0" hangingPunct="1">
                        <a:defRPr sz="1800" b="1" kern="1200">
                          <a:solidFill>
                            <a:schemeClr val="dk1"/>
                          </a:solidFill>
                          <a:latin typeface="Arial"/>
                        </a:defRPr>
                      </a:lvl9pPr>
                    </a:lstStyle>
                    <a:p>
                      <a:pPr algn="ctr"/>
                      <a:r>
                        <a:rPr lang="en-US" altLang="zh-CN" sz="1400" dirty="0">
                          <a:solidFill>
                            <a:schemeClr val="tx1"/>
                          </a:solidFill>
                        </a:rPr>
                        <a:t>Current ATO operation</a:t>
                      </a:r>
                      <a:endParaRPr lang="zh-CN" altLang="en-US" sz="1400" dirty="0">
                        <a:solidFill>
                          <a:schemeClr val="tx1"/>
                        </a:solidFill>
                      </a:endParaRPr>
                    </a:p>
                  </a:txBody>
                  <a:tcPr anchor="ctr">
                    <a:lnL w="12700" cmpd="sng">
                      <a:solidFill>
                        <a:srgbClr val="AAAAAA"/>
                      </a:solidFill>
                    </a:lnL>
                    <a:lnR w="12700" cmpd="sng">
                      <a:solidFill>
                        <a:srgbClr val="AAAAAA"/>
                      </a:solidFill>
                    </a:lnR>
                    <a:lnT w="12700" cmpd="sng">
                      <a:solidFill>
                        <a:srgbClr val="AAAAAA"/>
                      </a:solidFill>
                    </a:lnT>
                    <a:lnB w="12700" cmpd="sng">
                      <a:solidFill>
                        <a:srgbClr val="AAAAAA"/>
                      </a:solidFill>
                    </a:lnB>
                    <a:lnTlToBr w="12700" cmpd="sng">
                      <a:noFill/>
                      <a:prstDash val="solid"/>
                    </a:lnTlToBr>
                    <a:lnBlToTr w="12700" cmpd="sng">
                      <a:noFill/>
                      <a:prstDash val="solid"/>
                    </a:lnBlToTr>
                    <a:solidFill>
                      <a:srgbClr val="AAAAAA">
                        <a:tint val="20000"/>
                      </a:srgbClr>
                    </a:solidFill>
                  </a:tcPr>
                </a:tc>
                <a:tc>
                  <a:txBody>
                    <a:bodyPr/>
                    <a:lstStyle>
                      <a:lvl1pPr marL="0" algn="l" defTabSz="914400" rtl="0" eaLnBrk="1" latinLnBrk="0" hangingPunct="1">
                        <a:defRPr sz="1800" b="1" kern="1200">
                          <a:solidFill>
                            <a:schemeClr val="dk1"/>
                          </a:solidFill>
                          <a:latin typeface="Arial"/>
                        </a:defRPr>
                      </a:lvl1pPr>
                      <a:lvl2pPr marL="457200" algn="l" defTabSz="914400" rtl="0" eaLnBrk="1" latinLnBrk="0" hangingPunct="1">
                        <a:defRPr sz="1800" b="1" kern="1200">
                          <a:solidFill>
                            <a:schemeClr val="dk1"/>
                          </a:solidFill>
                          <a:latin typeface="Arial"/>
                        </a:defRPr>
                      </a:lvl2pPr>
                      <a:lvl3pPr marL="914400" algn="l" defTabSz="914400" rtl="0" eaLnBrk="1" latinLnBrk="0" hangingPunct="1">
                        <a:defRPr sz="1800" b="1" kern="1200">
                          <a:solidFill>
                            <a:schemeClr val="dk1"/>
                          </a:solidFill>
                          <a:latin typeface="Arial"/>
                        </a:defRPr>
                      </a:lvl3pPr>
                      <a:lvl4pPr marL="1371600" algn="l" defTabSz="914400" rtl="0" eaLnBrk="1" latinLnBrk="0" hangingPunct="1">
                        <a:defRPr sz="1800" b="1" kern="1200">
                          <a:solidFill>
                            <a:schemeClr val="dk1"/>
                          </a:solidFill>
                          <a:latin typeface="Arial"/>
                        </a:defRPr>
                      </a:lvl4pPr>
                      <a:lvl5pPr marL="1828800" algn="l" defTabSz="914400" rtl="0" eaLnBrk="1" latinLnBrk="0" hangingPunct="1">
                        <a:defRPr sz="1800" b="1" kern="1200">
                          <a:solidFill>
                            <a:schemeClr val="dk1"/>
                          </a:solidFill>
                          <a:latin typeface="Arial"/>
                        </a:defRPr>
                      </a:lvl5pPr>
                      <a:lvl6pPr marL="2286000" algn="l" defTabSz="914400" rtl="0" eaLnBrk="1" latinLnBrk="0" hangingPunct="1">
                        <a:defRPr sz="1800" b="1" kern="1200">
                          <a:solidFill>
                            <a:schemeClr val="dk1"/>
                          </a:solidFill>
                          <a:latin typeface="Arial"/>
                        </a:defRPr>
                      </a:lvl6pPr>
                      <a:lvl7pPr marL="2743200" algn="l" defTabSz="914400" rtl="0" eaLnBrk="1" latinLnBrk="0" hangingPunct="1">
                        <a:defRPr sz="1800" b="1" kern="1200">
                          <a:solidFill>
                            <a:schemeClr val="dk1"/>
                          </a:solidFill>
                          <a:latin typeface="Arial"/>
                        </a:defRPr>
                      </a:lvl7pPr>
                      <a:lvl8pPr marL="3200400" algn="l" defTabSz="914400" rtl="0" eaLnBrk="1" latinLnBrk="0" hangingPunct="1">
                        <a:defRPr sz="1800" b="1" kern="1200">
                          <a:solidFill>
                            <a:schemeClr val="dk1"/>
                          </a:solidFill>
                          <a:latin typeface="Arial"/>
                        </a:defRPr>
                      </a:lvl8pPr>
                      <a:lvl9pPr marL="3657600" algn="l" defTabSz="914400" rtl="0" eaLnBrk="1" latinLnBrk="0" hangingPunct="1">
                        <a:defRPr sz="1800" b="1" kern="1200">
                          <a:solidFill>
                            <a:schemeClr val="dk1"/>
                          </a:solidFill>
                          <a:latin typeface="Arial"/>
                        </a:defRPr>
                      </a:lvl9pPr>
                    </a:lstStyle>
                    <a:p>
                      <a:pPr algn="ctr"/>
                      <a:r>
                        <a:rPr lang="en-US" altLang="zh-CN" sz="1400" dirty="0">
                          <a:solidFill>
                            <a:schemeClr val="tx1"/>
                          </a:solidFill>
                        </a:rPr>
                        <a:t>Traction energy-saving</a:t>
                      </a:r>
                      <a:r>
                        <a:rPr lang="en-US" altLang="zh-CN" sz="1400" baseline="0" dirty="0">
                          <a:solidFill>
                            <a:schemeClr val="tx1"/>
                          </a:solidFill>
                        </a:rPr>
                        <a:t> operation*</a:t>
                      </a:r>
                      <a:endParaRPr lang="zh-CN" altLang="en-US" sz="1400" dirty="0">
                        <a:solidFill>
                          <a:schemeClr val="tx1"/>
                        </a:solidFill>
                      </a:endParaRPr>
                    </a:p>
                  </a:txBody>
                  <a:tcPr anchor="ctr">
                    <a:lnL w="12700" cmpd="sng">
                      <a:solidFill>
                        <a:srgbClr val="AAAAAA"/>
                      </a:solidFill>
                    </a:lnL>
                    <a:lnR w="12700" cmpd="sng">
                      <a:solidFill>
                        <a:srgbClr val="AAAAAA"/>
                      </a:solidFill>
                    </a:lnR>
                    <a:lnT w="12700" cmpd="sng">
                      <a:solidFill>
                        <a:srgbClr val="AAAAAA"/>
                      </a:solidFill>
                    </a:lnT>
                    <a:lnB w="12700" cmpd="sng">
                      <a:solidFill>
                        <a:srgbClr val="AAAAAA"/>
                      </a:solidFill>
                    </a:lnB>
                    <a:lnTlToBr w="12700" cmpd="sng">
                      <a:noFill/>
                      <a:prstDash val="solid"/>
                    </a:lnTlToBr>
                    <a:lnBlToTr w="12700" cmpd="sng">
                      <a:noFill/>
                      <a:prstDash val="solid"/>
                    </a:lnBlToTr>
                    <a:solidFill>
                      <a:srgbClr val="AAAAAA">
                        <a:tint val="20000"/>
                      </a:srgbClr>
                    </a:solidFill>
                  </a:tcPr>
                </a:tc>
                <a:tc>
                  <a:txBody>
                    <a:bodyPr/>
                    <a:lstStyle>
                      <a:lvl1pPr marL="0" algn="l" defTabSz="914400" rtl="0" eaLnBrk="1" latinLnBrk="0" hangingPunct="1">
                        <a:defRPr sz="1800" b="1" kern="1200">
                          <a:solidFill>
                            <a:schemeClr val="dk1"/>
                          </a:solidFill>
                          <a:latin typeface="Arial"/>
                        </a:defRPr>
                      </a:lvl1pPr>
                      <a:lvl2pPr marL="457200" algn="l" defTabSz="914400" rtl="0" eaLnBrk="1" latinLnBrk="0" hangingPunct="1">
                        <a:defRPr sz="1800" b="1" kern="1200">
                          <a:solidFill>
                            <a:schemeClr val="dk1"/>
                          </a:solidFill>
                          <a:latin typeface="Arial"/>
                        </a:defRPr>
                      </a:lvl2pPr>
                      <a:lvl3pPr marL="914400" algn="l" defTabSz="914400" rtl="0" eaLnBrk="1" latinLnBrk="0" hangingPunct="1">
                        <a:defRPr sz="1800" b="1" kern="1200">
                          <a:solidFill>
                            <a:schemeClr val="dk1"/>
                          </a:solidFill>
                          <a:latin typeface="Arial"/>
                        </a:defRPr>
                      </a:lvl3pPr>
                      <a:lvl4pPr marL="1371600" algn="l" defTabSz="914400" rtl="0" eaLnBrk="1" latinLnBrk="0" hangingPunct="1">
                        <a:defRPr sz="1800" b="1" kern="1200">
                          <a:solidFill>
                            <a:schemeClr val="dk1"/>
                          </a:solidFill>
                          <a:latin typeface="Arial"/>
                        </a:defRPr>
                      </a:lvl4pPr>
                      <a:lvl5pPr marL="1828800" algn="l" defTabSz="914400" rtl="0" eaLnBrk="1" latinLnBrk="0" hangingPunct="1">
                        <a:defRPr sz="1800" b="1" kern="1200">
                          <a:solidFill>
                            <a:schemeClr val="dk1"/>
                          </a:solidFill>
                          <a:latin typeface="Arial"/>
                        </a:defRPr>
                      </a:lvl5pPr>
                      <a:lvl6pPr marL="2286000" algn="l" defTabSz="914400" rtl="0" eaLnBrk="1" latinLnBrk="0" hangingPunct="1">
                        <a:defRPr sz="1800" b="1" kern="1200">
                          <a:solidFill>
                            <a:schemeClr val="dk1"/>
                          </a:solidFill>
                          <a:latin typeface="Arial"/>
                        </a:defRPr>
                      </a:lvl6pPr>
                      <a:lvl7pPr marL="2743200" algn="l" defTabSz="914400" rtl="0" eaLnBrk="1" latinLnBrk="0" hangingPunct="1">
                        <a:defRPr sz="1800" b="1" kern="1200">
                          <a:solidFill>
                            <a:schemeClr val="dk1"/>
                          </a:solidFill>
                          <a:latin typeface="Arial"/>
                        </a:defRPr>
                      </a:lvl7pPr>
                      <a:lvl8pPr marL="3200400" algn="l" defTabSz="914400" rtl="0" eaLnBrk="1" latinLnBrk="0" hangingPunct="1">
                        <a:defRPr sz="1800" b="1" kern="1200">
                          <a:solidFill>
                            <a:schemeClr val="dk1"/>
                          </a:solidFill>
                          <a:latin typeface="Arial"/>
                        </a:defRPr>
                      </a:lvl8pPr>
                      <a:lvl9pPr marL="3657600" algn="l" defTabSz="914400" rtl="0" eaLnBrk="1" latinLnBrk="0" hangingPunct="1">
                        <a:defRPr sz="1800" b="1" kern="1200">
                          <a:solidFill>
                            <a:schemeClr val="dk1"/>
                          </a:solidFill>
                          <a:latin typeface="Arial"/>
                        </a:defRPr>
                      </a:lvl9pPr>
                    </a:lstStyle>
                    <a:p>
                      <a:pPr algn="ctr"/>
                      <a:r>
                        <a:rPr lang="en-US" altLang="zh-CN" sz="1400" dirty="0">
                          <a:solidFill>
                            <a:schemeClr val="tx1"/>
                          </a:solidFill>
                        </a:rPr>
                        <a:t>System energy-saving operation**</a:t>
                      </a:r>
                      <a:endParaRPr lang="zh-CN" altLang="en-US" sz="1400" dirty="0">
                        <a:solidFill>
                          <a:schemeClr val="tx1"/>
                        </a:solidFill>
                      </a:endParaRPr>
                    </a:p>
                  </a:txBody>
                  <a:tcPr anchor="ctr">
                    <a:lnL w="12700" cmpd="sng">
                      <a:solidFill>
                        <a:srgbClr val="AAAAAA"/>
                      </a:solidFill>
                    </a:lnL>
                    <a:lnR w="12700" cmpd="sng">
                      <a:solidFill>
                        <a:srgbClr val="AAAAAA"/>
                      </a:solidFill>
                    </a:lnR>
                    <a:lnT w="12700" cmpd="sng">
                      <a:solidFill>
                        <a:srgbClr val="AAAAAA"/>
                      </a:solidFill>
                    </a:lnT>
                    <a:lnB w="12700" cmpd="sng">
                      <a:solidFill>
                        <a:srgbClr val="AAAAAA"/>
                      </a:solidFill>
                    </a:lnB>
                    <a:lnTlToBr w="12700" cmpd="sng">
                      <a:noFill/>
                      <a:prstDash val="solid"/>
                    </a:lnTlToBr>
                    <a:lnBlToTr w="12700" cmpd="sng">
                      <a:noFill/>
                      <a:prstDash val="solid"/>
                    </a:lnBlToTr>
                    <a:solidFill>
                      <a:srgbClr val="AAAAAA">
                        <a:tint val="20000"/>
                      </a:srgbClr>
                    </a:solidFill>
                  </a:tcPr>
                </a:tc>
                <a:extLst>
                  <a:ext uri="{0D108BD9-81ED-4DB2-BD59-A6C34878D82A}">
                    <a16:rowId xmlns:a16="http://schemas.microsoft.com/office/drawing/2014/main" val="10000"/>
                  </a:ext>
                </a:extLst>
              </a:tr>
              <a:tr h="285189">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altLang="zh-CN" sz="1400" dirty="0">
                          <a:solidFill>
                            <a:schemeClr val="tx1"/>
                          </a:solidFill>
                        </a:rPr>
                        <a:t>Cycle running</a:t>
                      </a:r>
                      <a:r>
                        <a:rPr lang="en-US" altLang="zh-CN" sz="1400" baseline="0" dirty="0">
                          <a:solidFill>
                            <a:schemeClr val="tx1"/>
                          </a:solidFill>
                        </a:rPr>
                        <a:t> time (s)</a:t>
                      </a:r>
                      <a:endParaRPr lang="zh-CN" altLang="en-US" sz="1400" dirty="0">
                        <a:solidFill>
                          <a:schemeClr val="tx1"/>
                        </a:solidFill>
                      </a:endParaRPr>
                    </a:p>
                  </a:txBody>
                  <a:tcPr anchor="ctr">
                    <a:lnL w="12700" cmpd="sng">
                      <a:solidFill>
                        <a:srgbClr val="AAAAAA"/>
                      </a:solidFill>
                    </a:lnL>
                    <a:lnR w="12700" cmpd="sng">
                      <a:solidFill>
                        <a:srgbClr val="AAAAAA"/>
                      </a:solidFill>
                    </a:lnR>
                    <a:lnT w="12700" cmpd="sng">
                      <a:solidFill>
                        <a:srgbClr val="AAAAAA"/>
                      </a:solidFill>
                    </a:lnT>
                    <a:lnB w="12700" cmpd="sng">
                      <a:solidFill>
                        <a:srgbClr val="AAAAAA"/>
                      </a:solidFill>
                    </a:lnB>
                    <a:lnTlToBr w="12700" cmpd="sng">
                      <a:noFill/>
                      <a:prstDash val="solid"/>
                    </a:lnTlToBr>
                    <a:lnBlToTr w="12700" cmpd="sng">
                      <a:noFill/>
                      <a:prstDash val="solid"/>
                    </a:lnBlToTr>
                    <a:solidFill>
                      <a:srgbClr val="AAAAA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altLang="zh-CN" sz="1400" dirty="0">
                          <a:solidFill>
                            <a:schemeClr val="tx1"/>
                          </a:solidFill>
                        </a:rPr>
                        <a:t>4281</a:t>
                      </a:r>
                      <a:endParaRPr lang="zh-CN" altLang="en-US" sz="1400" dirty="0">
                        <a:solidFill>
                          <a:schemeClr val="tx1"/>
                        </a:solidFill>
                      </a:endParaRPr>
                    </a:p>
                  </a:txBody>
                  <a:tcPr anchor="ctr">
                    <a:lnL w="12700" cmpd="sng">
                      <a:solidFill>
                        <a:srgbClr val="AAAAAA"/>
                      </a:solidFill>
                    </a:lnL>
                    <a:lnR w="12700" cmpd="sng">
                      <a:solidFill>
                        <a:srgbClr val="AAAAAA"/>
                      </a:solidFill>
                    </a:lnR>
                    <a:lnT w="12700" cmpd="sng">
                      <a:solidFill>
                        <a:srgbClr val="AAAAAA"/>
                      </a:solidFill>
                    </a:lnT>
                    <a:lnB w="12700" cmpd="sng">
                      <a:solidFill>
                        <a:srgbClr val="AAAAAA"/>
                      </a:solidFill>
                    </a:lnB>
                    <a:lnTlToBr w="12700" cmpd="sng">
                      <a:noFill/>
                      <a:prstDash val="solid"/>
                    </a:lnTlToBr>
                    <a:lnBlToTr w="12700" cmpd="sng">
                      <a:noFill/>
                      <a:prstDash val="solid"/>
                    </a:lnBlToTr>
                    <a:solidFill>
                      <a:srgbClr val="AAAAA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altLang="zh-CN" sz="1400" dirty="0">
                          <a:solidFill>
                            <a:schemeClr val="tx1"/>
                          </a:solidFill>
                        </a:rPr>
                        <a:t>4281</a:t>
                      </a:r>
                      <a:endParaRPr lang="zh-CN" altLang="en-US" sz="1400" dirty="0">
                        <a:solidFill>
                          <a:schemeClr val="tx1"/>
                        </a:solidFill>
                      </a:endParaRPr>
                    </a:p>
                  </a:txBody>
                  <a:tcPr anchor="ctr">
                    <a:lnL w="12700" cmpd="sng">
                      <a:solidFill>
                        <a:srgbClr val="AAAAAA"/>
                      </a:solidFill>
                    </a:lnL>
                    <a:lnR w="12700" cmpd="sng">
                      <a:solidFill>
                        <a:srgbClr val="AAAAAA"/>
                      </a:solidFill>
                    </a:lnR>
                    <a:lnT w="12700" cmpd="sng">
                      <a:solidFill>
                        <a:srgbClr val="AAAAAA"/>
                      </a:solidFill>
                    </a:lnT>
                    <a:lnB w="12700" cmpd="sng">
                      <a:solidFill>
                        <a:srgbClr val="AAAAAA"/>
                      </a:solidFill>
                    </a:lnB>
                    <a:lnTlToBr w="12700" cmpd="sng">
                      <a:noFill/>
                      <a:prstDash val="solid"/>
                    </a:lnTlToBr>
                    <a:lnBlToTr w="12700" cmpd="sng">
                      <a:noFill/>
                      <a:prstDash val="solid"/>
                    </a:lnBlToTr>
                    <a:solidFill>
                      <a:srgbClr val="AAAAA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altLang="zh-CN" sz="1400" dirty="0">
                          <a:solidFill>
                            <a:schemeClr val="tx1"/>
                          </a:solidFill>
                        </a:rPr>
                        <a:t>4287</a:t>
                      </a:r>
                      <a:endParaRPr lang="zh-CN" altLang="en-US" sz="1400" dirty="0">
                        <a:solidFill>
                          <a:schemeClr val="tx1"/>
                        </a:solidFill>
                      </a:endParaRPr>
                    </a:p>
                  </a:txBody>
                  <a:tcPr anchor="ctr">
                    <a:lnL w="12700" cmpd="sng">
                      <a:solidFill>
                        <a:srgbClr val="AAAAAA"/>
                      </a:solidFill>
                    </a:lnL>
                    <a:lnR w="12700" cmpd="sng">
                      <a:solidFill>
                        <a:srgbClr val="AAAAAA"/>
                      </a:solidFill>
                    </a:lnR>
                    <a:lnT w="12700" cmpd="sng">
                      <a:solidFill>
                        <a:srgbClr val="AAAAAA"/>
                      </a:solidFill>
                    </a:lnT>
                    <a:lnB w="12700" cmpd="sng">
                      <a:solidFill>
                        <a:srgbClr val="AAAAAA"/>
                      </a:solidFill>
                    </a:lnB>
                    <a:lnTlToBr w="12700" cmpd="sng">
                      <a:noFill/>
                      <a:prstDash val="solid"/>
                    </a:lnTlToBr>
                    <a:lnBlToTr w="12700" cmpd="sng">
                      <a:noFill/>
                      <a:prstDash val="solid"/>
                    </a:lnBlToTr>
                    <a:solidFill>
                      <a:srgbClr val="AAAAAA">
                        <a:tint val="40000"/>
                      </a:srgbClr>
                    </a:solidFill>
                  </a:tcPr>
                </a:tc>
                <a:extLst>
                  <a:ext uri="{0D108BD9-81ED-4DB2-BD59-A6C34878D82A}">
                    <a16:rowId xmlns:a16="http://schemas.microsoft.com/office/drawing/2014/main" val="10001"/>
                  </a:ext>
                </a:extLst>
              </a:tr>
              <a:tr h="285189">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altLang="zh-CN" sz="1400" dirty="0">
                          <a:solidFill>
                            <a:schemeClr val="tx1"/>
                          </a:solidFill>
                        </a:rPr>
                        <a:t>Headway</a:t>
                      </a:r>
                      <a:r>
                        <a:rPr lang="en-US" altLang="zh-CN" sz="1400" baseline="0" dirty="0">
                          <a:solidFill>
                            <a:schemeClr val="tx1"/>
                          </a:solidFill>
                        </a:rPr>
                        <a:t> (s)</a:t>
                      </a:r>
                      <a:endParaRPr lang="zh-CN" altLang="en-US" sz="1400" dirty="0">
                        <a:solidFill>
                          <a:schemeClr val="tx1"/>
                        </a:solidFill>
                      </a:endParaRPr>
                    </a:p>
                  </a:txBody>
                  <a:tcPr anchor="ctr">
                    <a:lnL w="12700" cmpd="sng">
                      <a:solidFill>
                        <a:srgbClr val="AAAAAA"/>
                      </a:solidFill>
                    </a:lnL>
                    <a:lnR w="12700" cmpd="sng">
                      <a:solidFill>
                        <a:srgbClr val="AAAAAA"/>
                      </a:solidFill>
                    </a:lnR>
                    <a:lnT w="12700" cmpd="sng">
                      <a:solidFill>
                        <a:srgbClr val="AAAAAA"/>
                      </a:solidFill>
                    </a:lnT>
                    <a:lnB w="12700" cmpd="sng">
                      <a:solidFill>
                        <a:srgbClr val="AAAAAA"/>
                      </a:solidFill>
                    </a:lnB>
                    <a:lnTlToBr w="12700" cmpd="sng">
                      <a:noFill/>
                      <a:prstDash val="solid"/>
                    </a:lnTlToBr>
                    <a:lnBlToTr w="12700" cmpd="sng">
                      <a:noFill/>
                      <a:prstDash val="solid"/>
                    </a:lnBlToTr>
                    <a:solidFill>
                      <a:srgbClr val="AAAAA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altLang="zh-CN" sz="1400" dirty="0">
                          <a:solidFill>
                            <a:schemeClr val="tx1"/>
                          </a:solidFill>
                        </a:rPr>
                        <a:t>254</a:t>
                      </a:r>
                      <a:endParaRPr lang="zh-CN" altLang="en-US" sz="1400" dirty="0">
                        <a:solidFill>
                          <a:schemeClr val="tx1"/>
                        </a:solidFill>
                      </a:endParaRPr>
                    </a:p>
                  </a:txBody>
                  <a:tcPr anchor="ctr">
                    <a:lnL w="12700" cmpd="sng">
                      <a:solidFill>
                        <a:srgbClr val="AAAAAA"/>
                      </a:solidFill>
                    </a:lnL>
                    <a:lnR w="12700" cmpd="sng">
                      <a:solidFill>
                        <a:srgbClr val="AAAAAA"/>
                      </a:solidFill>
                    </a:lnR>
                    <a:lnT w="12700" cmpd="sng">
                      <a:solidFill>
                        <a:srgbClr val="AAAAAA"/>
                      </a:solidFill>
                    </a:lnT>
                    <a:lnB w="12700" cmpd="sng">
                      <a:solidFill>
                        <a:srgbClr val="AAAAAA"/>
                      </a:solidFill>
                    </a:lnB>
                    <a:lnTlToBr w="12700" cmpd="sng">
                      <a:noFill/>
                      <a:prstDash val="solid"/>
                    </a:lnTlToBr>
                    <a:lnBlToTr w="12700" cmpd="sng">
                      <a:noFill/>
                      <a:prstDash val="solid"/>
                    </a:lnBlToTr>
                    <a:solidFill>
                      <a:srgbClr val="AAAAA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altLang="zh-CN" sz="1400" dirty="0">
                          <a:solidFill>
                            <a:schemeClr val="tx1"/>
                          </a:solidFill>
                        </a:rPr>
                        <a:t>254</a:t>
                      </a:r>
                      <a:endParaRPr lang="zh-CN" altLang="en-US" sz="1400" dirty="0">
                        <a:solidFill>
                          <a:schemeClr val="tx1"/>
                        </a:solidFill>
                      </a:endParaRPr>
                    </a:p>
                  </a:txBody>
                  <a:tcPr anchor="ctr">
                    <a:lnL w="12700" cmpd="sng">
                      <a:solidFill>
                        <a:srgbClr val="AAAAAA"/>
                      </a:solidFill>
                    </a:lnL>
                    <a:lnR w="12700" cmpd="sng">
                      <a:solidFill>
                        <a:srgbClr val="AAAAAA"/>
                      </a:solidFill>
                    </a:lnR>
                    <a:lnT w="12700" cmpd="sng">
                      <a:solidFill>
                        <a:srgbClr val="AAAAAA"/>
                      </a:solidFill>
                    </a:lnT>
                    <a:lnB w="12700" cmpd="sng">
                      <a:solidFill>
                        <a:srgbClr val="AAAAAA"/>
                      </a:solidFill>
                    </a:lnB>
                    <a:lnTlToBr w="12700" cmpd="sng">
                      <a:noFill/>
                      <a:prstDash val="solid"/>
                    </a:lnTlToBr>
                    <a:lnBlToTr w="12700" cmpd="sng">
                      <a:noFill/>
                      <a:prstDash val="solid"/>
                    </a:lnBlToTr>
                    <a:solidFill>
                      <a:srgbClr val="AAAAA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altLang="zh-CN" sz="1400" dirty="0">
                          <a:solidFill>
                            <a:schemeClr val="tx1"/>
                          </a:solidFill>
                        </a:rPr>
                        <a:t>254</a:t>
                      </a:r>
                      <a:endParaRPr lang="zh-CN" altLang="en-US" sz="1400" dirty="0">
                        <a:solidFill>
                          <a:schemeClr val="tx1"/>
                        </a:solidFill>
                      </a:endParaRPr>
                    </a:p>
                  </a:txBody>
                  <a:tcPr anchor="ctr">
                    <a:lnL w="12700" cmpd="sng">
                      <a:solidFill>
                        <a:srgbClr val="AAAAAA"/>
                      </a:solidFill>
                    </a:lnL>
                    <a:lnR w="12700" cmpd="sng">
                      <a:solidFill>
                        <a:srgbClr val="AAAAAA"/>
                      </a:solidFill>
                    </a:lnR>
                    <a:lnT w="12700" cmpd="sng">
                      <a:solidFill>
                        <a:srgbClr val="AAAAAA"/>
                      </a:solidFill>
                    </a:lnT>
                    <a:lnB w="12700" cmpd="sng">
                      <a:solidFill>
                        <a:srgbClr val="AAAAAA"/>
                      </a:solidFill>
                    </a:lnB>
                    <a:lnTlToBr w="12700" cmpd="sng">
                      <a:noFill/>
                      <a:prstDash val="solid"/>
                    </a:lnTlToBr>
                    <a:lnBlToTr w="12700" cmpd="sng">
                      <a:noFill/>
                      <a:prstDash val="solid"/>
                    </a:lnBlToTr>
                    <a:solidFill>
                      <a:srgbClr val="AAAAAA">
                        <a:tint val="20000"/>
                      </a:srgbClr>
                    </a:solidFill>
                  </a:tcPr>
                </a:tc>
                <a:extLst>
                  <a:ext uri="{0D108BD9-81ED-4DB2-BD59-A6C34878D82A}">
                    <a16:rowId xmlns:a16="http://schemas.microsoft.com/office/drawing/2014/main" val="10002"/>
                  </a:ext>
                </a:extLst>
              </a:tr>
              <a:tr h="329102">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algn="l" defTabSz="914400" rtl="0" eaLnBrk="1" latinLnBrk="0" hangingPunct="1">
                        <a:lnSpc>
                          <a:spcPct val="115000"/>
                        </a:lnSpc>
                        <a:spcAft>
                          <a:spcPts val="0"/>
                        </a:spcAft>
                      </a:pPr>
                      <a:r>
                        <a:rPr lang="en-GB" sz="1400" b="0" kern="1200" dirty="0">
                          <a:solidFill>
                            <a:schemeClr val="tx1"/>
                          </a:solidFill>
                        </a:rPr>
                        <a:t>Substation energy (kWh)</a:t>
                      </a:r>
                      <a:endParaRPr lang="zh-CN" sz="1400" b="0" kern="1200" dirty="0">
                        <a:solidFill>
                          <a:schemeClr val="tx1"/>
                        </a:solidFill>
                        <a:latin typeface="+mn-lt"/>
                        <a:ea typeface="+mn-ea"/>
                        <a:cs typeface="+mn-cs"/>
                      </a:endParaRPr>
                    </a:p>
                  </a:txBody>
                  <a:tcPr marL="68580" marR="68580" marT="0" marB="0" anchor="ctr">
                    <a:lnL w="12700" cmpd="sng">
                      <a:solidFill>
                        <a:srgbClr val="AAAAAA"/>
                      </a:solidFill>
                    </a:lnL>
                    <a:lnR w="12700" cmpd="sng">
                      <a:solidFill>
                        <a:srgbClr val="AAAAAA"/>
                      </a:solidFill>
                    </a:lnR>
                    <a:lnT w="12700" cmpd="sng">
                      <a:solidFill>
                        <a:srgbClr val="AAAAAA"/>
                      </a:solidFill>
                    </a:lnT>
                    <a:lnB w="12700" cmpd="sng">
                      <a:solidFill>
                        <a:srgbClr val="AAAAAA"/>
                      </a:solidFill>
                    </a:lnB>
                    <a:lnTlToBr w="12700" cmpd="sng">
                      <a:noFill/>
                      <a:prstDash val="solid"/>
                    </a:lnTlToBr>
                    <a:lnBlToTr w="12700" cmpd="sng">
                      <a:noFill/>
                      <a:prstDash val="solid"/>
                    </a:lnBlToTr>
                    <a:solidFill>
                      <a:srgbClr val="AAAAA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spcAft>
                          <a:spcPts val="0"/>
                        </a:spcAft>
                      </a:pPr>
                      <a:r>
                        <a:rPr lang="en-GB" sz="1400" dirty="0">
                          <a:solidFill>
                            <a:schemeClr val="tx1"/>
                          </a:solidFill>
                          <a:effectLst/>
                          <a:latin typeface="+mn-lt"/>
                          <a:ea typeface="SimSun"/>
                          <a:cs typeface="Times New Roman"/>
                        </a:rPr>
                        <a:t>331</a:t>
                      </a:r>
                    </a:p>
                  </a:txBody>
                  <a:tcPr marL="68580" marR="68580" marT="0" marB="0">
                    <a:lnL w="12700" cmpd="sng">
                      <a:solidFill>
                        <a:srgbClr val="AAAAAA"/>
                      </a:solidFill>
                    </a:lnL>
                    <a:lnR w="12700" cmpd="sng">
                      <a:solidFill>
                        <a:srgbClr val="AAAAAA"/>
                      </a:solidFill>
                    </a:lnR>
                    <a:lnT w="12700" cmpd="sng">
                      <a:solidFill>
                        <a:srgbClr val="AAAAAA"/>
                      </a:solidFill>
                    </a:lnT>
                    <a:lnB w="12700" cmpd="sng">
                      <a:solidFill>
                        <a:srgbClr val="AAAAAA"/>
                      </a:solidFill>
                    </a:lnB>
                    <a:lnTlToBr w="12700" cmpd="sng">
                      <a:noFill/>
                      <a:prstDash val="solid"/>
                    </a:lnTlToBr>
                    <a:lnBlToTr w="12700" cmpd="sng">
                      <a:noFill/>
                      <a:prstDash val="solid"/>
                    </a:lnBlToTr>
                    <a:solidFill>
                      <a:srgbClr val="AAAAA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spcAft>
                          <a:spcPts val="0"/>
                        </a:spcAft>
                      </a:pPr>
                      <a:r>
                        <a:rPr lang="en-GB" sz="1400" dirty="0">
                          <a:solidFill>
                            <a:schemeClr val="tx1"/>
                          </a:solidFill>
                          <a:effectLst/>
                          <a:latin typeface="+mn-lt"/>
                          <a:ea typeface="SimSun"/>
                          <a:cs typeface="Times New Roman"/>
                        </a:rPr>
                        <a:t>232</a:t>
                      </a:r>
                    </a:p>
                    <a:p>
                      <a:pPr algn="ctr">
                        <a:spcAft>
                          <a:spcPts val="0"/>
                        </a:spcAft>
                      </a:pPr>
                      <a:r>
                        <a:rPr lang="en-GB" sz="1400" b="1" dirty="0">
                          <a:solidFill>
                            <a:srgbClr val="FF0000"/>
                          </a:solidFill>
                          <a:effectLst/>
                          <a:latin typeface="+mn-lt"/>
                          <a:ea typeface="SimSun"/>
                          <a:cs typeface="Times New Roman"/>
                        </a:rPr>
                        <a:t>(-29.9%)</a:t>
                      </a:r>
                    </a:p>
                  </a:txBody>
                  <a:tcPr marL="68580" marR="68580" marT="0" marB="0">
                    <a:lnL w="12700" cmpd="sng">
                      <a:solidFill>
                        <a:srgbClr val="AAAAAA"/>
                      </a:solidFill>
                    </a:lnL>
                    <a:lnR w="12700" cmpd="sng">
                      <a:solidFill>
                        <a:srgbClr val="AAAAAA"/>
                      </a:solidFill>
                    </a:lnR>
                    <a:lnT w="12700" cmpd="sng">
                      <a:solidFill>
                        <a:srgbClr val="AAAAAA"/>
                      </a:solidFill>
                    </a:lnT>
                    <a:lnB w="12700" cmpd="sng">
                      <a:solidFill>
                        <a:srgbClr val="AAAAAA"/>
                      </a:solidFill>
                    </a:lnB>
                    <a:lnTlToBr w="12700" cmpd="sng">
                      <a:noFill/>
                      <a:prstDash val="solid"/>
                    </a:lnTlToBr>
                    <a:lnBlToTr w="12700" cmpd="sng">
                      <a:noFill/>
                      <a:prstDash val="solid"/>
                    </a:lnBlToTr>
                    <a:solidFill>
                      <a:srgbClr val="AAAAA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spcAft>
                          <a:spcPts val="0"/>
                        </a:spcAft>
                      </a:pPr>
                      <a:r>
                        <a:rPr lang="en-GB" sz="1400" dirty="0">
                          <a:solidFill>
                            <a:schemeClr val="tx1"/>
                          </a:solidFill>
                          <a:effectLst/>
                          <a:latin typeface="+mn-lt"/>
                          <a:ea typeface="SimSun"/>
                          <a:cs typeface="Times New Roman"/>
                        </a:rPr>
                        <a:t>203</a:t>
                      </a:r>
                    </a:p>
                    <a:p>
                      <a:pPr algn="ctr">
                        <a:spcAft>
                          <a:spcPts val="0"/>
                        </a:spcAft>
                      </a:pPr>
                      <a:r>
                        <a:rPr lang="en-GB" sz="1400" b="1" dirty="0">
                          <a:solidFill>
                            <a:srgbClr val="FF0000"/>
                          </a:solidFill>
                          <a:effectLst/>
                          <a:latin typeface="+mn-lt"/>
                          <a:ea typeface="SimSun"/>
                          <a:cs typeface="Times New Roman"/>
                        </a:rPr>
                        <a:t>(-38.6%)</a:t>
                      </a:r>
                    </a:p>
                  </a:txBody>
                  <a:tcPr marL="68580" marR="68580" marT="0" marB="0">
                    <a:lnL w="12700" cmpd="sng">
                      <a:solidFill>
                        <a:srgbClr val="AAAAAA"/>
                      </a:solidFill>
                    </a:lnL>
                    <a:lnR w="12700" cmpd="sng">
                      <a:solidFill>
                        <a:srgbClr val="AAAAAA"/>
                      </a:solidFill>
                    </a:lnR>
                    <a:lnT w="12700" cmpd="sng">
                      <a:solidFill>
                        <a:srgbClr val="AAAAAA"/>
                      </a:solidFill>
                    </a:lnT>
                    <a:lnB w="12700" cmpd="sng">
                      <a:solidFill>
                        <a:srgbClr val="AAAAAA"/>
                      </a:solidFill>
                    </a:lnB>
                    <a:lnTlToBr w="12700" cmpd="sng">
                      <a:noFill/>
                      <a:prstDash val="solid"/>
                    </a:lnTlToBr>
                    <a:lnBlToTr w="12700" cmpd="sng">
                      <a:noFill/>
                      <a:prstDash val="solid"/>
                    </a:lnBlToTr>
                    <a:solidFill>
                      <a:srgbClr val="AAAAAA">
                        <a:tint val="40000"/>
                      </a:srgbClr>
                    </a:solidFill>
                  </a:tcPr>
                </a:tc>
                <a:extLst>
                  <a:ext uri="{0D108BD9-81ED-4DB2-BD59-A6C34878D82A}">
                    <a16:rowId xmlns:a16="http://schemas.microsoft.com/office/drawing/2014/main" val="10003"/>
                  </a:ext>
                </a:extLst>
              </a:tr>
              <a:tr h="285189">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algn="l" defTabSz="914400" rtl="0" eaLnBrk="1" latinLnBrk="0" hangingPunct="1">
                        <a:lnSpc>
                          <a:spcPct val="115000"/>
                        </a:lnSpc>
                        <a:spcAft>
                          <a:spcPts val="0"/>
                        </a:spcAft>
                      </a:pPr>
                      <a:r>
                        <a:rPr lang="en-GB" sz="1400" b="0" kern="1200" dirty="0">
                          <a:solidFill>
                            <a:schemeClr val="tx1"/>
                          </a:solidFill>
                        </a:rPr>
                        <a:t>Substation loss (kWh)</a:t>
                      </a:r>
                      <a:endParaRPr lang="zh-CN" sz="1400" b="0" kern="1200" dirty="0">
                        <a:solidFill>
                          <a:schemeClr val="tx1"/>
                        </a:solidFill>
                        <a:latin typeface="+mn-lt"/>
                        <a:ea typeface="+mn-ea"/>
                        <a:cs typeface="+mn-cs"/>
                      </a:endParaRPr>
                    </a:p>
                  </a:txBody>
                  <a:tcPr marL="68580" marR="68580" marT="0" marB="0" anchor="ctr">
                    <a:lnL w="12700" cmpd="sng">
                      <a:solidFill>
                        <a:srgbClr val="AAAAAA"/>
                      </a:solidFill>
                    </a:lnL>
                    <a:lnR w="12700" cmpd="sng">
                      <a:solidFill>
                        <a:srgbClr val="AAAAAA"/>
                      </a:solidFill>
                    </a:lnR>
                    <a:lnT w="12700" cmpd="sng">
                      <a:solidFill>
                        <a:srgbClr val="AAAAAA"/>
                      </a:solidFill>
                    </a:lnT>
                    <a:lnB w="12700" cmpd="sng">
                      <a:solidFill>
                        <a:srgbClr val="AAAAAA"/>
                      </a:solidFill>
                    </a:lnB>
                    <a:lnTlToBr w="12700" cmpd="sng">
                      <a:noFill/>
                      <a:prstDash val="solid"/>
                    </a:lnTlToBr>
                    <a:lnBlToTr w="12700" cmpd="sng">
                      <a:noFill/>
                      <a:prstDash val="solid"/>
                    </a:lnBlToTr>
                    <a:solidFill>
                      <a:srgbClr val="AAAAA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altLang="zh-CN" sz="1400" dirty="0">
                          <a:solidFill>
                            <a:schemeClr val="tx1"/>
                          </a:solidFill>
                        </a:rPr>
                        <a:t>14</a:t>
                      </a:r>
                      <a:endParaRPr lang="zh-CN" altLang="en-US" sz="1400" dirty="0">
                        <a:solidFill>
                          <a:schemeClr val="tx1"/>
                        </a:solidFill>
                      </a:endParaRPr>
                    </a:p>
                  </a:txBody>
                  <a:tcPr anchor="ctr">
                    <a:lnL w="12700" cmpd="sng">
                      <a:solidFill>
                        <a:srgbClr val="AAAAAA"/>
                      </a:solidFill>
                    </a:lnL>
                    <a:lnR w="12700" cmpd="sng">
                      <a:solidFill>
                        <a:srgbClr val="AAAAAA"/>
                      </a:solidFill>
                    </a:lnR>
                    <a:lnT w="12700" cmpd="sng">
                      <a:solidFill>
                        <a:srgbClr val="AAAAAA"/>
                      </a:solidFill>
                    </a:lnT>
                    <a:lnB w="12700" cmpd="sng">
                      <a:solidFill>
                        <a:srgbClr val="AAAAAA"/>
                      </a:solidFill>
                    </a:lnB>
                    <a:lnTlToBr w="12700" cmpd="sng">
                      <a:noFill/>
                      <a:prstDash val="solid"/>
                    </a:lnTlToBr>
                    <a:lnBlToTr w="12700" cmpd="sng">
                      <a:noFill/>
                      <a:prstDash val="solid"/>
                    </a:lnBlToTr>
                    <a:solidFill>
                      <a:srgbClr val="AAAAA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GB" altLang="zh-CN" sz="1400" dirty="0">
                          <a:solidFill>
                            <a:schemeClr val="tx1"/>
                          </a:solidFill>
                        </a:rPr>
                        <a:t>7</a:t>
                      </a:r>
                      <a:endParaRPr lang="zh-CN" altLang="en-US" sz="1400" dirty="0">
                        <a:solidFill>
                          <a:schemeClr val="tx1"/>
                        </a:solidFill>
                      </a:endParaRPr>
                    </a:p>
                  </a:txBody>
                  <a:tcPr anchor="ctr">
                    <a:lnL w="12700" cmpd="sng">
                      <a:solidFill>
                        <a:srgbClr val="AAAAAA"/>
                      </a:solidFill>
                    </a:lnL>
                    <a:lnR w="12700" cmpd="sng">
                      <a:solidFill>
                        <a:srgbClr val="AAAAAA"/>
                      </a:solidFill>
                    </a:lnR>
                    <a:lnT w="12700" cmpd="sng">
                      <a:solidFill>
                        <a:srgbClr val="AAAAAA"/>
                      </a:solidFill>
                    </a:lnT>
                    <a:lnB w="12700" cmpd="sng">
                      <a:solidFill>
                        <a:srgbClr val="AAAAAA"/>
                      </a:solidFill>
                    </a:lnB>
                    <a:lnTlToBr w="12700" cmpd="sng">
                      <a:noFill/>
                      <a:prstDash val="solid"/>
                    </a:lnTlToBr>
                    <a:lnBlToTr w="12700" cmpd="sng">
                      <a:noFill/>
                      <a:prstDash val="solid"/>
                    </a:lnBlToTr>
                    <a:solidFill>
                      <a:srgbClr val="AAAAA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GB" altLang="zh-CN" sz="1400" dirty="0">
                          <a:solidFill>
                            <a:schemeClr val="tx1"/>
                          </a:solidFill>
                        </a:rPr>
                        <a:t>6</a:t>
                      </a:r>
                      <a:endParaRPr lang="zh-CN" altLang="en-US" sz="1400" dirty="0">
                        <a:solidFill>
                          <a:schemeClr val="tx1"/>
                        </a:solidFill>
                      </a:endParaRPr>
                    </a:p>
                  </a:txBody>
                  <a:tcPr anchor="ctr">
                    <a:lnL w="12700" cmpd="sng">
                      <a:solidFill>
                        <a:srgbClr val="AAAAAA"/>
                      </a:solidFill>
                    </a:lnL>
                    <a:lnR w="12700" cmpd="sng">
                      <a:solidFill>
                        <a:srgbClr val="AAAAAA"/>
                      </a:solidFill>
                    </a:lnR>
                    <a:lnT w="12700" cmpd="sng">
                      <a:solidFill>
                        <a:srgbClr val="AAAAAA"/>
                      </a:solidFill>
                    </a:lnT>
                    <a:lnB w="12700" cmpd="sng">
                      <a:solidFill>
                        <a:srgbClr val="AAAAAA"/>
                      </a:solidFill>
                    </a:lnB>
                    <a:lnTlToBr w="12700" cmpd="sng">
                      <a:noFill/>
                      <a:prstDash val="solid"/>
                    </a:lnTlToBr>
                    <a:lnBlToTr w="12700" cmpd="sng">
                      <a:noFill/>
                      <a:prstDash val="solid"/>
                    </a:lnBlToTr>
                    <a:solidFill>
                      <a:srgbClr val="AAAAAA">
                        <a:tint val="20000"/>
                      </a:srgbClr>
                    </a:solidFill>
                  </a:tcPr>
                </a:tc>
                <a:extLst>
                  <a:ext uri="{0D108BD9-81ED-4DB2-BD59-A6C34878D82A}">
                    <a16:rowId xmlns:a16="http://schemas.microsoft.com/office/drawing/2014/main" val="10004"/>
                  </a:ext>
                </a:extLst>
              </a:tr>
              <a:tr h="285189">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algn="l" defTabSz="914400" rtl="0" eaLnBrk="1" latinLnBrk="0" hangingPunct="1">
                        <a:lnSpc>
                          <a:spcPct val="115000"/>
                        </a:lnSpc>
                        <a:spcAft>
                          <a:spcPts val="0"/>
                        </a:spcAft>
                      </a:pPr>
                      <a:r>
                        <a:rPr lang="en-GB" sz="1400" b="0" kern="1200" dirty="0">
                          <a:solidFill>
                            <a:schemeClr val="tx1"/>
                          </a:solidFill>
                        </a:rPr>
                        <a:t>Transmission loss (kWh)</a:t>
                      </a:r>
                      <a:endParaRPr lang="zh-CN" sz="1400" b="0" kern="1200" dirty="0">
                        <a:solidFill>
                          <a:schemeClr val="tx1"/>
                        </a:solidFill>
                        <a:latin typeface="+mn-lt"/>
                        <a:ea typeface="+mn-ea"/>
                        <a:cs typeface="+mn-cs"/>
                      </a:endParaRPr>
                    </a:p>
                  </a:txBody>
                  <a:tcPr marL="68580" marR="68580" marT="0" marB="0" anchor="ctr">
                    <a:lnL w="12700" cmpd="sng">
                      <a:solidFill>
                        <a:srgbClr val="AAAAAA"/>
                      </a:solidFill>
                    </a:lnL>
                    <a:lnR w="12700" cmpd="sng">
                      <a:solidFill>
                        <a:srgbClr val="AAAAAA"/>
                      </a:solidFill>
                    </a:lnR>
                    <a:lnT w="12700" cmpd="sng">
                      <a:solidFill>
                        <a:srgbClr val="AAAAAA"/>
                      </a:solidFill>
                    </a:lnT>
                    <a:lnB w="12700" cmpd="sng">
                      <a:solidFill>
                        <a:srgbClr val="AAAAAA"/>
                      </a:solidFill>
                    </a:lnB>
                    <a:lnTlToBr w="12700" cmpd="sng">
                      <a:noFill/>
                      <a:prstDash val="solid"/>
                    </a:lnTlToBr>
                    <a:lnBlToTr w="12700" cmpd="sng">
                      <a:noFill/>
                      <a:prstDash val="solid"/>
                    </a:lnBlToTr>
                    <a:solidFill>
                      <a:srgbClr val="AAAAA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GB" altLang="zh-CN" sz="1400" dirty="0">
                          <a:solidFill>
                            <a:schemeClr val="tx1"/>
                          </a:solidFill>
                        </a:rPr>
                        <a:t>25</a:t>
                      </a:r>
                      <a:endParaRPr lang="zh-CN" altLang="en-US" sz="1400" dirty="0">
                        <a:solidFill>
                          <a:schemeClr val="tx1"/>
                        </a:solidFill>
                      </a:endParaRPr>
                    </a:p>
                  </a:txBody>
                  <a:tcPr anchor="ctr">
                    <a:lnL w="12700" cmpd="sng">
                      <a:solidFill>
                        <a:srgbClr val="AAAAAA"/>
                      </a:solidFill>
                    </a:lnL>
                    <a:lnR w="12700" cmpd="sng">
                      <a:solidFill>
                        <a:srgbClr val="AAAAAA"/>
                      </a:solidFill>
                    </a:lnR>
                    <a:lnT w="12700" cmpd="sng">
                      <a:solidFill>
                        <a:srgbClr val="AAAAAA"/>
                      </a:solidFill>
                    </a:lnT>
                    <a:lnB w="12700" cmpd="sng">
                      <a:solidFill>
                        <a:srgbClr val="AAAAAA"/>
                      </a:solidFill>
                    </a:lnB>
                    <a:lnTlToBr w="12700" cmpd="sng">
                      <a:noFill/>
                      <a:prstDash val="solid"/>
                    </a:lnTlToBr>
                    <a:lnBlToTr w="12700" cmpd="sng">
                      <a:noFill/>
                      <a:prstDash val="solid"/>
                    </a:lnBlToTr>
                    <a:solidFill>
                      <a:srgbClr val="AAAAA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GB" altLang="zh-CN" sz="1400" dirty="0">
                          <a:solidFill>
                            <a:schemeClr val="tx1"/>
                          </a:solidFill>
                        </a:rPr>
                        <a:t>17</a:t>
                      </a:r>
                      <a:endParaRPr lang="zh-CN" altLang="en-US" sz="1400" dirty="0">
                        <a:solidFill>
                          <a:schemeClr val="tx1"/>
                        </a:solidFill>
                      </a:endParaRPr>
                    </a:p>
                  </a:txBody>
                  <a:tcPr anchor="ctr">
                    <a:lnL w="12700" cmpd="sng">
                      <a:solidFill>
                        <a:srgbClr val="AAAAAA"/>
                      </a:solidFill>
                    </a:lnL>
                    <a:lnR w="12700" cmpd="sng">
                      <a:solidFill>
                        <a:srgbClr val="AAAAAA"/>
                      </a:solidFill>
                    </a:lnR>
                    <a:lnT w="12700" cmpd="sng">
                      <a:solidFill>
                        <a:srgbClr val="AAAAAA"/>
                      </a:solidFill>
                    </a:lnT>
                    <a:lnB w="12700" cmpd="sng">
                      <a:solidFill>
                        <a:srgbClr val="AAAAAA"/>
                      </a:solidFill>
                    </a:lnB>
                    <a:lnTlToBr w="12700" cmpd="sng">
                      <a:noFill/>
                      <a:prstDash val="solid"/>
                    </a:lnTlToBr>
                    <a:lnBlToTr w="12700" cmpd="sng">
                      <a:noFill/>
                      <a:prstDash val="solid"/>
                    </a:lnBlToTr>
                    <a:solidFill>
                      <a:srgbClr val="AAAAA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GB" altLang="zh-CN" sz="1400" dirty="0">
                          <a:solidFill>
                            <a:schemeClr val="tx1"/>
                          </a:solidFill>
                        </a:rPr>
                        <a:t>15</a:t>
                      </a:r>
                      <a:endParaRPr lang="zh-CN" altLang="en-US" sz="1400" dirty="0">
                        <a:solidFill>
                          <a:schemeClr val="tx1"/>
                        </a:solidFill>
                      </a:endParaRPr>
                    </a:p>
                  </a:txBody>
                  <a:tcPr anchor="ctr">
                    <a:lnL w="12700" cmpd="sng">
                      <a:solidFill>
                        <a:srgbClr val="AAAAAA"/>
                      </a:solidFill>
                    </a:lnL>
                    <a:lnR w="12700" cmpd="sng">
                      <a:solidFill>
                        <a:srgbClr val="AAAAAA"/>
                      </a:solidFill>
                    </a:lnR>
                    <a:lnT w="12700" cmpd="sng">
                      <a:solidFill>
                        <a:srgbClr val="AAAAAA"/>
                      </a:solidFill>
                    </a:lnT>
                    <a:lnB w="12700" cmpd="sng">
                      <a:solidFill>
                        <a:srgbClr val="AAAAAA"/>
                      </a:solidFill>
                    </a:lnB>
                    <a:lnTlToBr w="12700" cmpd="sng">
                      <a:noFill/>
                      <a:prstDash val="solid"/>
                    </a:lnTlToBr>
                    <a:lnBlToTr w="12700" cmpd="sng">
                      <a:noFill/>
                      <a:prstDash val="solid"/>
                    </a:lnBlToTr>
                    <a:solidFill>
                      <a:srgbClr val="AAAAAA">
                        <a:tint val="40000"/>
                      </a:srgbClr>
                    </a:solidFill>
                  </a:tcPr>
                </a:tc>
                <a:extLst>
                  <a:ext uri="{0D108BD9-81ED-4DB2-BD59-A6C34878D82A}">
                    <a16:rowId xmlns:a16="http://schemas.microsoft.com/office/drawing/2014/main" val="10005"/>
                  </a:ext>
                </a:extLst>
              </a:tr>
              <a:tr h="399624">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algn="l" defTabSz="914400" rtl="0" eaLnBrk="1" latinLnBrk="0" hangingPunct="1">
                        <a:lnSpc>
                          <a:spcPct val="115000"/>
                        </a:lnSpc>
                        <a:spcAft>
                          <a:spcPts val="0"/>
                        </a:spcAft>
                      </a:pPr>
                      <a:r>
                        <a:rPr lang="en-GB" sz="1400" b="0" kern="1200" dirty="0">
                          <a:solidFill>
                            <a:schemeClr val="tx1"/>
                          </a:solidFill>
                        </a:rPr>
                        <a:t>Traction energy (kWh)</a:t>
                      </a:r>
                      <a:endParaRPr lang="zh-CN" sz="1400" b="0" kern="1200" dirty="0">
                        <a:solidFill>
                          <a:schemeClr val="tx1"/>
                        </a:solidFill>
                        <a:latin typeface="+mn-lt"/>
                        <a:ea typeface="+mn-ea"/>
                        <a:cs typeface="+mn-cs"/>
                      </a:endParaRPr>
                    </a:p>
                  </a:txBody>
                  <a:tcPr marL="68580" marR="68580" marT="0" marB="0" anchor="ctr">
                    <a:lnL w="12700" cmpd="sng">
                      <a:solidFill>
                        <a:srgbClr val="AAAAAA"/>
                      </a:solidFill>
                    </a:lnL>
                    <a:lnR w="12700" cmpd="sng">
                      <a:solidFill>
                        <a:srgbClr val="AAAAAA"/>
                      </a:solidFill>
                    </a:lnR>
                    <a:lnT w="12700" cmpd="sng">
                      <a:solidFill>
                        <a:srgbClr val="AAAAAA"/>
                      </a:solidFill>
                    </a:lnT>
                    <a:lnB w="12700" cmpd="sng">
                      <a:solidFill>
                        <a:srgbClr val="AAAAAA"/>
                      </a:solidFill>
                    </a:lnB>
                    <a:lnTlToBr w="12700" cmpd="sng">
                      <a:noFill/>
                      <a:prstDash val="solid"/>
                    </a:lnTlToBr>
                    <a:lnBlToTr w="12700" cmpd="sng">
                      <a:noFill/>
                      <a:prstDash val="solid"/>
                    </a:lnBlToTr>
                    <a:solidFill>
                      <a:srgbClr val="AAAAA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altLang="zh-CN" sz="1400" dirty="0">
                          <a:solidFill>
                            <a:schemeClr val="tx1"/>
                          </a:solidFill>
                        </a:rPr>
                        <a:t>526</a:t>
                      </a:r>
                      <a:endParaRPr lang="zh-CN" altLang="en-US" sz="1400" dirty="0">
                        <a:solidFill>
                          <a:schemeClr val="tx1"/>
                        </a:solidFill>
                      </a:endParaRPr>
                    </a:p>
                  </a:txBody>
                  <a:tcPr anchor="ctr">
                    <a:lnL w="12700" cmpd="sng">
                      <a:solidFill>
                        <a:srgbClr val="AAAAAA"/>
                      </a:solidFill>
                    </a:lnL>
                    <a:lnR w="12700" cmpd="sng">
                      <a:solidFill>
                        <a:srgbClr val="AAAAAA"/>
                      </a:solidFill>
                    </a:lnR>
                    <a:lnT w="12700" cmpd="sng">
                      <a:solidFill>
                        <a:srgbClr val="AAAAAA"/>
                      </a:solidFill>
                    </a:lnT>
                    <a:lnB w="12700" cmpd="sng">
                      <a:solidFill>
                        <a:srgbClr val="AAAAAA"/>
                      </a:solidFill>
                    </a:lnB>
                    <a:lnTlToBr w="12700" cmpd="sng">
                      <a:noFill/>
                      <a:prstDash val="solid"/>
                    </a:lnTlToBr>
                    <a:lnBlToTr w="12700" cmpd="sng">
                      <a:noFill/>
                      <a:prstDash val="solid"/>
                    </a:lnBlToTr>
                    <a:solidFill>
                      <a:srgbClr val="AAAAA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GB" altLang="zh-CN" sz="1400" dirty="0">
                          <a:solidFill>
                            <a:schemeClr val="tx1"/>
                          </a:solidFill>
                        </a:rPr>
                        <a:t>372</a:t>
                      </a:r>
                    </a:p>
                    <a:p>
                      <a:pPr marL="0" marR="0" indent="0" algn="ctr" defTabSz="914400" rtl="0" eaLnBrk="1" fontAlgn="auto" latinLnBrk="0" hangingPunct="1">
                        <a:lnSpc>
                          <a:spcPct val="100000"/>
                        </a:lnSpc>
                        <a:spcBef>
                          <a:spcPts val="0"/>
                        </a:spcBef>
                        <a:spcAft>
                          <a:spcPts val="0"/>
                        </a:spcAft>
                        <a:buClrTx/>
                        <a:buSzTx/>
                        <a:buFontTx/>
                        <a:buNone/>
                        <a:tabLst/>
                        <a:defRPr/>
                      </a:pPr>
                      <a:r>
                        <a:rPr lang="en-GB" sz="1400" b="1" dirty="0">
                          <a:solidFill>
                            <a:srgbClr val="FF0000"/>
                          </a:solidFill>
                          <a:effectLst/>
                          <a:latin typeface="+mn-lt"/>
                          <a:ea typeface="SimSun"/>
                          <a:cs typeface="Times New Roman"/>
                        </a:rPr>
                        <a:t>(-29.2%)</a:t>
                      </a:r>
                    </a:p>
                  </a:txBody>
                  <a:tcPr anchor="ctr">
                    <a:lnL w="12700" cmpd="sng">
                      <a:solidFill>
                        <a:srgbClr val="AAAAAA"/>
                      </a:solidFill>
                    </a:lnL>
                    <a:lnR w="12700" cmpd="sng">
                      <a:solidFill>
                        <a:srgbClr val="AAAAAA"/>
                      </a:solidFill>
                    </a:lnR>
                    <a:lnT w="12700" cmpd="sng">
                      <a:solidFill>
                        <a:srgbClr val="AAAAAA"/>
                      </a:solidFill>
                    </a:lnT>
                    <a:lnB w="12700" cmpd="sng">
                      <a:solidFill>
                        <a:srgbClr val="AAAAAA"/>
                      </a:solidFill>
                    </a:lnB>
                    <a:lnTlToBr w="12700" cmpd="sng">
                      <a:noFill/>
                      <a:prstDash val="solid"/>
                    </a:lnTlToBr>
                    <a:lnBlToTr w="12700" cmpd="sng">
                      <a:noFill/>
                      <a:prstDash val="solid"/>
                    </a:lnBlToTr>
                    <a:solidFill>
                      <a:srgbClr val="AAAAA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altLang="zh-CN" sz="1400" dirty="0">
                          <a:solidFill>
                            <a:schemeClr val="tx1"/>
                          </a:solidFill>
                        </a:rPr>
                        <a:t>375</a:t>
                      </a:r>
                    </a:p>
                    <a:p>
                      <a:pPr marL="0" marR="0" indent="0" algn="ctr" defTabSz="914400" rtl="0" eaLnBrk="1" fontAlgn="auto" latinLnBrk="0" hangingPunct="1">
                        <a:lnSpc>
                          <a:spcPct val="100000"/>
                        </a:lnSpc>
                        <a:spcBef>
                          <a:spcPts val="0"/>
                        </a:spcBef>
                        <a:spcAft>
                          <a:spcPts val="0"/>
                        </a:spcAft>
                        <a:buClrTx/>
                        <a:buSzTx/>
                        <a:buFontTx/>
                        <a:buNone/>
                        <a:tabLst/>
                        <a:defRPr/>
                      </a:pPr>
                      <a:r>
                        <a:rPr lang="en-GB" sz="1400" b="1" dirty="0">
                          <a:solidFill>
                            <a:srgbClr val="FF0000"/>
                          </a:solidFill>
                          <a:effectLst/>
                          <a:latin typeface="+mn-lt"/>
                          <a:ea typeface="SimSun"/>
                          <a:cs typeface="Times New Roman"/>
                        </a:rPr>
                        <a:t>(-28.7%)</a:t>
                      </a:r>
                      <a:endParaRPr lang="zh-CN" altLang="en-US" sz="1400" dirty="0">
                        <a:solidFill>
                          <a:srgbClr val="FF0000"/>
                        </a:solidFill>
                      </a:endParaRPr>
                    </a:p>
                  </a:txBody>
                  <a:tcPr anchor="ctr">
                    <a:lnL w="12700" cmpd="sng">
                      <a:solidFill>
                        <a:srgbClr val="AAAAAA"/>
                      </a:solidFill>
                    </a:lnL>
                    <a:lnR w="12700" cmpd="sng">
                      <a:solidFill>
                        <a:srgbClr val="AAAAAA"/>
                      </a:solidFill>
                    </a:lnR>
                    <a:lnT w="12700" cmpd="sng">
                      <a:solidFill>
                        <a:srgbClr val="AAAAAA"/>
                      </a:solidFill>
                    </a:lnT>
                    <a:lnB w="12700" cmpd="sng">
                      <a:solidFill>
                        <a:srgbClr val="AAAAAA"/>
                      </a:solidFill>
                    </a:lnB>
                    <a:lnTlToBr w="12700" cmpd="sng">
                      <a:noFill/>
                      <a:prstDash val="solid"/>
                    </a:lnTlToBr>
                    <a:lnBlToTr w="12700" cmpd="sng">
                      <a:noFill/>
                      <a:prstDash val="solid"/>
                    </a:lnBlToTr>
                    <a:solidFill>
                      <a:srgbClr val="AAAAAA">
                        <a:tint val="20000"/>
                      </a:srgbClr>
                    </a:solidFill>
                  </a:tcPr>
                </a:tc>
                <a:extLst>
                  <a:ext uri="{0D108BD9-81ED-4DB2-BD59-A6C34878D82A}">
                    <a16:rowId xmlns:a16="http://schemas.microsoft.com/office/drawing/2014/main" val="10006"/>
                  </a:ext>
                </a:extLst>
              </a:tr>
              <a:tr h="285189">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algn="l" defTabSz="914400" rtl="0" eaLnBrk="1" latinLnBrk="0" hangingPunct="1">
                        <a:lnSpc>
                          <a:spcPct val="115000"/>
                        </a:lnSpc>
                        <a:spcAft>
                          <a:spcPts val="0"/>
                        </a:spcAft>
                      </a:pPr>
                      <a:r>
                        <a:rPr lang="en-GB" altLang="zh-CN" sz="1400" b="0" kern="1200" dirty="0">
                          <a:solidFill>
                            <a:schemeClr val="tx1"/>
                          </a:solidFill>
                          <a:latin typeface="+mn-lt"/>
                          <a:ea typeface="+mn-ea"/>
                          <a:cs typeface="+mn-cs"/>
                        </a:rPr>
                        <a:t>Motion resistance</a:t>
                      </a:r>
                      <a:r>
                        <a:rPr lang="en-GB" altLang="zh-CN" sz="1400" b="0" kern="1200" baseline="0" dirty="0">
                          <a:solidFill>
                            <a:schemeClr val="tx1"/>
                          </a:solidFill>
                          <a:latin typeface="+mn-lt"/>
                          <a:ea typeface="+mn-ea"/>
                          <a:cs typeface="+mn-cs"/>
                        </a:rPr>
                        <a:t> </a:t>
                      </a:r>
                      <a:r>
                        <a:rPr lang="en-GB" sz="1400" b="0" kern="1200" dirty="0">
                          <a:solidFill>
                            <a:schemeClr val="tx1"/>
                          </a:solidFill>
                        </a:rPr>
                        <a:t>(kWh)</a:t>
                      </a:r>
                      <a:endParaRPr lang="zh-CN" sz="1400" b="0" kern="1200" dirty="0">
                        <a:solidFill>
                          <a:schemeClr val="tx1"/>
                        </a:solidFill>
                        <a:latin typeface="+mn-lt"/>
                        <a:ea typeface="+mn-ea"/>
                        <a:cs typeface="+mn-cs"/>
                      </a:endParaRPr>
                    </a:p>
                  </a:txBody>
                  <a:tcPr marL="68580" marR="68580" marT="0" marB="0" anchor="ctr">
                    <a:lnL w="12700" cmpd="sng">
                      <a:solidFill>
                        <a:srgbClr val="AAAAAA"/>
                      </a:solidFill>
                    </a:lnL>
                    <a:lnR w="12700" cmpd="sng">
                      <a:solidFill>
                        <a:srgbClr val="AAAAAA"/>
                      </a:solidFill>
                    </a:lnR>
                    <a:lnT w="12700" cmpd="sng">
                      <a:solidFill>
                        <a:srgbClr val="AAAAAA"/>
                      </a:solidFill>
                    </a:lnT>
                    <a:lnB w="12700" cmpd="sng">
                      <a:solidFill>
                        <a:srgbClr val="AAAAAA"/>
                      </a:solidFill>
                    </a:lnB>
                    <a:lnTlToBr w="12700" cmpd="sng">
                      <a:noFill/>
                      <a:prstDash val="solid"/>
                    </a:lnTlToBr>
                    <a:lnBlToTr w="12700" cmpd="sng">
                      <a:noFill/>
                      <a:prstDash val="solid"/>
                    </a:lnBlToTr>
                    <a:solidFill>
                      <a:srgbClr val="AAAAA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GB" altLang="zh-CN" sz="1400" dirty="0">
                          <a:solidFill>
                            <a:schemeClr val="tx1"/>
                          </a:solidFill>
                        </a:rPr>
                        <a:t>106</a:t>
                      </a:r>
                      <a:endParaRPr lang="zh-CN" altLang="en-US" sz="1400" dirty="0">
                        <a:solidFill>
                          <a:schemeClr val="tx1"/>
                        </a:solidFill>
                      </a:endParaRPr>
                    </a:p>
                  </a:txBody>
                  <a:tcPr anchor="ctr">
                    <a:lnL w="12700" cmpd="sng">
                      <a:solidFill>
                        <a:srgbClr val="AAAAAA"/>
                      </a:solidFill>
                    </a:lnL>
                    <a:lnR w="12700" cmpd="sng">
                      <a:solidFill>
                        <a:srgbClr val="AAAAAA"/>
                      </a:solidFill>
                    </a:lnR>
                    <a:lnT w="12700" cmpd="sng">
                      <a:solidFill>
                        <a:srgbClr val="AAAAAA"/>
                      </a:solidFill>
                    </a:lnT>
                    <a:lnB w="12700" cmpd="sng">
                      <a:solidFill>
                        <a:srgbClr val="AAAAAA"/>
                      </a:solidFill>
                    </a:lnB>
                    <a:lnTlToBr w="12700" cmpd="sng">
                      <a:noFill/>
                      <a:prstDash val="solid"/>
                    </a:lnTlToBr>
                    <a:lnBlToTr w="12700" cmpd="sng">
                      <a:noFill/>
                      <a:prstDash val="solid"/>
                    </a:lnBlToTr>
                    <a:solidFill>
                      <a:srgbClr val="AAAAA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GB" altLang="zh-CN" sz="1400" dirty="0">
                          <a:solidFill>
                            <a:schemeClr val="tx1"/>
                          </a:solidFill>
                        </a:rPr>
                        <a:t>82</a:t>
                      </a:r>
                      <a:endParaRPr lang="zh-CN" altLang="en-US" sz="1400" dirty="0">
                        <a:solidFill>
                          <a:schemeClr val="tx1"/>
                        </a:solidFill>
                      </a:endParaRPr>
                    </a:p>
                  </a:txBody>
                  <a:tcPr anchor="ctr">
                    <a:lnL w="12700" cmpd="sng">
                      <a:solidFill>
                        <a:srgbClr val="AAAAAA"/>
                      </a:solidFill>
                    </a:lnL>
                    <a:lnR w="12700" cmpd="sng">
                      <a:solidFill>
                        <a:srgbClr val="AAAAAA"/>
                      </a:solidFill>
                    </a:lnR>
                    <a:lnT w="12700" cmpd="sng">
                      <a:solidFill>
                        <a:srgbClr val="AAAAAA"/>
                      </a:solidFill>
                    </a:lnT>
                    <a:lnB w="12700" cmpd="sng">
                      <a:solidFill>
                        <a:srgbClr val="AAAAAA"/>
                      </a:solidFill>
                    </a:lnB>
                    <a:lnTlToBr w="12700" cmpd="sng">
                      <a:noFill/>
                      <a:prstDash val="solid"/>
                    </a:lnTlToBr>
                    <a:lnBlToTr w="12700" cmpd="sng">
                      <a:noFill/>
                      <a:prstDash val="solid"/>
                    </a:lnBlToTr>
                    <a:solidFill>
                      <a:srgbClr val="AAAAA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GB" altLang="zh-CN" sz="1400" dirty="0">
                          <a:solidFill>
                            <a:schemeClr val="tx1"/>
                          </a:solidFill>
                        </a:rPr>
                        <a:t>82</a:t>
                      </a:r>
                      <a:endParaRPr lang="zh-CN" altLang="en-US" sz="1400" dirty="0">
                        <a:solidFill>
                          <a:schemeClr val="tx1"/>
                        </a:solidFill>
                      </a:endParaRPr>
                    </a:p>
                  </a:txBody>
                  <a:tcPr anchor="ctr">
                    <a:lnL w="12700" cmpd="sng">
                      <a:solidFill>
                        <a:srgbClr val="AAAAAA"/>
                      </a:solidFill>
                    </a:lnL>
                    <a:lnR w="12700" cmpd="sng">
                      <a:solidFill>
                        <a:srgbClr val="AAAAAA"/>
                      </a:solidFill>
                    </a:lnR>
                    <a:lnT w="12700" cmpd="sng">
                      <a:solidFill>
                        <a:srgbClr val="AAAAAA"/>
                      </a:solidFill>
                    </a:lnT>
                    <a:lnB w="12700" cmpd="sng">
                      <a:solidFill>
                        <a:srgbClr val="AAAAAA"/>
                      </a:solidFill>
                    </a:lnB>
                    <a:lnTlToBr w="12700" cmpd="sng">
                      <a:noFill/>
                      <a:prstDash val="solid"/>
                    </a:lnTlToBr>
                    <a:lnBlToTr w="12700" cmpd="sng">
                      <a:noFill/>
                      <a:prstDash val="solid"/>
                    </a:lnBlToTr>
                    <a:solidFill>
                      <a:srgbClr val="AAAAAA">
                        <a:tint val="40000"/>
                      </a:srgbClr>
                    </a:solidFill>
                  </a:tcPr>
                </a:tc>
                <a:extLst>
                  <a:ext uri="{0D108BD9-81ED-4DB2-BD59-A6C34878D82A}">
                    <a16:rowId xmlns:a16="http://schemas.microsoft.com/office/drawing/2014/main" val="10007"/>
                  </a:ext>
                </a:extLst>
              </a:tr>
              <a:tr h="285189">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algn="l" defTabSz="914400" rtl="0" eaLnBrk="1" latinLnBrk="0" hangingPunct="1">
                        <a:lnSpc>
                          <a:spcPct val="115000"/>
                        </a:lnSpc>
                        <a:spcAft>
                          <a:spcPts val="0"/>
                        </a:spcAft>
                      </a:pPr>
                      <a:r>
                        <a:rPr lang="en-US" altLang="zh-CN" sz="1400" b="0" kern="1200" dirty="0">
                          <a:solidFill>
                            <a:schemeClr val="tx1"/>
                          </a:solidFill>
                        </a:rPr>
                        <a:t>Electro-b</a:t>
                      </a:r>
                      <a:r>
                        <a:rPr lang="en-GB" sz="1400" b="0" kern="1200" dirty="0">
                          <a:solidFill>
                            <a:schemeClr val="tx1"/>
                          </a:solidFill>
                        </a:rPr>
                        <a:t>raking energy (kWh)</a:t>
                      </a:r>
                      <a:endParaRPr lang="zh-CN" sz="1400" b="0" kern="1200" dirty="0">
                        <a:solidFill>
                          <a:schemeClr val="tx1"/>
                        </a:solidFill>
                        <a:latin typeface="+mn-lt"/>
                        <a:ea typeface="+mn-ea"/>
                        <a:cs typeface="+mn-cs"/>
                      </a:endParaRPr>
                    </a:p>
                  </a:txBody>
                  <a:tcPr marL="68580" marR="68580" marT="0" marB="0" anchor="ctr">
                    <a:lnL w="12700" cmpd="sng">
                      <a:solidFill>
                        <a:srgbClr val="AAAAAA"/>
                      </a:solidFill>
                    </a:lnL>
                    <a:lnR w="12700" cmpd="sng">
                      <a:solidFill>
                        <a:srgbClr val="AAAAAA"/>
                      </a:solidFill>
                    </a:lnR>
                    <a:lnT w="12700" cmpd="sng">
                      <a:solidFill>
                        <a:srgbClr val="AAAAAA"/>
                      </a:solidFill>
                    </a:lnT>
                    <a:lnB w="12700" cmpd="sng">
                      <a:solidFill>
                        <a:srgbClr val="AAAAAA"/>
                      </a:solidFill>
                    </a:lnB>
                    <a:lnTlToBr w="12700" cmpd="sng">
                      <a:noFill/>
                      <a:prstDash val="solid"/>
                    </a:lnTlToBr>
                    <a:lnBlToTr w="12700" cmpd="sng">
                      <a:noFill/>
                      <a:prstDash val="solid"/>
                    </a:lnBlToTr>
                    <a:solidFill>
                      <a:srgbClr val="AAAAA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altLang="zh-CN" sz="1400" dirty="0">
                          <a:solidFill>
                            <a:schemeClr val="tx1"/>
                          </a:solidFill>
                        </a:rPr>
                        <a:t>290</a:t>
                      </a:r>
                      <a:endParaRPr lang="zh-CN" altLang="en-US" sz="1400" dirty="0">
                        <a:solidFill>
                          <a:schemeClr val="tx1"/>
                        </a:solidFill>
                      </a:endParaRPr>
                    </a:p>
                  </a:txBody>
                  <a:tcPr anchor="ctr">
                    <a:lnL w="12700" cmpd="sng">
                      <a:solidFill>
                        <a:srgbClr val="AAAAAA"/>
                      </a:solidFill>
                    </a:lnL>
                    <a:lnR w="12700" cmpd="sng">
                      <a:solidFill>
                        <a:srgbClr val="AAAAAA"/>
                      </a:solidFill>
                    </a:lnR>
                    <a:lnT w="12700" cmpd="sng">
                      <a:solidFill>
                        <a:srgbClr val="AAAAAA"/>
                      </a:solidFill>
                    </a:lnT>
                    <a:lnB w="12700" cmpd="sng">
                      <a:solidFill>
                        <a:srgbClr val="AAAAAA"/>
                      </a:solidFill>
                    </a:lnB>
                    <a:lnTlToBr w="12700" cmpd="sng">
                      <a:noFill/>
                      <a:prstDash val="solid"/>
                    </a:lnTlToBr>
                    <a:lnBlToTr w="12700" cmpd="sng">
                      <a:noFill/>
                      <a:prstDash val="solid"/>
                    </a:lnBlToTr>
                    <a:solidFill>
                      <a:srgbClr val="AAAAA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GB" altLang="zh-CN" sz="1400" dirty="0">
                          <a:solidFill>
                            <a:schemeClr val="tx1"/>
                          </a:solidFill>
                        </a:rPr>
                        <a:t>199</a:t>
                      </a:r>
                      <a:endParaRPr lang="zh-CN" altLang="en-US" sz="1400" dirty="0">
                        <a:solidFill>
                          <a:schemeClr val="tx1"/>
                        </a:solidFill>
                      </a:endParaRPr>
                    </a:p>
                  </a:txBody>
                  <a:tcPr anchor="ctr">
                    <a:lnL w="12700" cmpd="sng">
                      <a:solidFill>
                        <a:srgbClr val="AAAAAA"/>
                      </a:solidFill>
                    </a:lnL>
                    <a:lnR w="12700" cmpd="sng">
                      <a:solidFill>
                        <a:srgbClr val="AAAAAA"/>
                      </a:solidFill>
                    </a:lnR>
                    <a:lnT w="12700" cmpd="sng">
                      <a:solidFill>
                        <a:srgbClr val="AAAAAA"/>
                      </a:solidFill>
                    </a:lnT>
                    <a:lnB w="12700" cmpd="sng">
                      <a:solidFill>
                        <a:srgbClr val="AAAAAA"/>
                      </a:solidFill>
                    </a:lnB>
                    <a:lnTlToBr w="12700" cmpd="sng">
                      <a:noFill/>
                      <a:prstDash val="solid"/>
                    </a:lnTlToBr>
                    <a:lnBlToTr w="12700" cmpd="sng">
                      <a:noFill/>
                      <a:prstDash val="solid"/>
                    </a:lnBlToTr>
                    <a:solidFill>
                      <a:srgbClr val="AAAAA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GB" altLang="zh-CN" sz="1400" dirty="0">
                          <a:solidFill>
                            <a:schemeClr val="tx1"/>
                          </a:solidFill>
                        </a:rPr>
                        <a:t>201</a:t>
                      </a:r>
                      <a:endParaRPr lang="zh-CN" altLang="en-US" sz="1400" dirty="0">
                        <a:solidFill>
                          <a:schemeClr val="tx1"/>
                        </a:solidFill>
                      </a:endParaRPr>
                    </a:p>
                  </a:txBody>
                  <a:tcPr anchor="ctr">
                    <a:lnL w="12700" cmpd="sng">
                      <a:solidFill>
                        <a:srgbClr val="AAAAAA"/>
                      </a:solidFill>
                    </a:lnL>
                    <a:lnR w="12700" cmpd="sng">
                      <a:solidFill>
                        <a:srgbClr val="AAAAAA"/>
                      </a:solidFill>
                    </a:lnR>
                    <a:lnT w="12700" cmpd="sng">
                      <a:solidFill>
                        <a:srgbClr val="AAAAAA"/>
                      </a:solidFill>
                    </a:lnT>
                    <a:lnB w="12700" cmpd="sng">
                      <a:solidFill>
                        <a:srgbClr val="AAAAAA"/>
                      </a:solidFill>
                    </a:lnB>
                    <a:lnTlToBr w="12700" cmpd="sng">
                      <a:noFill/>
                      <a:prstDash val="solid"/>
                    </a:lnTlToBr>
                    <a:lnBlToTr w="12700" cmpd="sng">
                      <a:noFill/>
                      <a:prstDash val="solid"/>
                    </a:lnBlToTr>
                    <a:solidFill>
                      <a:srgbClr val="AAAAAA">
                        <a:tint val="20000"/>
                      </a:srgbClr>
                    </a:solidFill>
                  </a:tcPr>
                </a:tc>
                <a:extLst>
                  <a:ext uri="{0D108BD9-81ED-4DB2-BD59-A6C34878D82A}">
                    <a16:rowId xmlns:a16="http://schemas.microsoft.com/office/drawing/2014/main" val="10008"/>
                  </a:ext>
                </a:extLst>
              </a:tr>
              <a:tr h="360494">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algn="l" defTabSz="914400" rtl="0" eaLnBrk="1" latinLnBrk="0" hangingPunct="1">
                        <a:lnSpc>
                          <a:spcPct val="115000"/>
                        </a:lnSpc>
                        <a:spcAft>
                          <a:spcPts val="0"/>
                        </a:spcAft>
                      </a:pPr>
                      <a:r>
                        <a:rPr lang="en-GB" sz="1400" b="0" kern="1200" dirty="0">
                          <a:solidFill>
                            <a:schemeClr val="tx1"/>
                          </a:solidFill>
                        </a:rPr>
                        <a:t>Regenerative energy (kWh)</a:t>
                      </a:r>
                      <a:endParaRPr lang="zh-CN" sz="1400" b="0" kern="1200" dirty="0">
                        <a:solidFill>
                          <a:schemeClr val="tx1"/>
                        </a:solidFill>
                        <a:latin typeface="+mn-lt"/>
                        <a:ea typeface="+mn-ea"/>
                        <a:cs typeface="+mn-cs"/>
                      </a:endParaRPr>
                    </a:p>
                  </a:txBody>
                  <a:tcPr marL="68580" marR="68580" marT="0" marB="0" anchor="ctr">
                    <a:lnL w="12700" cmpd="sng">
                      <a:solidFill>
                        <a:srgbClr val="AAAAAA"/>
                      </a:solidFill>
                    </a:lnL>
                    <a:lnR w="12700" cmpd="sng">
                      <a:solidFill>
                        <a:srgbClr val="AAAAAA"/>
                      </a:solidFill>
                    </a:lnR>
                    <a:lnT w="12700" cmpd="sng">
                      <a:solidFill>
                        <a:srgbClr val="AAAAAA"/>
                      </a:solidFill>
                    </a:lnT>
                    <a:lnB w="12700" cmpd="sng">
                      <a:solidFill>
                        <a:srgbClr val="AAAAAA"/>
                      </a:solidFill>
                    </a:lnB>
                    <a:lnTlToBr w="12700" cmpd="sng">
                      <a:noFill/>
                      <a:prstDash val="solid"/>
                    </a:lnTlToBr>
                    <a:lnBlToTr w="12700" cmpd="sng">
                      <a:noFill/>
                      <a:prstDash val="solid"/>
                    </a:lnBlToTr>
                    <a:solidFill>
                      <a:srgbClr val="AAAAA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altLang="zh-CN" sz="1400" dirty="0">
                          <a:solidFill>
                            <a:schemeClr val="tx1"/>
                          </a:solidFill>
                        </a:rPr>
                        <a:t>245</a:t>
                      </a:r>
                      <a:endParaRPr lang="zh-CN" altLang="en-US" sz="1400" dirty="0">
                        <a:solidFill>
                          <a:schemeClr val="tx1"/>
                        </a:solidFill>
                      </a:endParaRPr>
                    </a:p>
                  </a:txBody>
                  <a:tcPr anchor="ctr">
                    <a:lnL w="12700" cmpd="sng">
                      <a:solidFill>
                        <a:srgbClr val="AAAAAA"/>
                      </a:solidFill>
                    </a:lnL>
                    <a:lnR w="12700" cmpd="sng">
                      <a:solidFill>
                        <a:srgbClr val="AAAAAA"/>
                      </a:solidFill>
                    </a:lnR>
                    <a:lnT w="12700" cmpd="sng">
                      <a:solidFill>
                        <a:srgbClr val="AAAAAA"/>
                      </a:solidFill>
                    </a:lnT>
                    <a:lnB w="12700" cmpd="sng">
                      <a:solidFill>
                        <a:srgbClr val="AAAAAA"/>
                      </a:solidFill>
                    </a:lnB>
                    <a:lnTlToBr w="12700" cmpd="sng">
                      <a:noFill/>
                      <a:prstDash val="solid"/>
                    </a:lnTlToBr>
                    <a:lnBlToTr w="12700" cmpd="sng">
                      <a:noFill/>
                      <a:prstDash val="solid"/>
                    </a:lnBlToTr>
                    <a:solidFill>
                      <a:srgbClr val="AAAAA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GB" altLang="zh-CN" sz="1400" dirty="0">
                          <a:solidFill>
                            <a:schemeClr val="tx1"/>
                          </a:solidFill>
                        </a:rPr>
                        <a:t>163</a:t>
                      </a:r>
                      <a:endParaRPr lang="zh-CN" altLang="en-US" sz="1400" dirty="0">
                        <a:solidFill>
                          <a:schemeClr val="tx1"/>
                        </a:solidFill>
                      </a:endParaRPr>
                    </a:p>
                  </a:txBody>
                  <a:tcPr anchor="ctr">
                    <a:lnL w="12700" cmpd="sng">
                      <a:solidFill>
                        <a:srgbClr val="AAAAAA"/>
                      </a:solidFill>
                    </a:lnL>
                    <a:lnR w="12700" cmpd="sng">
                      <a:solidFill>
                        <a:srgbClr val="AAAAAA"/>
                      </a:solidFill>
                    </a:lnR>
                    <a:lnT w="12700" cmpd="sng">
                      <a:solidFill>
                        <a:srgbClr val="AAAAAA"/>
                      </a:solidFill>
                    </a:lnT>
                    <a:lnB w="12700" cmpd="sng">
                      <a:solidFill>
                        <a:srgbClr val="AAAAAA"/>
                      </a:solidFill>
                    </a:lnB>
                    <a:lnTlToBr w="12700" cmpd="sng">
                      <a:noFill/>
                      <a:prstDash val="solid"/>
                    </a:lnTlToBr>
                    <a:lnBlToTr w="12700" cmpd="sng">
                      <a:noFill/>
                      <a:prstDash val="solid"/>
                    </a:lnBlToTr>
                    <a:solidFill>
                      <a:srgbClr val="AAAAA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GB" altLang="zh-CN" sz="1400" dirty="0">
                          <a:solidFill>
                            <a:schemeClr val="tx1"/>
                          </a:solidFill>
                        </a:rPr>
                        <a:t>192</a:t>
                      </a:r>
                      <a:endParaRPr lang="zh-CN" altLang="en-US" sz="1400" dirty="0">
                        <a:solidFill>
                          <a:schemeClr val="tx1"/>
                        </a:solidFill>
                      </a:endParaRPr>
                    </a:p>
                  </a:txBody>
                  <a:tcPr anchor="ctr">
                    <a:lnL w="12700" cmpd="sng">
                      <a:solidFill>
                        <a:srgbClr val="AAAAAA"/>
                      </a:solidFill>
                    </a:lnL>
                    <a:lnR w="12700" cmpd="sng">
                      <a:solidFill>
                        <a:srgbClr val="AAAAAA"/>
                      </a:solidFill>
                    </a:lnR>
                    <a:lnT w="12700" cmpd="sng">
                      <a:solidFill>
                        <a:srgbClr val="AAAAAA"/>
                      </a:solidFill>
                    </a:lnT>
                    <a:lnB w="12700" cmpd="sng">
                      <a:solidFill>
                        <a:srgbClr val="AAAAAA"/>
                      </a:solidFill>
                    </a:lnB>
                    <a:lnTlToBr w="12700" cmpd="sng">
                      <a:noFill/>
                      <a:prstDash val="solid"/>
                    </a:lnTlToBr>
                    <a:lnBlToTr w="12700" cmpd="sng">
                      <a:noFill/>
                      <a:prstDash val="solid"/>
                    </a:lnBlToTr>
                    <a:solidFill>
                      <a:srgbClr val="AAAAAA">
                        <a:tint val="40000"/>
                      </a:srgbClr>
                    </a:solidFill>
                  </a:tcPr>
                </a:tc>
                <a:extLst>
                  <a:ext uri="{0D108BD9-81ED-4DB2-BD59-A6C34878D82A}">
                    <a16:rowId xmlns:a16="http://schemas.microsoft.com/office/drawing/2014/main" val="10009"/>
                  </a:ext>
                </a:extLst>
              </a:tr>
              <a:tr h="285189">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altLang="zh-CN" sz="1400" b="1" dirty="0">
                          <a:solidFill>
                            <a:schemeClr val="tx1"/>
                          </a:solidFill>
                        </a:rPr>
                        <a:t>Regeneration efficiency</a:t>
                      </a:r>
                      <a:endParaRPr lang="zh-CN" altLang="en-US" sz="1400" b="1" dirty="0">
                        <a:solidFill>
                          <a:schemeClr val="tx1"/>
                        </a:solidFill>
                      </a:endParaRPr>
                    </a:p>
                  </a:txBody>
                  <a:tcPr marL="68580" marR="68580" marT="0" marB="0" anchor="ctr">
                    <a:lnL w="12700" cmpd="sng">
                      <a:solidFill>
                        <a:srgbClr val="AAAAAA"/>
                      </a:solidFill>
                    </a:lnL>
                    <a:lnR w="12700" cmpd="sng">
                      <a:solidFill>
                        <a:srgbClr val="AAAAAA"/>
                      </a:solidFill>
                    </a:lnR>
                    <a:lnT w="12700" cmpd="sng">
                      <a:solidFill>
                        <a:srgbClr val="AAAAAA"/>
                      </a:solidFill>
                    </a:lnT>
                    <a:lnB w="12700" cmpd="sng">
                      <a:solidFill>
                        <a:srgbClr val="AAAAAA"/>
                      </a:solidFill>
                    </a:lnB>
                    <a:lnTlToBr w="12700" cmpd="sng">
                      <a:noFill/>
                      <a:prstDash val="solid"/>
                    </a:lnTlToBr>
                    <a:lnBlToTr w="12700" cmpd="sng">
                      <a:noFill/>
                      <a:prstDash val="solid"/>
                    </a:lnBlToTr>
                    <a:solidFill>
                      <a:srgbClr val="AAAAA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altLang="zh-CN" sz="1400" b="1" dirty="0">
                          <a:solidFill>
                            <a:srgbClr val="FF0000"/>
                          </a:solidFill>
                        </a:rPr>
                        <a:t>80.6%</a:t>
                      </a:r>
                      <a:endParaRPr lang="zh-CN" altLang="en-US" sz="1400" b="1" dirty="0">
                        <a:solidFill>
                          <a:srgbClr val="FF0000"/>
                        </a:solidFill>
                      </a:endParaRPr>
                    </a:p>
                  </a:txBody>
                  <a:tcPr anchor="ctr">
                    <a:lnL w="12700" cmpd="sng">
                      <a:solidFill>
                        <a:srgbClr val="AAAAAA"/>
                      </a:solidFill>
                    </a:lnL>
                    <a:lnR w="12700" cmpd="sng">
                      <a:solidFill>
                        <a:srgbClr val="AAAAAA"/>
                      </a:solidFill>
                    </a:lnR>
                    <a:lnT w="12700" cmpd="sng">
                      <a:solidFill>
                        <a:srgbClr val="AAAAAA"/>
                      </a:solidFill>
                    </a:lnT>
                    <a:lnB w="12700" cmpd="sng">
                      <a:solidFill>
                        <a:srgbClr val="AAAAAA"/>
                      </a:solidFill>
                    </a:lnB>
                    <a:lnTlToBr w="12700" cmpd="sng">
                      <a:noFill/>
                      <a:prstDash val="solid"/>
                    </a:lnTlToBr>
                    <a:lnBlToTr w="12700" cmpd="sng">
                      <a:noFill/>
                      <a:prstDash val="solid"/>
                    </a:lnBlToTr>
                    <a:solidFill>
                      <a:srgbClr val="AAAAA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GB" altLang="zh-CN" sz="1400" b="1" dirty="0">
                          <a:solidFill>
                            <a:srgbClr val="FF0000"/>
                          </a:solidFill>
                        </a:rPr>
                        <a:t>82.1%</a:t>
                      </a:r>
                      <a:endParaRPr lang="zh-CN" altLang="en-US" sz="1400" b="1" dirty="0">
                        <a:solidFill>
                          <a:srgbClr val="FF0000"/>
                        </a:solidFill>
                      </a:endParaRPr>
                    </a:p>
                  </a:txBody>
                  <a:tcPr anchor="ctr">
                    <a:lnL w="12700" cmpd="sng">
                      <a:solidFill>
                        <a:srgbClr val="AAAAAA"/>
                      </a:solidFill>
                    </a:lnL>
                    <a:lnR w="12700" cmpd="sng">
                      <a:solidFill>
                        <a:srgbClr val="AAAAAA"/>
                      </a:solidFill>
                    </a:lnR>
                    <a:lnT w="12700" cmpd="sng">
                      <a:solidFill>
                        <a:srgbClr val="AAAAAA"/>
                      </a:solidFill>
                    </a:lnT>
                    <a:lnB w="12700" cmpd="sng">
                      <a:solidFill>
                        <a:srgbClr val="AAAAAA"/>
                      </a:solidFill>
                    </a:lnB>
                    <a:lnTlToBr w="12700" cmpd="sng">
                      <a:noFill/>
                      <a:prstDash val="solid"/>
                    </a:lnTlToBr>
                    <a:lnBlToTr w="12700" cmpd="sng">
                      <a:noFill/>
                      <a:prstDash val="solid"/>
                    </a:lnBlToTr>
                    <a:solidFill>
                      <a:srgbClr val="AAAAA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GB" altLang="zh-CN" sz="1400" b="1" dirty="0">
                          <a:solidFill>
                            <a:srgbClr val="FF0000"/>
                          </a:solidFill>
                        </a:rPr>
                        <a:t>95.5%</a:t>
                      </a:r>
                      <a:endParaRPr lang="zh-CN" altLang="en-US" sz="1400" b="1" dirty="0">
                        <a:solidFill>
                          <a:srgbClr val="FF0000"/>
                        </a:solidFill>
                      </a:endParaRPr>
                    </a:p>
                  </a:txBody>
                  <a:tcPr anchor="ctr">
                    <a:lnL w="12700" cmpd="sng">
                      <a:solidFill>
                        <a:srgbClr val="AAAAAA"/>
                      </a:solidFill>
                    </a:lnL>
                    <a:lnR w="12700" cmpd="sng">
                      <a:solidFill>
                        <a:srgbClr val="AAAAAA"/>
                      </a:solidFill>
                    </a:lnR>
                    <a:lnT w="12700" cmpd="sng">
                      <a:solidFill>
                        <a:srgbClr val="AAAAAA"/>
                      </a:solidFill>
                    </a:lnT>
                    <a:lnB w="12700" cmpd="sng">
                      <a:solidFill>
                        <a:srgbClr val="AAAAAA"/>
                      </a:solidFill>
                    </a:lnB>
                    <a:lnTlToBr w="12700" cmpd="sng">
                      <a:noFill/>
                      <a:prstDash val="solid"/>
                    </a:lnTlToBr>
                    <a:lnBlToTr w="12700" cmpd="sng">
                      <a:noFill/>
                      <a:prstDash val="solid"/>
                    </a:lnBlToTr>
                    <a:solidFill>
                      <a:srgbClr val="AAAAAA">
                        <a:tint val="20000"/>
                      </a:srgbClr>
                    </a:solidFill>
                  </a:tcPr>
                </a:tc>
                <a:extLst>
                  <a:ext uri="{0D108BD9-81ED-4DB2-BD59-A6C34878D82A}">
                    <a16:rowId xmlns:a16="http://schemas.microsoft.com/office/drawing/2014/main" val="10010"/>
                  </a:ext>
                </a:extLst>
              </a:tr>
            </a:tbl>
          </a:graphicData>
        </a:graphic>
      </p:graphicFrame>
      <p:grpSp>
        <p:nvGrpSpPr>
          <p:cNvPr id="5" name="Group 4">
            <a:extLst>
              <a:ext uri="{FF2B5EF4-FFF2-40B4-BE49-F238E27FC236}">
                <a16:creationId xmlns:a16="http://schemas.microsoft.com/office/drawing/2014/main" id="{EFD956C0-BEC6-7DFC-8842-D87EE3C83D67}"/>
              </a:ext>
            </a:extLst>
          </p:cNvPr>
          <p:cNvGrpSpPr/>
          <p:nvPr/>
        </p:nvGrpSpPr>
        <p:grpSpPr>
          <a:xfrm>
            <a:off x="2976640" y="4260676"/>
            <a:ext cx="3537283" cy="1845422"/>
            <a:chOff x="696418" y="1556793"/>
            <a:chExt cx="6994165" cy="2985125"/>
          </a:xfrm>
        </p:grpSpPr>
        <p:sp>
          <p:nvSpPr>
            <p:cNvPr id="6" name="TextBox 5">
              <a:extLst>
                <a:ext uri="{FF2B5EF4-FFF2-40B4-BE49-F238E27FC236}">
                  <a16:creationId xmlns:a16="http://schemas.microsoft.com/office/drawing/2014/main" id="{A9482558-8B30-0A4B-28CD-98B0D1601C65}"/>
                </a:ext>
              </a:extLst>
            </p:cNvPr>
            <p:cNvSpPr txBox="1"/>
            <p:nvPr/>
          </p:nvSpPr>
          <p:spPr>
            <a:xfrm>
              <a:off x="5516175" y="2586607"/>
              <a:ext cx="2174408" cy="846352"/>
            </a:xfrm>
            <a:prstGeom prst="rect">
              <a:avLst/>
            </a:prstGeom>
            <a:solidFill>
              <a:srgbClr val="FF0000"/>
            </a:solidFill>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1400" b="1" i="0" u="none" strike="noStrike" kern="0" cap="none" spc="0" normalizeH="0" baseline="0" noProof="0" dirty="0">
                  <a:ln>
                    <a:noFill/>
                  </a:ln>
                  <a:solidFill>
                    <a:srgbClr val="ECECEC"/>
                  </a:solidFill>
                  <a:effectLst/>
                  <a:uLnTx/>
                  <a:uFillTx/>
                  <a:latin typeface="Arial" panose="020B0604020202020204" pitchFamily="34" charset="0"/>
                  <a:ea typeface="ＭＳ Ｐゴシック" pitchFamily="34" charset="-128"/>
                </a:rPr>
                <a:t>Substation energy </a:t>
              </a:r>
            </a:p>
          </p:txBody>
        </p:sp>
        <p:grpSp>
          <p:nvGrpSpPr>
            <p:cNvPr id="7" name="Group 6">
              <a:extLst>
                <a:ext uri="{FF2B5EF4-FFF2-40B4-BE49-F238E27FC236}">
                  <a16:creationId xmlns:a16="http://schemas.microsoft.com/office/drawing/2014/main" id="{B1B8BC58-0A32-C1E7-EADE-6A70AE9032F9}"/>
                </a:ext>
              </a:extLst>
            </p:cNvPr>
            <p:cNvGrpSpPr/>
            <p:nvPr/>
          </p:nvGrpSpPr>
          <p:grpSpPr>
            <a:xfrm>
              <a:off x="3274270" y="1556793"/>
              <a:ext cx="2241904" cy="1452990"/>
              <a:chOff x="2114535" y="1706905"/>
              <a:chExt cx="2528105" cy="1306128"/>
            </a:xfrm>
          </p:grpSpPr>
          <p:cxnSp>
            <p:nvCxnSpPr>
              <p:cNvPr id="19" name="Elbow Connector 6">
                <a:extLst>
                  <a:ext uri="{FF2B5EF4-FFF2-40B4-BE49-F238E27FC236}">
                    <a16:creationId xmlns:a16="http://schemas.microsoft.com/office/drawing/2014/main" id="{12B95AEF-3B04-E013-5724-321F64E4BB47}"/>
                  </a:ext>
                </a:extLst>
              </p:cNvPr>
              <p:cNvCxnSpPr>
                <a:cxnSpLocks/>
                <a:stCxn id="20" idx="3"/>
                <a:endCxn id="6" idx="1"/>
              </p:cNvCxnSpPr>
              <p:nvPr/>
            </p:nvCxnSpPr>
            <p:spPr bwMode="auto">
              <a:xfrm>
                <a:off x="4067942" y="2042556"/>
                <a:ext cx="574698" cy="970477"/>
              </a:xfrm>
              <a:prstGeom prst="bentConnector3">
                <a:avLst>
                  <a:gd name="adj1" fmla="val 50000"/>
                </a:avLst>
              </a:prstGeom>
              <a:noFill/>
              <a:ln w="25400" cap="flat" cmpd="sng" algn="ctr">
                <a:solidFill>
                  <a:srgbClr val="000000">
                    <a:shade val="95000"/>
                    <a:satMod val="105000"/>
                  </a:srgbClr>
                </a:solidFill>
                <a:prstDash val="solid"/>
                <a:headEnd type="none" w="med" len="med"/>
                <a:tailEnd type="arrow"/>
              </a:ln>
              <a:effectLst/>
            </p:spPr>
          </p:cxnSp>
          <p:sp>
            <p:nvSpPr>
              <p:cNvPr id="20" name="TextBox 19">
                <a:extLst>
                  <a:ext uri="{FF2B5EF4-FFF2-40B4-BE49-F238E27FC236}">
                    <a16:creationId xmlns:a16="http://schemas.microsoft.com/office/drawing/2014/main" id="{5664BD8E-C0DD-A12A-5148-60DD0F7FCEF3}"/>
                  </a:ext>
                </a:extLst>
              </p:cNvPr>
              <p:cNvSpPr txBox="1"/>
              <p:nvPr/>
            </p:nvSpPr>
            <p:spPr>
              <a:xfrm>
                <a:off x="2114535" y="1706905"/>
                <a:ext cx="1953407" cy="671300"/>
              </a:xfrm>
              <a:prstGeom prst="rect">
                <a:avLst/>
              </a:prstGeom>
              <a:solidFill>
                <a:srgbClr val="AAAAAA">
                  <a:lumMod val="60000"/>
                  <a:lumOff val="40000"/>
                </a:srgbClr>
              </a:solidFill>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1200" b="0" i="0" u="none" strike="noStrike" kern="0" cap="none" spc="0" normalizeH="0" baseline="0" noProof="0" dirty="0">
                    <a:ln>
                      <a:solidFill>
                        <a:srgbClr val="000000"/>
                      </a:solidFill>
                    </a:ln>
                    <a:solidFill>
                      <a:srgbClr val="000000"/>
                    </a:solidFill>
                    <a:effectLst/>
                    <a:uLnTx/>
                    <a:uFillTx/>
                    <a:latin typeface="Arial" panose="020B0604020202020204" pitchFamily="34" charset="0"/>
                    <a:ea typeface="ＭＳ Ｐゴシック" pitchFamily="34" charset="-128"/>
                  </a:rPr>
                  <a:t>Traction energy </a:t>
                </a:r>
              </a:p>
            </p:txBody>
          </p:sp>
        </p:grpSp>
        <p:grpSp>
          <p:nvGrpSpPr>
            <p:cNvPr id="8" name="Group 7">
              <a:extLst>
                <a:ext uri="{FF2B5EF4-FFF2-40B4-BE49-F238E27FC236}">
                  <a16:creationId xmlns:a16="http://schemas.microsoft.com/office/drawing/2014/main" id="{0689031E-A0E3-A2A6-6D2D-8E77B72D88A6}"/>
                </a:ext>
              </a:extLst>
            </p:cNvPr>
            <p:cNvGrpSpPr/>
            <p:nvPr/>
          </p:nvGrpSpPr>
          <p:grpSpPr>
            <a:xfrm>
              <a:off x="3274271" y="3009783"/>
              <a:ext cx="2241904" cy="1532135"/>
              <a:chOff x="2555776" y="3009783"/>
              <a:chExt cx="2241904" cy="1532135"/>
            </a:xfrm>
          </p:grpSpPr>
          <p:cxnSp>
            <p:nvCxnSpPr>
              <p:cNvPr id="17" name="Elbow Connector 10">
                <a:extLst>
                  <a:ext uri="{FF2B5EF4-FFF2-40B4-BE49-F238E27FC236}">
                    <a16:creationId xmlns:a16="http://schemas.microsoft.com/office/drawing/2014/main" id="{80BA645A-2618-1548-CB93-8D20502911F5}"/>
                  </a:ext>
                </a:extLst>
              </p:cNvPr>
              <p:cNvCxnSpPr>
                <a:cxnSpLocks/>
                <a:stCxn id="18" idx="3"/>
                <a:endCxn id="6" idx="1"/>
              </p:cNvCxnSpPr>
              <p:nvPr/>
            </p:nvCxnSpPr>
            <p:spPr bwMode="auto">
              <a:xfrm flipV="1">
                <a:off x="4288045" y="3009783"/>
                <a:ext cx="509635" cy="1158745"/>
              </a:xfrm>
              <a:prstGeom prst="bentConnector3">
                <a:avLst>
                  <a:gd name="adj1" fmla="val 50000"/>
                </a:avLst>
              </a:prstGeom>
              <a:noFill/>
              <a:ln w="25400" cap="flat" cmpd="sng" algn="ctr">
                <a:solidFill>
                  <a:srgbClr val="000000">
                    <a:shade val="95000"/>
                    <a:satMod val="105000"/>
                  </a:srgbClr>
                </a:solidFill>
                <a:prstDash val="solid"/>
                <a:headEnd type="none" w="med" len="med"/>
                <a:tailEnd type="arrow"/>
              </a:ln>
              <a:effectLst/>
            </p:spPr>
          </p:cxnSp>
          <p:sp>
            <p:nvSpPr>
              <p:cNvPr id="18" name="TextBox 17">
                <a:extLst>
                  <a:ext uri="{FF2B5EF4-FFF2-40B4-BE49-F238E27FC236}">
                    <a16:creationId xmlns:a16="http://schemas.microsoft.com/office/drawing/2014/main" id="{5B583106-E7E6-C597-F1F8-B275105ECE9D}"/>
                  </a:ext>
                </a:extLst>
              </p:cNvPr>
              <p:cNvSpPr txBox="1"/>
              <p:nvPr/>
            </p:nvSpPr>
            <p:spPr>
              <a:xfrm>
                <a:off x="2555776" y="3795136"/>
                <a:ext cx="1732269" cy="746782"/>
              </a:xfrm>
              <a:prstGeom prst="rect">
                <a:avLst/>
              </a:prstGeom>
              <a:solidFill>
                <a:srgbClr val="AAAAAA">
                  <a:lumMod val="60000"/>
                  <a:lumOff val="40000"/>
                </a:srgbClr>
              </a:solidFill>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1200" b="0" i="0" u="none" strike="noStrike" kern="0" cap="none" spc="0" normalizeH="0" baseline="0" noProof="0" dirty="0">
                    <a:ln>
                      <a:solidFill>
                        <a:srgbClr val="000000"/>
                      </a:solidFill>
                    </a:ln>
                    <a:solidFill>
                      <a:srgbClr val="000000"/>
                    </a:solidFill>
                    <a:effectLst/>
                    <a:uLnTx/>
                    <a:uFillTx/>
                    <a:latin typeface="Arial" panose="020B0604020202020204" pitchFamily="34" charset="0"/>
                    <a:ea typeface="ＭＳ Ｐゴシック" pitchFamily="34" charset="-128"/>
                  </a:rPr>
                  <a:t>Transmission loss </a:t>
                </a:r>
              </a:p>
            </p:txBody>
          </p:sp>
        </p:grpSp>
        <p:grpSp>
          <p:nvGrpSpPr>
            <p:cNvPr id="9" name="Group 8">
              <a:extLst>
                <a:ext uri="{FF2B5EF4-FFF2-40B4-BE49-F238E27FC236}">
                  <a16:creationId xmlns:a16="http://schemas.microsoft.com/office/drawing/2014/main" id="{06783DA5-E6F5-315A-6DCD-4E0479509725}"/>
                </a:ext>
              </a:extLst>
            </p:cNvPr>
            <p:cNvGrpSpPr/>
            <p:nvPr/>
          </p:nvGrpSpPr>
          <p:grpSpPr>
            <a:xfrm>
              <a:off x="3274271" y="2669062"/>
              <a:ext cx="2241904" cy="746781"/>
              <a:chOff x="2114526" y="2669062"/>
              <a:chExt cx="2528396" cy="746781"/>
            </a:xfrm>
          </p:grpSpPr>
          <p:cxnSp>
            <p:nvCxnSpPr>
              <p:cNvPr id="15" name="Elbow Connector 12">
                <a:extLst>
                  <a:ext uri="{FF2B5EF4-FFF2-40B4-BE49-F238E27FC236}">
                    <a16:creationId xmlns:a16="http://schemas.microsoft.com/office/drawing/2014/main" id="{6C55D247-462B-8B33-5701-F76AC7D3B836}"/>
                  </a:ext>
                </a:extLst>
              </p:cNvPr>
              <p:cNvCxnSpPr>
                <a:cxnSpLocks/>
                <a:stCxn id="16" idx="3"/>
                <a:endCxn id="6" idx="1"/>
              </p:cNvCxnSpPr>
              <p:nvPr/>
            </p:nvCxnSpPr>
            <p:spPr bwMode="auto">
              <a:xfrm flipV="1">
                <a:off x="4067944" y="3009784"/>
                <a:ext cx="574978" cy="32669"/>
              </a:xfrm>
              <a:prstGeom prst="bentConnector3">
                <a:avLst>
                  <a:gd name="adj1" fmla="val 50000"/>
                </a:avLst>
              </a:prstGeom>
              <a:noFill/>
              <a:ln w="25400" cap="flat" cmpd="sng" algn="ctr">
                <a:solidFill>
                  <a:srgbClr val="000000">
                    <a:shade val="95000"/>
                    <a:satMod val="105000"/>
                  </a:srgbClr>
                </a:solidFill>
                <a:prstDash val="solid"/>
                <a:headEnd type="none" w="med" len="med"/>
                <a:tailEnd type="arrow"/>
              </a:ln>
              <a:effectLst/>
            </p:spPr>
          </p:cxnSp>
          <p:sp>
            <p:nvSpPr>
              <p:cNvPr id="16" name="TextBox 15">
                <a:extLst>
                  <a:ext uri="{FF2B5EF4-FFF2-40B4-BE49-F238E27FC236}">
                    <a16:creationId xmlns:a16="http://schemas.microsoft.com/office/drawing/2014/main" id="{DC3CAAFE-1552-1BDE-CEA9-B7C0339103C0}"/>
                  </a:ext>
                </a:extLst>
              </p:cNvPr>
              <p:cNvSpPr txBox="1"/>
              <p:nvPr/>
            </p:nvSpPr>
            <p:spPr>
              <a:xfrm>
                <a:off x="2114526" y="2669062"/>
                <a:ext cx="1953418" cy="746781"/>
              </a:xfrm>
              <a:prstGeom prst="rect">
                <a:avLst/>
              </a:prstGeom>
              <a:solidFill>
                <a:srgbClr val="00B050"/>
              </a:solidFill>
              <a:ln>
                <a:solidFill>
                  <a:srgbClr val="00B050"/>
                </a:solidFill>
              </a:ln>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1200" b="0" i="0" u="none" strike="noStrike" kern="0" cap="none" spc="0" normalizeH="0" baseline="0" noProof="0" dirty="0">
                    <a:ln>
                      <a:solidFill>
                        <a:srgbClr val="000000"/>
                      </a:solidFill>
                    </a:ln>
                    <a:solidFill>
                      <a:srgbClr val="000000"/>
                    </a:solidFill>
                    <a:effectLst/>
                    <a:uLnTx/>
                    <a:uFillTx/>
                    <a:latin typeface="Arial" panose="020B0604020202020204" pitchFamily="34" charset="0"/>
                    <a:ea typeface="ＭＳ Ｐゴシック" pitchFamily="34" charset="-128"/>
                  </a:rPr>
                  <a:t>regenerated energy</a:t>
                </a:r>
              </a:p>
            </p:txBody>
          </p:sp>
        </p:grpSp>
        <p:grpSp>
          <p:nvGrpSpPr>
            <p:cNvPr id="10" name="Group 9">
              <a:extLst>
                <a:ext uri="{FF2B5EF4-FFF2-40B4-BE49-F238E27FC236}">
                  <a16:creationId xmlns:a16="http://schemas.microsoft.com/office/drawing/2014/main" id="{7A6BF254-003C-3F69-DBF1-8AD96AA63ACB}"/>
                </a:ext>
              </a:extLst>
            </p:cNvPr>
            <p:cNvGrpSpPr/>
            <p:nvPr/>
          </p:nvGrpSpPr>
          <p:grpSpPr>
            <a:xfrm>
              <a:off x="696418" y="1930185"/>
              <a:ext cx="2577853" cy="2238343"/>
              <a:chOff x="696418" y="1930185"/>
              <a:chExt cx="2577853" cy="2238343"/>
            </a:xfrm>
          </p:grpSpPr>
          <p:sp>
            <p:nvSpPr>
              <p:cNvPr id="11" name="TextBox 10">
                <a:extLst>
                  <a:ext uri="{FF2B5EF4-FFF2-40B4-BE49-F238E27FC236}">
                    <a16:creationId xmlns:a16="http://schemas.microsoft.com/office/drawing/2014/main" id="{5A057854-4E38-A6DB-87C8-E4ABA426A551}"/>
                  </a:ext>
                </a:extLst>
              </p:cNvPr>
              <p:cNvSpPr txBox="1"/>
              <p:nvPr/>
            </p:nvSpPr>
            <p:spPr>
              <a:xfrm>
                <a:off x="696418" y="2586604"/>
                <a:ext cx="2232248" cy="846352"/>
              </a:xfrm>
              <a:prstGeom prst="rect">
                <a:avLst/>
              </a:prstGeom>
              <a:solidFill>
                <a:srgbClr val="91C8E1">
                  <a:lumMod val="75000"/>
                </a:srgbClr>
              </a:solidFill>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1400" b="1" i="0" u="none" strike="noStrike" kern="0" cap="none" spc="0" normalizeH="0" baseline="0" noProof="0" dirty="0">
                    <a:ln>
                      <a:noFill/>
                    </a:ln>
                    <a:solidFill>
                      <a:srgbClr val="ECECEC"/>
                    </a:solidFill>
                    <a:effectLst/>
                    <a:uLnTx/>
                    <a:uFillTx/>
                    <a:latin typeface="Arial" panose="020B0604020202020204" pitchFamily="34" charset="0"/>
                    <a:ea typeface="ＭＳ Ｐゴシック" pitchFamily="34" charset="-128"/>
                  </a:rPr>
                  <a:t>Integrated</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1400" b="1" i="0" u="none" strike="noStrike" kern="0" cap="none" spc="0" normalizeH="0" baseline="0" noProof="0" dirty="0">
                    <a:ln>
                      <a:noFill/>
                    </a:ln>
                    <a:solidFill>
                      <a:srgbClr val="ECECEC"/>
                    </a:solidFill>
                    <a:effectLst/>
                    <a:uLnTx/>
                    <a:uFillTx/>
                    <a:latin typeface="Arial" panose="020B0604020202020204" pitchFamily="34" charset="0"/>
                    <a:ea typeface="ＭＳ Ｐゴシック" pitchFamily="34" charset="-128"/>
                  </a:rPr>
                  <a:t>method</a:t>
                </a:r>
              </a:p>
            </p:txBody>
          </p:sp>
          <p:cxnSp>
            <p:nvCxnSpPr>
              <p:cNvPr id="12" name="Straight Arrow Connector 11">
                <a:extLst>
                  <a:ext uri="{FF2B5EF4-FFF2-40B4-BE49-F238E27FC236}">
                    <a16:creationId xmlns:a16="http://schemas.microsoft.com/office/drawing/2014/main" id="{3C6A8410-92DC-6236-9EBB-5EFD02894680}"/>
                  </a:ext>
                </a:extLst>
              </p:cNvPr>
              <p:cNvCxnSpPr>
                <a:stCxn id="11" idx="3"/>
                <a:endCxn id="20" idx="1"/>
              </p:cNvCxnSpPr>
              <p:nvPr/>
            </p:nvCxnSpPr>
            <p:spPr bwMode="auto">
              <a:xfrm flipV="1">
                <a:off x="2928666" y="1930185"/>
                <a:ext cx="345605" cy="1079595"/>
              </a:xfrm>
              <a:prstGeom prst="straightConnector1">
                <a:avLst/>
              </a:prstGeom>
              <a:solidFill>
                <a:srgbClr val="000000"/>
              </a:solidFill>
              <a:ln w="25400" cap="flat" cmpd="sng" algn="ctr">
                <a:solidFill>
                  <a:srgbClr val="000000"/>
                </a:solidFill>
                <a:prstDash val="solid"/>
                <a:round/>
                <a:headEnd type="none" w="med" len="med"/>
                <a:tailEnd type="arrow"/>
              </a:ln>
              <a:effectLst/>
            </p:spPr>
          </p:cxnSp>
          <p:cxnSp>
            <p:nvCxnSpPr>
              <p:cNvPr id="13" name="Straight Arrow Connector 12">
                <a:extLst>
                  <a:ext uri="{FF2B5EF4-FFF2-40B4-BE49-F238E27FC236}">
                    <a16:creationId xmlns:a16="http://schemas.microsoft.com/office/drawing/2014/main" id="{622D4D07-79A4-0D95-6F26-7C071468B67F}"/>
                  </a:ext>
                </a:extLst>
              </p:cNvPr>
              <p:cNvCxnSpPr>
                <a:stCxn id="11" idx="3"/>
                <a:endCxn id="16" idx="1"/>
              </p:cNvCxnSpPr>
              <p:nvPr/>
            </p:nvCxnSpPr>
            <p:spPr bwMode="auto">
              <a:xfrm>
                <a:off x="2928666" y="3009780"/>
                <a:ext cx="345605" cy="32672"/>
              </a:xfrm>
              <a:prstGeom prst="straightConnector1">
                <a:avLst/>
              </a:prstGeom>
              <a:solidFill>
                <a:srgbClr val="000000"/>
              </a:solidFill>
              <a:ln w="25400" cap="flat" cmpd="sng" algn="ctr">
                <a:solidFill>
                  <a:srgbClr val="000000"/>
                </a:solidFill>
                <a:prstDash val="solid"/>
                <a:round/>
                <a:headEnd type="none" w="med" len="med"/>
                <a:tailEnd type="arrow"/>
              </a:ln>
              <a:effectLst/>
            </p:spPr>
          </p:cxnSp>
          <p:cxnSp>
            <p:nvCxnSpPr>
              <p:cNvPr id="14" name="Straight Arrow Connector 13">
                <a:extLst>
                  <a:ext uri="{FF2B5EF4-FFF2-40B4-BE49-F238E27FC236}">
                    <a16:creationId xmlns:a16="http://schemas.microsoft.com/office/drawing/2014/main" id="{40474C32-86F0-15C9-5600-9375C4BD1299}"/>
                  </a:ext>
                </a:extLst>
              </p:cNvPr>
              <p:cNvCxnSpPr>
                <a:stCxn id="11" idx="3"/>
                <a:endCxn id="18" idx="1"/>
              </p:cNvCxnSpPr>
              <p:nvPr/>
            </p:nvCxnSpPr>
            <p:spPr bwMode="auto">
              <a:xfrm>
                <a:off x="2928666" y="3009780"/>
                <a:ext cx="345605" cy="1158748"/>
              </a:xfrm>
              <a:prstGeom prst="straightConnector1">
                <a:avLst/>
              </a:prstGeom>
              <a:solidFill>
                <a:srgbClr val="000000"/>
              </a:solidFill>
              <a:ln w="25400" cap="flat" cmpd="sng" algn="ctr">
                <a:solidFill>
                  <a:srgbClr val="000000"/>
                </a:solidFill>
                <a:prstDash val="solid"/>
                <a:round/>
                <a:headEnd type="none" w="med" len="med"/>
                <a:tailEnd type="arrow"/>
              </a:ln>
              <a:effectLst/>
            </p:spPr>
          </p:cxnSp>
        </p:grpSp>
      </p:grpSp>
    </p:spTree>
    <p:extLst>
      <p:ext uri="{BB962C8B-B14F-4D97-AF65-F5344CB8AC3E}">
        <p14:creationId xmlns:p14="http://schemas.microsoft.com/office/powerpoint/2010/main" val="24586449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FDA16-2C1B-A45E-A7E5-796CF8755EE5}"/>
              </a:ext>
            </a:extLst>
          </p:cNvPr>
          <p:cNvSpPr>
            <a:spLocks noGrp="1"/>
          </p:cNvSpPr>
          <p:nvPr>
            <p:ph type="title"/>
          </p:nvPr>
        </p:nvSpPr>
        <p:spPr/>
        <p:txBody>
          <a:bodyPr/>
          <a:lstStyle/>
          <a:p>
            <a:r>
              <a:rPr lang="en-GB" dirty="0"/>
              <a:t>Contents </a:t>
            </a:r>
          </a:p>
        </p:txBody>
      </p:sp>
      <p:sp>
        <p:nvSpPr>
          <p:cNvPr id="3" name="Content Placeholder 2">
            <a:extLst>
              <a:ext uri="{FF2B5EF4-FFF2-40B4-BE49-F238E27FC236}">
                <a16:creationId xmlns:a16="http://schemas.microsoft.com/office/drawing/2014/main" id="{2748C119-673C-FA18-F002-D880E77817B9}"/>
              </a:ext>
            </a:extLst>
          </p:cNvPr>
          <p:cNvSpPr>
            <a:spLocks noGrp="1"/>
          </p:cNvSpPr>
          <p:nvPr>
            <p:ph idx="1"/>
          </p:nvPr>
        </p:nvSpPr>
        <p:spPr/>
        <p:txBody>
          <a:bodyPr>
            <a:normAutofit/>
          </a:bodyPr>
          <a:lstStyle/>
          <a:p>
            <a:r>
              <a:rPr lang="en-GB" sz="3200" dirty="0"/>
              <a:t>Research group </a:t>
            </a:r>
          </a:p>
          <a:p>
            <a:r>
              <a:rPr lang="en-GB" sz="3200" dirty="0"/>
              <a:t>Background of the research </a:t>
            </a:r>
          </a:p>
          <a:p>
            <a:pPr lvl="1"/>
            <a:r>
              <a:rPr lang="en-GB" sz="2800" dirty="0"/>
              <a:t>Transport decarbonisation statistics</a:t>
            </a:r>
          </a:p>
          <a:p>
            <a:pPr lvl="1"/>
            <a:r>
              <a:rPr lang="en-GB" sz="2800" dirty="0"/>
              <a:t>Decarbonising Transport in the UK </a:t>
            </a:r>
          </a:p>
          <a:p>
            <a:pPr lvl="1"/>
            <a:r>
              <a:rPr lang="en-GB" sz="2800" dirty="0"/>
              <a:t>Research challenges  </a:t>
            </a:r>
          </a:p>
          <a:p>
            <a:pPr marL="228600" lvl="1">
              <a:spcBef>
                <a:spcPts val="1000"/>
              </a:spcBef>
              <a:buFont typeface="Wingdings" panose="05000000000000000000" pitchFamily="2" charset="2"/>
              <a:buChar char="q"/>
            </a:pPr>
            <a:r>
              <a:rPr lang="en-GB" sz="3200" dirty="0"/>
              <a:t>Railway decarbonisation techniques</a:t>
            </a:r>
          </a:p>
          <a:p>
            <a:pPr marL="800100" lvl="2" indent="-342900">
              <a:spcBef>
                <a:spcPts val="1000"/>
              </a:spcBef>
              <a:buFont typeface="Wingdings" panose="05000000000000000000" pitchFamily="2" charset="2"/>
              <a:buChar char="Ø"/>
            </a:pPr>
            <a:r>
              <a:rPr lang="en-US" altLang="zh-CN" sz="2800" dirty="0"/>
              <a:t>Digital Twin for Transport Energy System</a:t>
            </a:r>
          </a:p>
          <a:p>
            <a:pPr marL="800100" lvl="2" indent="-342900">
              <a:spcBef>
                <a:spcPts val="1000"/>
              </a:spcBef>
              <a:buFont typeface="Wingdings" panose="05000000000000000000" pitchFamily="2" charset="2"/>
              <a:buChar char="Ø"/>
            </a:pPr>
            <a:r>
              <a:rPr lang="en-US" sz="2800" dirty="0"/>
              <a:t>Energy-efficient Train Control and </a:t>
            </a:r>
            <a:r>
              <a:rPr lang="en-US" sz="2800" dirty="0" err="1"/>
              <a:t>Optimisation</a:t>
            </a:r>
            <a:r>
              <a:rPr lang="en-US" sz="2800" dirty="0"/>
              <a:t> </a:t>
            </a:r>
          </a:p>
          <a:p>
            <a:pPr marL="800100" lvl="2" indent="-342900">
              <a:spcBef>
                <a:spcPts val="1000"/>
              </a:spcBef>
              <a:buFont typeface="Wingdings" panose="05000000000000000000" pitchFamily="2" charset="2"/>
              <a:buChar char="Ø"/>
            </a:pPr>
            <a:r>
              <a:rPr lang="en-US" sz="2800" dirty="0"/>
              <a:t>Smart Grid and Transport Energy Integration</a:t>
            </a:r>
          </a:p>
          <a:p>
            <a:pPr marL="228600" lvl="1">
              <a:spcBef>
                <a:spcPts val="1000"/>
              </a:spcBef>
              <a:buFont typeface="Wingdings" panose="05000000000000000000" pitchFamily="2" charset="2"/>
              <a:buChar char="q"/>
            </a:pPr>
            <a:r>
              <a:rPr lang="en-GB" sz="3200" dirty="0"/>
              <a:t>Recent projects and collaborators </a:t>
            </a:r>
          </a:p>
          <a:p>
            <a:pPr marL="228600" lvl="1">
              <a:spcBef>
                <a:spcPts val="1000"/>
              </a:spcBef>
              <a:buFont typeface="Wingdings" panose="05000000000000000000" pitchFamily="2" charset="2"/>
              <a:buChar char="q"/>
            </a:pPr>
            <a:endParaRPr lang="en-GB" sz="2800" dirty="0"/>
          </a:p>
          <a:p>
            <a:pPr lvl="1"/>
            <a:endParaRPr lang="en-GB" dirty="0"/>
          </a:p>
        </p:txBody>
      </p:sp>
      <p:sp>
        <p:nvSpPr>
          <p:cNvPr id="4" name="Slide Number Placeholder 3">
            <a:extLst>
              <a:ext uri="{FF2B5EF4-FFF2-40B4-BE49-F238E27FC236}">
                <a16:creationId xmlns:a16="http://schemas.microsoft.com/office/drawing/2014/main" id="{F0A4ACB1-1835-A91A-4F2F-A8E83D90C64A}"/>
              </a:ext>
            </a:extLst>
          </p:cNvPr>
          <p:cNvSpPr>
            <a:spLocks noGrp="1"/>
          </p:cNvSpPr>
          <p:nvPr>
            <p:ph type="sldNum" sz="quarter" idx="12"/>
          </p:nvPr>
        </p:nvSpPr>
        <p:spPr/>
        <p:txBody>
          <a:bodyPr/>
          <a:lstStyle/>
          <a:p>
            <a:fld id="{1A6B7288-216A-4E5B-A39F-01960F84F83C}" type="slidenum">
              <a:rPr lang="en-GB" smtClean="0"/>
              <a:t>2</a:t>
            </a:fld>
            <a:endParaRPr lang="en-GB"/>
          </a:p>
        </p:txBody>
      </p:sp>
      <p:pic>
        <p:nvPicPr>
          <p:cNvPr id="2053" name="Picture 5">
            <a:extLst>
              <a:ext uri="{FF2B5EF4-FFF2-40B4-BE49-F238E27FC236}">
                <a16:creationId xmlns:a16="http://schemas.microsoft.com/office/drawing/2014/main" id="{7E1CAD0A-0A5F-DB5C-ECEA-896F010F87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8038" y="4630739"/>
            <a:ext cx="2586038" cy="160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6">
            <a:extLst>
              <a:ext uri="{FF2B5EF4-FFF2-40B4-BE49-F238E27FC236}">
                <a16:creationId xmlns:a16="http://schemas.microsoft.com/office/drawing/2014/main" id="{0A300B57-0087-130E-66DA-00D3C68B02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5813" y="1157287"/>
            <a:ext cx="2557463" cy="160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7">
            <a:extLst>
              <a:ext uri="{FF2B5EF4-FFF2-40B4-BE49-F238E27FC236}">
                <a16:creationId xmlns:a16="http://schemas.microsoft.com/office/drawing/2014/main" id="{4FC20E83-CAF8-E323-E86F-19CB3995D8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28038" y="2894013"/>
            <a:ext cx="2535238" cy="160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56022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AD355-352F-4D76-9981-980F7C97F68F}"/>
              </a:ext>
            </a:extLst>
          </p:cNvPr>
          <p:cNvSpPr>
            <a:spLocks noGrp="1"/>
          </p:cNvSpPr>
          <p:nvPr>
            <p:ph type="title"/>
          </p:nvPr>
        </p:nvSpPr>
        <p:spPr/>
        <p:txBody>
          <a:bodyPr>
            <a:normAutofit fontScale="90000"/>
          </a:bodyPr>
          <a:lstStyle/>
          <a:p>
            <a:r>
              <a:rPr lang="en-GB" dirty="0"/>
              <a:t>Smart Grid and Transport Energy Integration</a:t>
            </a:r>
          </a:p>
        </p:txBody>
      </p:sp>
      <p:sp>
        <p:nvSpPr>
          <p:cNvPr id="3" name="Content Placeholder 2">
            <a:extLst>
              <a:ext uri="{FF2B5EF4-FFF2-40B4-BE49-F238E27FC236}">
                <a16:creationId xmlns:a16="http://schemas.microsoft.com/office/drawing/2014/main" id="{94385248-1EB1-44D7-91BB-F6DDBC240906}"/>
              </a:ext>
            </a:extLst>
          </p:cNvPr>
          <p:cNvSpPr>
            <a:spLocks noGrp="1"/>
          </p:cNvSpPr>
          <p:nvPr>
            <p:ph idx="1"/>
          </p:nvPr>
        </p:nvSpPr>
        <p:spPr>
          <a:xfrm>
            <a:off x="285750" y="1054882"/>
            <a:ext cx="6686550" cy="5315199"/>
          </a:xfrm>
        </p:spPr>
        <p:txBody>
          <a:bodyPr>
            <a:normAutofit/>
          </a:bodyPr>
          <a:lstStyle/>
          <a:p>
            <a:r>
              <a:rPr lang="en-GB" sz="2400" dirty="0"/>
              <a:t>Interface of multi-systems</a:t>
            </a:r>
          </a:p>
          <a:p>
            <a:r>
              <a:rPr lang="en-GB" sz="2400" dirty="0"/>
              <a:t>Power demand analysis </a:t>
            </a:r>
          </a:p>
          <a:p>
            <a:r>
              <a:rPr lang="en-GB" sz="2400" dirty="0"/>
              <a:t>Renewable power predication</a:t>
            </a:r>
          </a:p>
          <a:p>
            <a:r>
              <a:rPr lang="en-GB" sz="2400" dirty="0"/>
              <a:t>Traffic demand prediction</a:t>
            </a:r>
          </a:p>
          <a:p>
            <a:r>
              <a:rPr lang="en-GB" sz="2400" dirty="0"/>
              <a:t>Energy management and optimisation </a:t>
            </a:r>
          </a:p>
          <a:p>
            <a:r>
              <a:rPr lang="en-GB" sz="2400" dirty="0"/>
              <a:t>Improve system efficiency, resilience and sustainability</a:t>
            </a:r>
          </a:p>
          <a:p>
            <a:endParaRPr lang="en-GB" sz="2400" dirty="0"/>
          </a:p>
        </p:txBody>
      </p:sp>
      <p:sp>
        <p:nvSpPr>
          <p:cNvPr id="4" name="Slide Number Placeholder 3">
            <a:extLst>
              <a:ext uri="{FF2B5EF4-FFF2-40B4-BE49-F238E27FC236}">
                <a16:creationId xmlns:a16="http://schemas.microsoft.com/office/drawing/2014/main" id="{DA553030-59E7-4840-B648-7B0F0300FFCC}"/>
              </a:ext>
            </a:extLst>
          </p:cNvPr>
          <p:cNvSpPr>
            <a:spLocks noGrp="1"/>
          </p:cNvSpPr>
          <p:nvPr>
            <p:ph type="sldNum" sz="quarter" idx="12"/>
          </p:nvPr>
        </p:nvSpPr>
        <p:spPr/>
        <p:txBody>
          <a:bodyPr/>
          <a:lstStyle/>
          <a:p>
            <a:fld id="{1A6B7288-216A-4E5B-A39F-01960F84F83C}" type="slidenum">
              <a:rPr lang="en-GB" smtClean="0"/>
              <a:t>20</a:t>
            </a:fld>
            <a:endParaRPr lang="en-GB"/>
          </a:p>
        </p:txBody>
      </p:sp>
      <p:grpSp>
        <p:nvGrpSpPr>
          <p:cNvPr id="6" name="Group 5">
            <a:extLst>
              <a:ext uri="{FF2B5EF4-FFF2-40B4-BE49-F238E27FC236}">
                <a16:creationId xmlns:a16="http://schemas.microsoft.com/office/drawing/2014/main" id="{2E39DC35-6337-4B64-9774-2DE277485E67}"/>
              </a:ext>
            </a:extLst>
          </p:cNvPr>
          <p:cNvGrpSpPr/>
          <p:nvPr/>
        </p:nvGrpSpPr>
        <p:grpSpPr>
          <a:xfrm>
            <a:off x="483664" y="4172967"/>
            <a:ext cx="2330353" cy="2328388"/>
            <a:chOff x="5991919" y="2430702"/>
            <a:chExt cx="3365629" cy="3794276"/>
          </a:xfrm>
        </p:grpSpPr>
        <p:pic>
          <p:nvPicPr>
            <p:cNvPr id="7" name="Picture 6">
              <a:extLst>
                <a:ext uri="{FF2B5EF4-FFF2-40B4-BE49-F238E27FC236}">
                  <a16:creationId xmlns:a16="http://schemas.microsoft.com/office/drawing/2014/main" id="{D0F50056-A64E-4E81-8E3A-C2FF759A8FB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991919" y="2430702"/>
              <a:ext cx="3280915" cy="3551000"/>
            </a:xfrm>
            <a:prstGeom prst="rect">
              <a:avLst/>
            </a:prstGeom>
            <a:noFill/>
            <a:ln>
              <a:noFill/>
            </a:ln>
          </p:spPr>
        </p:pic>
        <p:sp>
          <p:nvSpPr>
            <p:cNvPr id="8" name="Content Placeholder 2">
              <a:extLst>
                <a:ext uri="{FF2B5EF4-FFF2-40B4-BE49-F238E27FC236}">
                  <a16:creationId xmlns:a16="http://schemas.microsoft.com/office/drawing/2014/main" id="{1D93DCDD-AE4C-450F-A0DE-FF22BDA39070}"/>
                </a:ext>
              </a:extLst>
            </p:cNvPr>
            <p:cNvSpPr txBox="1">
              <a:spLocks/>
            </p:cNvSpPr>
            <p:nvPr/>
          </p:nvSpPr>
          <p:spPr bwMode="auto">
            <a:xfrm>
              <a:off x="6372201" y="5967393"/>
              <a:ext cx="2985347" cy="257585"/>
            </a:xfrm>
            <a:prstGeom prst="rect">
              <a:avLst/>
            </a:prstGeom>
            <a:noFill/>
            <a:ln>
              <a:noFill/>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A648F"/>
                </a:buClr>
                <a:buSzPct val="80000"/>
                <a:buFont typeface="Wingdings" panose="05000000000000000000" pitchFamily="2" charset="2"/>
                <a:buChar char="q"/>
                <a:defRPr sz="2800" b="0">
                  <a:solidFill>
                    <a:schemeClr val="bg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rgbClr val="0A648F"/>
                </a:buClr>
                <a:buFont typeface="Wingdings" panose="05000000000000000000" pitchFamily="2" charset="2"/>
                <a:buChar char="Ø"/>
                <a:defRPr sz="2800" b="0">
                  <a:solidFill>
                    <a:schemeClr val="bg1"/>
                  </a:solidFill>
                  <a:latin typeface="+mn-lt"/>
                  <a:ea typeface="ＭＳ Ｐゴシック" charset="0"/>
                </a:defRPr>
              </a:lvl2pPr>
              <a:lvl3pPr marL="1143000" indent="-228600" algn="l" rtl="0" eaLnBrk="0" fontAlgn="base" hangingPunct="0">
                <a:spcBef>
                  <a:spcPct val="20000"/>
                </a:spcBef>
                <a:spcAft>
                  <a:spcPct val="0"/>
                </a:spcAft>
                <a:buClr>
                  <a:srgbClr val="0A648F"/>
                </a:buClr>
                <a:buSzPct val="65000"/>
                <a:buFont typeface="Wingdings" panose="05000000000000000000" pitchFamily="2" charset="2"/>
                <a:buChar char="v"/>
                <a:defRPr sz="2800" b="0">
                  <a:solidFill>
                    <a:schemeClr val="bg1"/>
                  </a:solidFill>
                  <a:latin typeface="+mn-lt"/>
                  <a:ea typeface="ＭＳ Ｐゴシック" charset="0"/>
                </a:defRPr>
              </a:lvl3pPr>
              <a:lvl4pPr marL="1600200" indent="-228600" algn="l" rtl="0" eaLnBrk="0" fontAlgn="base" hangingPunct="0">
                <a:spcBef>
                  <a:spcPct val="20000"/>
                </a:spcBef>
                <a:spcAft>
                  <a:spcPct val="0"/>
                </a:spcAft>
                <a:buClr>
                  <a:srgbClr val="0A648F"/>
                </a:buClr>
                <a:buSzPct val="80000"/>
                <a:buFont typeface="Arial" panose="020B0604020202020204" pitchFamily="34" charset="0"/>
                <a:buChar char="•"/>
                <a:defRPr sz="2800" b="0">
                  <a:solidFill>
                    <a:schemeClr val="bg1"/>
                  </a:solidFill>
                  <a:latin typeface="+mn-lt"/>
                  <a:ea typeface="ＭＳ Ｐゴシック" charset="0"/>
                </a:defRPr>
              </a:lvl4pPr>
              <a:lvl5pPr marL="2057400" indent="-228600" algn="l" rtl="0" eaLnBrk="0" fontAlgn="base" hangingPunct="0">
                <a:spcBef>
                  <a:spcPct val="20000"/>
                </a:spcBef>
                <a:spcAft>
                  <a:spcPct val="0"/>
                </a:spcAft>
                <a:buClr>
                  <a:srgbClr val="0A648F"/>
                </a:buClr>
                <a:buSzPct val="90000"/>
                <a:buChar char="»"/>
                <a:defRPr sz="2800" b="0">
                  <a:solidFill>
                    <a:schemeClr val="bg1"/>
                  </a:solidFill>
                  <a:latin typeface="+mn-lt"/>
                  <a:ea typeface="ＭＳ Ｐゴシック" charset="0"/>
                </a:defRPr>
              </a:lvl5pPr>
              <a:lvl6pPr marL="2514600" indent="-228600" algn="l" rtl="0" fontAlgn="base">
                <a:spcBef>
                  <a:spcPct val="20000"/>
                </a:spcBef>
                <a:spcAft>
                  <a:spcPct val="0"/>
                </a:spcAft>
                <a:buClr>
                  <a:srgbClr val="CCFFFF"/>
                </a:buClr>
                <a:buSzPct val="90000"/>
                <a:buChar char="»"/>
                <a:defRPr sz="2800" b="1">
                  <a:solidFill>
                    <a:schemeClr val="tx1"/>
                  </a:solidFill>
                  <a:latin typeface="+mn-lt"/>
                </a:defRPr>
              </a:lvl6pPr>
              <a:lvl7pPr marL="2971800" indent="-228600" algn="l" rtl="0" fontAlgn="base">
                <a:spcBef>
                  <a:spcPct val="20000"/>
                </a:spcBef>
                <a:spcAft>
                  <a:spcPct val="0"/>
                </a:spcAft>
                <a:buClr>
                  <a:srgbClr val="CCFFFF"/>
                </a:buClr>
                <a:buSzPct val="90000"/>
                <a:buChar char="»"/>
                <a:defRPr sz="2800" b="1">
                  <a:solidFill>
                    <a:schemeClr val="tx1"/>
                  </a:solidFill>
                  <a:latin typeface="+mn-lt"/>
                </a:defRPr>
              </a:lvl7pPr>
              <a:lvl8pPr marL="3429000" indent="-228600" algn="l" rtl="0" fontAlgn="base">
                <a:spcBef>
                  <a:spcPct val="20000"/>
                </a:spcBef>
                <a:spcAft>
                  <a:spcPct val="0"/>
                </a:spcAft>
                <a:buClr>
                  <a:srgbClr val="CCFFFF"/>
                </a:buClr>
                <a:buSzPct val="90000"/>
                <a:buChar char="»"/>
                <a:defRPr sz="2800" b="1">
                  <a:solidFill>
                    <a:schemeClr val="tx1"/>
                  </a:solidFill>
                  <a:latin typeface="+mn-lt"/>
                </a:defRPr>
              </a:lvl8pPr>
              <a:lvl9pPr marL="3886200" indent="-228600" algn="l" rtl="0" fontAlgn="base">
                <a:spcBef>
                  <a:spcPct val="20000"/>
                </a:spcBef>
                <a:spcAft>
                  <a:spcPct val="0"/>
                </a:spcAft>
                <a:buClr>
                  <a:srgbClr val="CCFFFF"/>
                </a:buClr>
                <a:buSzPct val="90000"/>
                <a:buChar char="»"/>
                <a:defRPr sz="2800" b="1">
                  <a:solidFill>
                    <a:schemeClr val="tx1"/>
                  </a:solidFill>
                  <a:latin typeface="+mn-lt"/>
                </a:defRPr>
              </a:lvl9pPr>
            </a:lstStyle>
            <a:p>
              <a:pPr marL="0" indent="0" algn="ctr">
                <a:buNone/>
              </a:pPr>
              <a:r>
                <a:rPr lang="en-GB" sz="1100" b="1" kern="0" dirty="0">
                  <a:solidFill>
                    <a:schemeClr val="tx1"/>
                  </a:solidFill>
                </a:rPr>
                <a:t>Hybrid </a:t>
              </a:r>
              <a:r>
                <a:rPr lang="en-US" altLang="zh-CN" sz="1100" b="1" kern="0" dirty="0">
                  <a:solidFill>
                    <a:schemeClr val="tx1"/>
                  </a:solidFill>
                </a:rPr>
                <a:t>train energy management </a:t>
              </a:r>
              <a:endParaRPr lang="en-GB" sz="1100" b="1" kern="0" dirty="0">
                <a:solidFill>
                  <a:schemeClr val="tx1"/>
                </a:solidFill>
              </a:endParaRPr>
            </a:p>
          </p:txBody>
        </p:sp>
      </p:grpSp>
      <p:pic>
        <p:nvPicPr>
          <p:cNvPr id="9" name="Picture 2">
            <a:extLst>
              <a:ext uri="{FF2B5EF4-FFF2-40B4-BE49-F238E27FC236}">
                <a16:creationId xmlns:a16="http://schemas.microsoft.com/office/drawing/2014/main" id="{CCFDBB59-76C8-4A71-ADF2-F523DE0879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5207" y="4172967"/>
            <a:ext cx="4390491" cy="2512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2" name="Object 11">
            <a:extLst>
              <a:ext uri="{FF2B5EF4-FFF2-40B4-BE49-F238E27FC236}">
                <a16:creationId xmlns:a16="http://schemas.microsoft.com/office/drawing/2014/main" id="{2003FAA3-7082-44E8-9962-EAFF87F09664}"/>
              </a:ext>
            </a:extLst>
          </p:cNvPr>
          <p:cNvGraphicFramePr>
            <a:graphicFrameLocks noChangeAspect="1"/>
          </p:cNvGraphicFramePr>
          <p:nvPr>
            <p:extLst>
              <p:ext uri="{D42A27DB-BD31-4B8C-83A1-F6EECF244321}">
                <p14:modId xmlns:p14="http://schemas.microsoft.com/office/powerpoint/2010/main" val="2250186086"/>
              </p:ext>
            </p:extLst>
          </p:nvPr>
        </p:nvGraphicFramePr>
        <p:xfrm>
          <a:off x="6347525" y="951961"/>
          <a:ext cx="5640054" cy="3198481"/>
        </p:xfrm>
        <a:graphic>
          <a:graphicData uri="http://schemas.openxmlformats.org/presentationml/2006/ole">
            <mc:AlternateContent xmlns:mc="http://schemas.openxmlformats.org/markup-compatibility/2006">
              <mc:Choice xmlns:v="urn:schemas-microsoft-com:vml" Requires="v">
                <p:oleObj name="Visio" r:id="rId5" imgW="8200857" imgH="5105373" progId="Visio.Drawing.15">
                  <p:embed/>
                </p:oleObj>
              </mc:Choice>
              <mc:Fallback>
                <p:oleObj name="Visio" r:id="rId5" imgW="8200857" imgH="5105373" progId="Visio.Drawing.15">
                  <p:embed/>
                  <p:pic>
                    <p:nvPicPr>
                      <p:cNvPr id="12" name="Object 11">
                        <a:extLst>
                          <a:ext uri="{FF2B5EF4-FFF2-40B4-BE49-F238E27FC236}">
                            <a16:creationId xmlns:a16="http://schemas.microsoft.com/office/drawing/2014/main" id="{2003FAA3-7082-44E8-9962-EAFF87F09664}"/>
                          </a:ext>
                        </a:extLst>
                      </p:cNvPr>
                      <p:cNvPicPr>
                        <a:picLocks noChangeAspect="1" noChangeArrowheads="1"/>
                      </p:cNvPicPr>
                      <p:nvPr/>
                    </p:nvPicPr>
                    <p:blipFill>
                      <a:blip r:embed="rId6"/>
                      <a:srcRect l="-6828"/>
                      <a:stretch>
                        <a:fillRect/>
                      </a:stretch>
                    </p:blipFill>
                    <p:spPr bwMode="auto">
                      <a:xfrm>
                        <a:off x="6347525" y="951961"/>
                        <a:ext cx="5640054" cy="3198481"/>
                      </a:xfrm>
                      <a:prstGeom prst="rect">
                        <a:avLst/>
                      </a:prstGeom>
                      <a:noFill/>
                    </p:spPr>
                  </p:pic>
                </p:oleObj>
              </mc:Fallback>
            </mc:AlternateContent>
          </a:graphicData>
        </a:graphic>
      </p:graphicFrame>
      <p:graphicFrame>
        <p:nvGraphicFramePr>
          <p:cNvPr id="11" name="Object 10">
            <a:extLst>
              <a:ext uri="{FF2B5EF4-FFF2-40B4-BE49-F238E27FC236}">
                <a16:creationId xmlns:a16="http://schemas.microsoft.com/office/drawing/2014/main" id="{A9263C2C-B3F2-44F4-B0F4-AA999AD38945}"/>
              </a:ext>
            </a:extLst>
          </p:cNvPr>
          <p:cNvGraphicFramePr>
            <a:graphicFrameLocks noChangeAspect="1"/>
          </p:cNvGraphicFramePr>
          <p:nvPr>
            <p:extLst>
              <p:ext uri="{D42A27DB-BD31-4B8C-83A1-F6EECF244321}">
                <p14:modId xmlns:p14="http://schemas.microsoft.com/office/powerpoint/2010/main" val="1171307717"/>
              </p:ext>
            </p:extLst>
          </p:nvPr>
        </p:nvGraphicFramePr>
        <p:xfrm>
          <a:off x="7458952" y="3944012"/>
          <a:ext cx="4141576" cy="2741877"/>
        </p:xfrm>
        <a:graphic>
          <a:graphicData uri="http://schemas.openxmlformats.org/presentationml/2006/ole">
            <mc:AlternateContent xmlns:mc="http://schemas.openxmlformats.org/markup-compatibility/2006">
              <mc:Choice xmlns:v="urn:schemas-microsoft-com:vml" Requires="v">
                <p:oleObj name="Visio" r:id="rId7" imgW="3550532" imgH="2344913" progId="Visio.Drawing.11">
                  <p:embed/>
                </p:oleObj>
              </mc:Choice>
              <mc:Fallback>
                <p:oleObj name="Visio" r:id="rId7" imgW="3550532" imgH="2344913" progId="Visio.Drawing.11">
                  <p:embed/>
                  <p:pic>
                    <p:nvPicPr>
                      <p:cNvPr id="11" name="Object 10">
                        <a:extLst>
                          <a:ext uri="{FF2B5EF4-FFF2-40B4-BE49-F238E27FC236}">
                            <a16:creationId xmlns:a16="http://schemas.microsoft.com/office/drawing/2014/main" id="{A9263C2C-B3F2-44F4-B0F4-AA999AD3894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58952" y="3944012"/>
                        <a:ext cx="4141576" cy="2741877"/>
                      </a:xfrm>
                      <a:prstGeom prst="rect">
                        <a:avLst/>
                      </a:prstGeom>
                      <a:noFill/>
                    </p:spPr>
                  </p:pic>
                </p:oleObj>
              </mc:Fallback>
            </mc:AlternateContent>
          </a:graphicData>
        </a:graphic>
      </p:graphicFrame>
    </p:spTree>
    <p:extLst>
      <p:ext uri="{BB962C8B-B14F-4D97-AF65-F5344CB8AC3E}">
        <p14:creationId xmlns:p14="http://schemas.microsoft.com/office/powerpoint/2010/main" val="30510862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23952-288F-45B2-88AF-1DCB677332D4}"/>
              </a:ext>
            </a:extLst>
          </p:cNvPr>
          <p:cNvSpPr>
            <a:spLocks noGrp="1"/>
          </p:cNvSpPr>
          <p:nvPr>
            <p:ph type="title"/>
          </p:nvPr>
        </p:nvSpPr>
        <p:spPr/>
        <p:txBody>
          <a:bodyPr/>
          <a:lstStyle/>
          <a:p>
            <a:r>
              <a:rPr lang="en-US" altLang="zh-CN" dirty="0"/>
              <a:t>Operation modes of the proposed MSTS</a:t>
            </a:r>
            <a:endParaRPr lang="en-GB" dirty="0"/>
          </a:p>
        </p:txBody>
      </p:sp>
      <p:sp>
        <p:nvSpPr>
          <p:cNvPr id="3" name="Content Placeholder 2">
            <a:extLst>
              <a:ext uri="{FF2B5EF4-FFF2-40B4-BE49-F238E27FC236}">
                <a16:creationId xmlns:a16="http://schemas.microsoft.com/office/drawing/2014/main" id="{5DC28161-FEBF-48DE-BCB4-3BEF74E1989F}"/>
              </a:ext>
            </a:extLst>
          </p:cNvPr>
          <p:cNvSpPr>
            <a:spLocks noGrp="1"/>
          </p:cNvSpPr>
          <p:nvPr>
            <p:ph idx="1"/>
          </p:nvPr>
        </p:nvSpPr>
        <p:spPr>
          <a:xfrm>
            <a:off x="285750" y="1054882"/>
            <a:ext cx="11625002" cy="1966289"/>
          </a:xfrm>
        </p:spPr>
        <p:txBody>
          <a:bodyPr>
            <a:normAutofit fontScale="92500"/>
          </a:bodyPr>
          <a:lstStyle/>
          <a:p>
            <a:r>
              <a:rPr lang="en-GB" dirty="0"/>
              <a:t>Renewable Railway Power Network Design with Optimal Energy Management</a:t>
            </a:r>
          </a:p>
          <a:p>
            <a:r>
              <a:rPr lang="en-GB" altLang="zh-CN" dirty="0"/>
              <a:t>Multi-source traction system (MSTS</a:t>
            </a:r>
            <a:r>
              <a:rPr lang="zh-CN" altLang="en-US" dirty="0"/>
              <a:t>）</a:t>
            </a:r>
            <a:endParaRPr lang="en-US" dirty="0"/>
          </a:p>
          <a:p>
            <a:r>
              <a:rPr lang="en-US" dirty="0"/>
              <a:t>According to the power demand from the substation, the proposed MSTS has three main operation modes</a:t>
            </a:r>
          </a:p>
        </p:txBody>
      </p:sp>
      <p:sp>
        <p:nvSpPr>
          <p:cNvPr id="4" name="Slide Number Placeholder 3">
            <a:extLst>
              <a:ext uri="{FF2B5EF4-FFF2-40B4-BE49-F238E27FC236}">
                <a16:creationId xmlns:a16="http://schemas.microsoft.com/office/drawing/2014/main" id="{914794FE-F2C1-45F0-B9FC-4455AAF79F33}"/>
              </a:ext>
            </a:extLst>
          </p:cNvPr>
          <p:cNvSpPr>
            <a:spLocks noGrp="1"/>
          </p:cNvSpPr>
          <p:nvPr>
            <p:ph type="sldNum" sz="quarter" idx="12"/>
          </p:nvPr>
        </p:nvSpPr>
        <p:spPr/>
        <p:txBody>
          <a:bodyPr/>
          <a:lstStyle/>
          <a:p>
            <a:fld id="{1A6B7288-216A-4E5B-A39F-01960F84F83C}" type="slidenum">
              <a:rPr lang="en-GB" smtClean="0"/>
              <a:t>21</a:t>
            </a:fld>
            <a:endParaRPr lang="en-GB"/>
          </a:p>
        </p:txBody>
      </p:sp>
      <p:pic>
        <p:nvPicPr>
          <p:cNvPr id="5" name="图形 38">
            <a:extLst>
              <a:ext uri="{FF2B5EF4-FFF2-40B4-BE49-F238E27FC236}">
                <a16:creationId xmlns:a16="http://schemas.microsoft.com/office/drawing/2014/main" id="{2CFF188B-F9EF-4DED-BF51-58B615198D0F}"/>
              </a:ext>
            </a:extLst>
          </p:cNvPr>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96000" y="3124092"/>
            <a:ext cx="5632065" cy="3597383"/>
          </a:xfrm>
          <a:prstGeom prst="rect">
            <a:avLst/>
          </a:prstGeom>
        </p:spPr>
      </p:pic>
      <p:grpSp>
        <p:nvGrpSpPr>
          <p:cNvPr id="6" name="Group 5">
            <a:extLst>
              <a:ext uri="{FF2B5EF4-FFF2-40B4-BE49-F238E27FC236}">
                <a16:creationId xmlns:a16="http://schemas.microsoft.com/office/drawing/2014/main" id="{FA7437E1-16DF-FAAC-F645-900CF2621292}"/>
              </a:ext>
            </a:extLst>
          </p:cNvPr>
          <p:cNvGrpSpPr/>
          <p:nvPr/>
        </p:nvGrpSpPr>
        <p:grpSpPr>
          <a:xfrm>
            <a:off x="281248" y="2988301"/>
            <a:ext cx="5461000" cy="3663814"/>
            <a:chOff x="2434773" y="2770953"/>
            <a:chExt cx="5742666" cy="3950979"/>
          </a:xfrm>
        </p:grpSpPr>
        <p:pic>
          <p:nvPicPr>
            <p:cNvPr id="7" name="图形 45">
              <a:extLst>
                <a:ext uri="{FF2B5EF4-FFF2-40B4-BE49-F238E27FC236}">
                  <a16:creationId xmlns:a16="http://schemas.microsoft.com/office/drawing/2014/main" id="{931E6ADA-E0EA-EB57-8C58-86D2B2028C5E}"/>
                </a:ext>
              </a:extLst>
            </p:cNvPr>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34773" y="2770953"/>
              <a:ext cx="5022849" cy="3950979"/>
            </a:xfrm>
            <a:prstGeom prst="rect">
              <a:avLst/>
            </a:prstGeom>
          </p:spPr>
        </p:pic>
        <p:grpSp>
          <p:nvGrpSpPr>
            <p:cNvPr id="8" name="Group 7">
              <a:extLst>
                <a:ext uri="{FF2B5EF4-FFF2-40B4-BE49-F238E27FC236}">
                  <a16:creationId xmlns:a16="http://schemas.microsoft.com/office/drawing/2014/main" id="{AAAD3C00-7197-4E74-FE3E-A05C92C2CED9}"/>
                </a:ext>
              </a:extLst>
            </p:cNvPr>
            <p:cNvGrpSpPr/>
            <p:nvPr/>
          </p:nvGrpSpPr>
          <p:grpSpPr>
            <a:xfrm>
              <a:off x="6291470" y="4256983"/>
              <a:ext cx="1885969" cy="1148895"/>
              <a:chOff x="6291470" y="4256983"/>
              <a:chExt cx="1885969" cy="1148895"/>
            </a:xfrm>
          </p:grpSpPr>
          <p:sp>
            <p:nvSpPr>
              <p:cNvPr id="9" name="TextBox 8">
                <a:extLst>
                  <a:ext uri="{FF2B5EF4-FFF2-40B4-BE49-F238E27FC236}">
                    <a16:creationId xmlns:a16="http://schemas.microsoft.com/office/drawing/2014/main" id="{073D0630-ADF3-7A0C-B02C-BBD04B357C0B}"/>
                  </a:ext>
                </a:extLst>
              </p:cNvPr>
              <p:cNvSpPr txBox="1"/>
              <p:nvPr/>
            </p:nvSpPr>
            <p:spPr>
              <a:xfrm>
                <a:off x="6843356" y="4256983"/>
                <a:ext cx="1334083" cy="369332"/>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lang="en-GB" dirty="0"/>
                  <a:t>EV </a:t>
                </a:r>
                <a:r>
                  <a:rPr lang="en-US" altLang="zh-CN" dirty="0"/>
                  <a:t>charging </a:t>
                </a:r>
                <a:endParaRPr lang="en-GB" dirty="0"/>
              </a:p>
            </p:txBody>
          </p:sp>
          <p:sp>
            <p:nvSpPr>
              <p:cNvPr id="10" name="Arrow: Bent 9">
                <a:extLst>
                  <a:ext uri="{FF2B5EF4-FFF2-40B4-BE49-F238E27FC236}">
                    <a16:creationId xmlns:a16="http://schemas.microsoft.com/office/drawing/2014/main" id="{33B2770C-3BF3-5465-8881-441F46C8C84F}"/>
                  </a:ext>
                </a:extLst>
              </p:cNvPr>
              <p:cNvSpPr/>
              <p:nvPr/>
            </p:nvSpPr>
            <p:spPr>
              <a:xfrm>
                <a:off x="6291470" y="4315606"/>
                <a:ext cx="551886" cy="1090272"/>
              </a:xfrm>
              <a:prstGeom prst="bentArrow">
                <a:avLst>
                  <a:gd name="adj1" fmla="val 25000"/>
                  <a:gd name="adj2" fmla="val 19828"/>
                  <a:gd name="adj3" fmla="val 25000"/>
                  <a:gd name="adj4" fmla="val 4375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spTree>
    <p:extLst>
      <p:ext uri="{BB962C8B-B14F-4D97-AF65-F5344CB8AC3E}">
        <p14:creationId xmlns:p14="http://schemas.microsoft.com/office/powerpoint/2010/main" val="18601987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1DA1F-7B9C-4D87-B509-EF96C831845F}"/>
              </a:ext>
            </a:extLst>
          </p:cNvPr>
          <p:cNvSpPr>
            <a:spLocks noGrp="1"/>
          </p:cNvSpPr>
          <p:nvPr>
            <p:ph type="title"/>
          </p:nvPr>
        </p:nvSpPr>
        <p:spPr/>
        <p:txBody>
          <a:bodyPr/>
          <a:lstStyle/>
          <a:p>
            <a:r>
              <a:rPr lang="en-US" dirty="0"/>
              <a:t>Energy management strategies</a:t>
            </a:r>
            <a:endParaRPr lang="en-GB" dirty="0">
              <a:highlight>
                <a:srgbClr val="FFFF00"/>
              </a:highlight>
            </a:endParaRPr>
          </a:p>
        </p:txBody>
      </p:sp>
      <p:sp>
        <p:nvSpPr>
          <p:cNvPr id="4" name="Slide Number Placeholder 3">
            <a:extLst>
              <a:ext uri="{FF2B5EF4-FFF2-40B4-BE49-F238E27FC236}">
                <a16:creationId xmlns:a16="http://schemas.microsoft.com/office/drawing/2014/main" id="{10E7AA1D-88B6-4F8D-8E71-1BE811A62197}"/>
              </a:ext>
            </a:extLst>
          </p:cNvPr>
          <p:cNvSpPr>
            <a:spLocks noGrp="1"/>
          </p:cNvSpPr>
          <p:nvPr>
            <p:ph type="sldNum" sz="quarter" idx="12"/>
          </p:nvPr>
        </p:nvSpPr>
        <p:spPr/>
        <p:txBody>
          <a:bodyPr/>
          <a:lstStyle/>
          <a:p>
            <a:fld id="{1A6B7288-216A-4E5B-A39F-01960F84F83C}" type="slidenum">
              <a:rPr lang="en-GB" smtClean="0"/>
              <a:t>22</a:t>
            </a:fld>
            <a:endParaRPr lang="en-GB"/>
          </a:p>
        </p:txBody>
      </p:sp>
      <p:pic>
        <p:nvPicPr>
          <p:cNvPr id="5" name="图片 21">
            <a:extLst>
              <a:ext uri="{FF2B5EF4-FFF2-40B4-BE49-F238E27FC236}">
                <a16:creationId xmlns:a16="http://schemas.microsoft.com/office/drawing/2014/main" id="{6DCDCDD4-AFD1-46BE-BBE7-CEB1B25C037B}"/>
              </a:ext>
            </a:extLst>
          </p:cNvPr>
          <p:cNvPicPr/>
          <p:nvPr/>
        </p:nvPicPr>
        <p:blipFill>
          <a:blip r:embed="rId2"/>
          <a:stretch>
            <a:fillRect/>
          </a:stretch>
        </p:blipFill>
        <p:spPr>
          <a:xfrm>
            <a:off x="69995" y="1657467"/>
            <a:ext cx="5318760" cy="3699078"/>
          </a:xfrm>
          <a:prstGeom prst="rect">
            <a:avLst/>
          </a:prstGeom>
        </p:spPr>
      </p:pic>
      <p:sp>
        <p:nvSpPr>
          <p:cNvPr id="6" name="TextBox 5">
            <a:extLst>
              <a:ext uri="{FF2B5EF4-FFF2-40B4-BE49-F238E27FC236}">
                <a16:creationId xmlns:a16="http://schemas.microsoft.com/office/drawing/2014/main" id="{21F9E788-1195-A5EF-660D-2726D61CCA52}"/>
              </a:ext>
            </a:extLst>
          </p:cNvPr>
          <p:cNvSpPr txBox="1"/>
          <p:nvPr/>
        </p:nvSpPr>
        <p:spPr>
          <a:xfrm>
            <a:off x="0" y="5622229"/>
            <a:ext cx="4896254" cy="1015663"/>
          </a:xfrm>
          <a:prstGeom prst="rect">
            <a:avLst/>
          </a:prstGeom>
          <a:solidFill>
            <a:schemeClr val="bg1"/>
          </a:solidFill>
        </p:spPr>
        <p:txBody>
          <a:bodyPr wrap="square">
            <a:spAutoFit/>
          </a:bodyPr>
          <a:lstStyle/>
          <a:p>
            <a:pPr algn="l"/>
            <a:r>
              <a:rPr lang="en-GB" sz="1200" dirty="0">
                <a:solidFill>
                  <a:srgbClr val="333333"/>
                </a:solidFill>
                <a:latin typeface="HelveticaNeue Regular"/>
              </a:rPr>
              <a:t>H. Dong, Z. Tian, J. W. Spencer, D. Fletcher and S. Hajiabady, "Coordinated Control Strategy of Railway Multisource Traction System With Energy Storage and Renewable Energy," in </a:t>
            </a:r>
            <a:r>
              <a:rPr lang="en-GB" sz="1200" i="1" dirty="0">
                <a:solidFill>
                  <a:srgbClr val="333333"/>
                </a:solidFill>
                <a:latin typeface="HelveticaNeue Regular"/>
              </a:rPr>
              <a:t>IEEE Transactions on Intelligent Transportation Systems</a:t>
            </a:r>
            <a:r>
              <a:rPr lang="en-GB" sz="1200" dirty="0">
                <a:solidFill>
                  <a:srgbClr val="333333"/>
                </a:solidFill>
                <a:latin typeface="HelveticaNeue Regular"/>
              </a:rPr>
              <a:t>, vol. 24, no. 12, pp. 15702-15713, 2023.</a:t>
            </a:r>
            <a:endParaRPr lang="en-GB" sz="1200" dirty="0"/>
          </a:p>
        </p:txBody>
      </p:sp>
      <p:graphicFrame>
        <p:nvGraphicFramePr>
          <p:cNvPr id="8" name="表格 6">
            <a:extLst>
              <a:ext uri="{FF2B5EF4-FFF2-40B4-BE49-F238E27FC236}">
                <a16:creationId xmlns:a16="http://schemas.microsoft.com/office/drawing/2014/main" id="{A0A3057F-5DD2-12F9-619E-06A047C2456F}"/>
              </a:ext>
            </a:extLst>
          </p:cNvPr>
          <p:cNvGraphicFramePr>
            <a:graphicFrameLocks noGrp="1"/>
          </p:cNvGraphicFramePr>
          <p:nvPr>
            <p:extLst>
              <p:ext uri="{D42A27DB-BD31-4B8C-83A1-F6EECF244321}">
                <p14:modId xmlns:p14="http://schemas.microsoft.com/office/powerpoint/2010/main" val="271570745"/>
              </p:ext>
            </p:extLst>
          </p:nvPr>
        </p:nvGraphicFramePr>
        <p:xfrm>
          <a:off x="6148000" y="1145726"/>
          <a:ext cx="5190529" cy="1781556"/>
        </p:xfrm>
        <a:graphic>
          <a:graphicData uri="http://schemas.openxmlformats.org/drawingml/2006/table">
            <a:tbl>
              <a:tblPr firstRow="1" firstCol="1" bandRow="1"/>
              <a:tblGrid>
                <a:gridCol w="1181735">
                  <a:extLst>
                    <a:ext uri="{9D8B030D-6E8A-4147-A177-3AD203B41FA5}">
                      <a16:colId xmlns:a16="http://schemas.microsoft.com/office/drawing/2014/main" val="2768885712"/>
                    </a:ext>
                  </a:extLst>
                </a:gridCol>
                <a:gridCol w="508000">
                  <a:extLst>
                    <a:ext uri="{9D8B030D-6E8A-4147-A177-3AD203B41FA5}">
                      <a16:colId xmlns:a16="http://schemas.microsoft.com/office/drawing/2014/main" val="3443064808"/>
                    </a:ext>
                  </a:extLst>
                </a:gridCol>
                <a:gridCol w="527050">
                  <a:extLst>
                    <a:ext uri="{9D8B030D-6E8A-4147-A177-3AD203B41FA5}">
                      <a16:colId xmlns:a16="http://schemas.microsoft.com/office/drawing/2014/main" val="1545069377"/>
                    </a:ext>
                  </a:extLst>
                </a:gridCol>
                <a:gridCol w="1289876">
                  <a:extLst>
                    <a:ext uri="{9D8B030D-6E8A-4147-A177-3AD203B41FA5}">
                      <a16:colId xmlns:a16="http://schemas.microsoft.com/office/drawing/2014/main" val="3705156755"/>
                    </a:ext>
                  </a:extLst>
                </a:gridCol>
                <a:gridCol w="1683868">
                  <a:extLst>
                    <a:ext uri="{9D8B030D-6E8A-4147-A177-3AD203B41FA5}">
                      <a16:colId xmlns:a16="http://schemas.microsoft.com/office/drawing/2014/main" val="1053886944"/>
                    </a:ext>
                  </a:extLst>
                </a:gridCol>
              </a:tblGrid>
              <a:tr h="0">
                <a:tc>
                  <a:txBody>
                    <a:bodyPr/>
                    <a:lstStyle/>
                    <a:p>
                      <a:pPr algn="just">
                        <a:lnSpc>
                          <a:spcPct val="115000"/>
                        </a:lnSpc>
                        <a:spcAft>
                          <a:spcPts val="1000"/>
                        </a:spcAft>
                      </a:pP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 </a:t>
                      </a:r>
                      <a:endParaRPr lang="zh-CN" sz="1800" kern="1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800" kern="100">
                          <a:effectLst/>
                          <a:latin typeface="Calibri" panose="020F0502020204030204" pitchFamily="34" charset="0"/>
                          <a:ea typeface="DengXian" panose="02010600030101010101" pitchFamily="2" charset="-122"/>
                          <a:cs typeface="Times New Roman" panose="02020603050405020304" pitchFamily="18" charset="0"/>
                        </a:rPr>
                        <a:t>ESS</a:t>
                      </a:r>
                      <a:endParaRPr lang="zh-CN" sz="1800" kern="1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RES</a:t>
                      </a:r>
                      <a:endParaRPr lang="zh-CN" sz="1800" kern="1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800" kern="100">
                          <a:effectLst/>
                          <a:latin typeface="Calibri" panose="020F0502020204030204" pitchFamily="34" charset="0"/>
                          <a:ea typeface="DengXian" panose="02010600030101010101" pitchFamily="2" charset="-122"/>
                          <a:cs typeface="Times New Roman" panose="02020603050405020304" pitchFamily="18" charset="0"/>
                        </a:rPr>
                        <a:t>Peak period</a:t>
                      </a:r>
                      <a:endParaRPr lang="zh-CN" sz="1800" kern="1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800" kern="100">
                          <a:effectLst/>
                          <a:latin typeface="Calibri" panose="020F0502020204030204" pitchFamily="34" charset="0"/>
                          <a:ea typeface="DengXian" panose="02010600030101010101" pitchFamily="2" charset="-122"/>
                          <a:cs typeface="Times New Roman" panose="02020603050405020304" pitchFamily="18" charset="0"/>
                        </a:rPr>
                        <a:t>Off-peak period</a:t>
                      </a:r>
                      <a:endParaRPr lang="zh-CN" sz="1800" kern="1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366514"/>
                  </a:ext>
                </a:extLst>
              </a:tr>
              <a:tr h="0">
                <a:tc>
                  <a:txBody>
                    <a:bodyPr/>
                    <a:lstStyle/>
                    <a:p>
                      <a:pPr algn="just">
                        <a:lnSpc>
                          <a:spcPct val="115000"/>
                        </a:lnSpc>
                        <a:spcAft>
                          <a:spcPts val="1000"/>
                        </a:spcAft>
                      </a:pPr>
                      <a:r>
                        <a:rPr lang="en-US" sz="1800" kern="100">
                          <a:effectLst/>
                          <a:latin typeface="Calibri" panose="020F0502020204030204" pitchFamily="34" charset="0"/>
                          <a:ea typeface="DengXian" panose="02010600030101010101" pitchFamily="2" charset="-122"/>
                          <a:cs typeface="Times New Roman" panose="02020603050405020304" pitchFamily="18" charset="0"/>
                        </a:rPr>
                        <a:t>Scenario A</a:t>
                      </a:r>
                      <a:endParaRPr lang="zh-CN" sz="1800" kern="1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lang="en-US" sz="1800" kern="100" dirty="0">
                          <a:effectLst/>
                          <a:latin typeface="Segoe UI Symbol" panose="020B0502040204020203" pitchFamily="34" charset="0"/>
                          <a:ea typeface="Segoe UI Symbol" panose="020B0502040204020203" pitchFamily="34" charset="0"/>
                          <a:cs typeface="Times New Roman" panose="02020603050405020304" pitchFamily="18" charset="0"/>
                        </a:rPr>
                        <a:t> </a:t>
                      </a:r>
                      <a:r>
                        <a:rPr lang="zh-CN" altLang="en-US" sz="1800" kern="100" dirty="0">
                          <a:effectLst/>
                          <a:latin typeface="Calibri" panose="020F0502020204030204" pitchFamily="34" charset="0"/>
                          <a:ea typeface="Segoe UI Symbol" panose="020B0502040204020203" pitchFamily="34" charset="0"/>
                          <a:cs typeface="Times New Roman" panose="02020603050405020304" pitchFamily="18" charset="0"/>
                        </a:rPr>
                        <a:t>✓</a:t>
                      </a:r>
                      <a:endParaRPr lang="zh-CN" altLang="en-US" sz="1800" kern="1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 </a:t>
                      </a:r>
                      <a:endParaRPr lang="zh-CN" sz="1800" kern="1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zh-CN" sz="1800" kern="100">
                          <a:effectLst/>
                          <a:latin typeface="Calibri" panose="020F0502020204030204" pitchFamily="34" charset="0"/>
                          <a:ea typeface="Segoe UI Symbol" panose="020B0502040204020203" pitchFamily="34" charset="0"/>
                          <a:cs typeface="Times New Roman" panose="02020603050405020304" pitchFamily="18" charset="0"/>
                        </a:rPr>
                        <a:t>✓</a:t>
                      </a:r>
                      <a:endParaRPr lang="zh-CN" sz="1800" kern="1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zh-CN" sz="1800" kern="100" dirty="0">
                          <a:effectLst/>
                          <a:latin typeface="Calibri" panose="020F0502020204030204" pitchFamily="34" charset="0"/>
                          <a:ea typeface="Segoe UI Symbol" panose="020B0502040204020203" pitchFamily="34" charset="0"/>
                          <a:cs typeface="Times New Roman" panose="02020603050405020304" pitchFamily="18" charset="0"/>
                        </a:rPr>
                        <a:t>✓</a:t>
                      </a:r>
                      <a:endParaRPr lang="zh-CN" sz="1800" kern="1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3522182"/>
                  </a:ext>
                </a:extLst>
              </a:tr>
              <a:tr h="0">
                <a:tc>
                  <a:txBody>
                    <a:bodyPr/>
                    <a:lstStyle/>
                    <a:p>
                      <a:pPr algn="just">
                        <a:lnSpc>
                          <a:spcPct val="115000"/>
                        </a:lnSpc>
                        <a:spcAft>
                          <a:spcPts val="1000"/>
                        </a:spcAft>
                      </a:pP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Scenario B</a:t>
                      </a:r>
                      <a:endParaRPr lang="zh-CN" sz="1800" kern="1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endParaRPr lang="zh-CN" sz="1800" kern="1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 </a:t>
                      </a:r>
                      <a:endParaRPr lang="zh-CN" sz="1800" kern="1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zh-CN" sz="1800" kern="100" dirty="0">
                          <a:effectLst/>
                          <a:latin typeface="Calibri" panose="020F0502020204030204" pitchFamily="34" charset="0"/>
                          <a:ea typeface="Segoe UI Symbol" panose="020B0502040204020203" pitchFamily="34" charset="0"/>
                          <a:cs typeface="Times New Roman" panose="02020603050405020304" pitchFamily="18" charset="0"/>
                        </a:rPr>
                        <a:t>✓</a:t>
                      </a:r>
                      <a:endParaRPr lang="zh-CN" sz="1800" kern="1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800" kern="100">
                          <a:effectLst/>
                          <a:latin typeface="Calibri" panose="020F0502020204030204" pitchFamily="34" charset="0"/>
                          <a:ea typeface="DengXian" panose="02010600030101010101" pitchFamily="2" charset="-122"/>
                          <a:cs typeface="Times New Roman" panose="02020603050405020304" pitchFamily="18" charset="0"/>
                        </a:rPr>
                        <a:t> </a:t>
                      </a:r>
                      <a:endParaRPr lang="zh-CN" sz="1800" kern="1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0786116"/>
                  </a:ext>
                </a:extLst>
              </a:tr>
              <a:tr h="0">
                <a:tc>
                  <a:txBody>
                    <a:bodyPr/>
                    <a:lstStyle/>
                    <a:p>
                      <a:pPr algn="just">
                        <a:lnSpc>
                          <a:spcPct val="115000"/>
                        </a:lnSpc>
                        <a:spcAft>
                          <a:spcPts val="1000"/>
                        </a:spcAft>
                      </a:pPr>
                      <a:r>
                        <a:rPr lang="en-US" sz="1800" kern="100">
                          <a:effectLst/>
                          <a:latin typeface="Calibri" panose="020F0502020204030204" pitchFamily="34" charset="0"/>
                          <a:ea typeface="DengXian" panose="02010600030101010101" pitchFamily="2" charset="-122"/>
                          <a:cs typeface="Times New Roman" panose="02020603050405020304" pitchFamily="18" charset="0"/>
                        </a:rPr>
                        <a:t>Scenario C</a:t>
                      </a:r>
                      <a:endParaRPr lang="zh-CN" sz="1800" kern="1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zh-CN" sz="1800" kern="100" dirty="0">
                          <a:effectLst/>
                          <a:latin typeface="Calibri" panose="020F0502020204030204" pitchFamily="34" charset="0"/>
                          <a:ea typeface="Segoe UI Symbol" panose="020B0502040204020203" pitchFamily="34" charset="0"/>
                          <a:cs typeface="Times New Roman" panose="02020603050405020304" pitchFamily="18" charset="0"/>
                        </a:rPr>
                        <a:t>✓</a:t>
                      </a:r>
                      <a:endParaRPr lang="zh-CN" sz="1800" kern="1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800" kern="100">
                          <a:effectLst/>
                          <a:latin typeface="Calibri" panose="020F0502020204030204" pitchFamily="34" charset="0"/>
                          <a:ea typeface="DengXian" panose="02010600030101010101" pitchFamily="2" charset="-122"/>
                          <a:cs typeface="Times New Roman" panose="02020603050405020304" pitchFamily="18" charset="0"/>
                        </a:rPr>
                        <a:t> </a:t>
                      </a:r>
                      <a:endParaRPr lang="zh-CN" sz="1800" kern="1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800" kern="100">
                          <a:effectLst/>
                          <a:latin typeface="Calibri" panose="020F0502020204030204" pitchFamily="34" charset="0"/>
                          <a:ea typeface="DengXian" panose="02010600030101010101" pitchFamily="2" charset="-122"/>
                          <a:cs typeface="Times New Roman" panose="02020603050405020304" pitchFamily="18" charset="0"/>
                        </a:rPr>
                        <a:t> </a:t>
                      </a:r>
                      <a:endParaRPr lang="zh-CN" sz="1800" kern="1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zh-CN" sz="1800" kern="100">
                          <a:effectLst/>
                          <a:latin typeface="Calibri" panose="020F0502020204030204" pitchFamily="34" charset="0"/>
                          <a:ea typeface="Segoe UI Symbol" panose="020B0502040204020203" pitchFamily="34" charset="0"/>
                          <a:cs typeface="Times New Roman" panose="02020603050405020304" pitchFamily="18" charset="0"/>
                        </a:rPr>
                        <a:t>✓</a:t>
                      </a:r>
                      <a:endParaRPr lang="zh-CN" sz="1800" kern="1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4741677"/>
                  </a:ext>
                </a:extLst>
              </a:tr>
              <a:tr h="0">
                <a:tc>
                  <a:txBody>
                    <a:bodyPr/>
                    <a:lstStyle/>
                    <a:p>
                      <a:pPr algn="just">
                        <a:lnSpc>
                          <a:spcPct val="115000"/>
                        </a:lnSpc>
                        <a:spcAft>
                          <a:spcPts val="1000"/>
                        </a:spcAft>
                      </a:pPr>
                      <a:r>
                        <a:rPr lang="en-US" sz="1800" kern="100">
                          <a:effectLst/>
                          <a:latin typeface="Calibri" panose="020F0502020204030204" pitchFamily="34" charset="0"/>
                          <a:ea typeface="DengXian" panose="02010600030101010101" pitchFamily="2" charset="-122"/>
                          <a:cs typeface="Times New Roman" panose="02020603050405020304" pitchFamily="18" charset="0"/>
                        </a:rPr>
                        <a:t>Scenario D</a:t>
                      </a:r>
                      <a:endParaRPr lang="zh-CN" sz="1800" kern="1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zh-CN" sz="1800" kern="100">
                          <a:effectLst/>
                          <a:latin typeface="Calibri" panose="020F0502020204030204" pitchFamily="34" charset="0"/>
                          <a:ea typeface="Segoe UI Symbol" panose="020B0502040204020203" pitchFamily="34" charset="0"/>
                          <a:cs typeface="Times New Roman" panose="02020603050405020304" pitchFamily="18" charset="0"/>
                        </a:rPr>
                        <a:t>✓</a:t>
                      </a:r>
                      <a:endParaRPr lang="zh-CN" sz="1800" kern="1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zh-CN" sz="1800" kern="100">
                          <a:effectLst/>
                          <a:latin typeface="Calibri" panose="020F0502020204030204" pitchFamily="34" charset="0"/>
                          <a:ea typeface="Segoe UI Symbol" panose="020B0502040204020203" pitchFamily="34" charset="0"/>
                          <a:cs typeface="Times New Roman" panose="02020603050405020304" pitchFamily="18" charset="0"/>
                        </a:rPr>
                        <a:t>✓</a:t>
                      </a:r>
                      <a:endParaRPr lang="zh-CN" sz="1800" kern="1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zh-CN" sz="1800" kern="100">
                          <a:effectLst/>
                          <a:latin typeface="Calibri" panose="020F0502020204030204" pitchFamily="34" charset="0"/>
                          <a:ea typeface="Segoe UI Symbol" panose="020B0502040204020203" pitchFamily="34" charset="0"/>
                          <a:cs typeface="Times New Roman" panose="02020603050405020304" pitchFamily="18" charset="0"/>
                        </a:rPr>
                        <a:t>✓</a:t>
                      </a:r>
                      <a:endParaRPr lang="zh-CN" sz="1800" kern="1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800" kern="100">
                          <a:effectLst/>
                          <a:latin typeface="Calibri" panose="020F0502020204030204" pitchFamily="34" charset="0"/>
                          <a:ea typeface="DengXian" panose="02010600030101010101" pitchFamily="2" charset="-122"/>
                          <a:cs typeface="Times New Roman" panose="02020603050405020304" pitchFamily="18" charset="0"/>
                        </a:rPr>
                        <a:t> </a:t>
                      </a:r>
                      <a:endParaRPr lang="zh-CN" sz="1800" kern="1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5646676"/>
                  </a:ext>
                </a:extLst>
              </a:tr>
              <a:tr h="0">
                <a:tc>
                  <a:txBody>
                    <a:bodyPr/>
                    <a:lstStyle/>
                    <a:p>
                      <a:pPr algn="just">
                        <a:lnSpc>
                          <a:spcPct val="115000"/>
                        </a:lnSpc>
                        <a:spcAft>
                          <a:spcPts val="1000"/>
                        </a:spcAft>
                      </a:pPr>
                      <a:r>
                        <a:rPr lang="en-US" sz="1800" kern="100">
                          <a:effectLst/>
                          <a:latin typeface="Calibri" panose="020F0502020204030204" pitchFamily="34" charset="0"/>
                          <a:ea typeface="DengXian" panose="02010600030101010101" pitchFamily="2" charset="-122"/>
                          <a:cs typeface="Times New Roman" panose="02020603050405020304" pitchFamily="18" charset="0"/>
                        </a:rPr>
                        <a:t>Scenario E</a:t>
                      </a:r>
                      <a:endParaRPr lang="zh-CN" sz="1800" kern="1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zh-CN" sz="1800" kern="100">
                          <a:effectLst/>
                          <a:latin typeface="Calibri" panose="020F0502020204030204" pitchFamily="34" charset="0"/>
                          <a:ea typeface="Segoe UI Symbol" panose="020B0502040204020203" pitchFamily="34" charset="0"/>
                          <a:cs typeface="Times New Roman" panose="02020603050405020304" pitchFamily="18" charset="0"/>
                        </a:rPr>
                        <a:t>✓</a:t>
                      </a:r>
                      <a:endParaRPr lang="zh-CN" sz="1800" kern="1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zh-CN" sz="1800" kern="100">
                          <a:effectLst/>
                          <a:latin typeface="Calibri" panose="020F0502020204030204" pitchFamily="34" charset="0"/>
                          <a:ea typeface="Segoe UI Symbol" panose="020B0502040204020203" pitchFamily="34" charset="0"/>
                          <a:cs typeface="Times New Roman" panose="02020603050405020304" pitchFamily="18" charset="0"/>
                        </a:rPr>
                        <a:t>✓</a:t>
                      </a:r>
                      <a:endParaRPr lang="zh-CN" sz="1800" kern="1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800" kern="100">
                          <a:effectLst/>
                          <a:latin typeface="Calibri" panose="020F0502020204030204" pitchFamily="34" charset="0"/>
                          <a:ea typeface="DengXian" panose="02010600030101010101" pitchFamily="2" charset="-122"/>
                          <a:cs typeface="Times New Roman" panose="02020603050405020304" pitchFamily="18" charset="0"/>
                        </a:rPr>
                        <a:t> </a:t>
                      </a:r>
                      <a:endParaRPr lang="zh-CN" sz="1800" kern="1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zh-CN" sz="1800" kern="100" dirty="0">
                          <a:effectLst/>
                          <a:latin typeface="Calibri" panose="020F0502020204030204" pitchFamily="34" charset="0"/>
                          <a:ea typeface="Segoe UI Symbol" panose="020B0502040204020203" pitchFamily="34" charset="0"/>
                          <a:cs typeface="Times New Roman" panose="02020603050405020304" pitchFamily="18" charset="0"/>
                        </a:rPr>
                        <a:t>✓</a:t>
                      </a:r>
                      <a:endParaRPr lang="zh-CN" sz="1800" kern="1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81092153"/>
                  </a:ext>
                </a:extLst>
              </a:tr>
            </a:tbl>
          </a:graphicData>
        </a:graphic>
      </p:graphicFrame>
      <p:pic>
        <p:nvPicPr>
          <p:cNvPr id="9" name="图形 26">
            <a:extLst>
              <a:ext uri="{FF2B5EF4-FFF2-40B4-BE49-F238E27FC236}">
                <a16:creationId xmlns:a16="http://schemas.microsoft.com/office/drawing/2014/main" id="{54DAEC2B-4B0F-D4BB-691C-325F4C32FF9B}"/>
              </a:ext>
            </a:extLst>
          </p:cNvPr>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r="50876"/>
          <a:stretch/>
        </p:blipFill>
        <p:spPr>
          <a:xfrm>
            <a:off x="5414984" y="3064086"/>
            <a:ext cx="3102043" cy="3447230"/>
          </a:xfrm>
          <a:prstGeom prst="rect">
            <a:avLst/>
          </a:prstGeom>
        </p:spPr>
      </p:pic>
      <p:pic>
        <p:nvPicPr>
          <p:cNvPr id="10" name="图形 33">
            <a:extLst>
              <a:ext uri="{FF2B5EF4-FFF2-40B4-BE49-F238E27FC236}">
                <a16:creationId xmlns:a16="http://schemas.microsoft.com/office/drawing/2014/main" id="{C052503E-D943-8B86-BDA8-1E09101A5866}"/>
              </a:ext>
            </a:extLst>
          </p:cNvPr>
          <p:cNvPicPr/>
          <p:nvPr/>
        </p:nvPicPr>
        <p:blipFill rotWithShape="1">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r="50386"/>
          <a:stretch/>
        </p:blipFill>
        <p:spPr>
          <a:xfrm>
            <a:off x="8743265" y="3064087"/>
            <a:ext cx="3271257" cy="3447229"/>
          </a:xfrm>
          <a:prstGeom prst="rect">
            <a:avLst/>
          </a:prstGeom>
        </p:spPr>
      </p:pic>
      <p:sp>
        <p:nvSpPr>
          <p:cNvPr id="12" name="TextBox 11">
            <a:extLst>
              <a:ext uri="{FF2B5EF4-FFF2-40B4-BE49-F238E27FC236}">
                <a16:creationId xmlns:a16="http://schemas.microsoft.com/office/drawing/2014/main" id="{670DAEC7-6F01-130C-1743-AD786DCCB2BA}"/>
              </a:ext>
            </a:extLst>
          </p:cNvPr>
          <p:cNvSpPr txBox="1"/>
          <p:nvPr/>
        </p:nvSpPr>
        <p:spPr>
          <a:xfrm>
            <a:off x="8813260" y="6518161"/>
            <a:ext cx="3378740" cy="369332"/>
          </a:xfrm>
          <a:prstGeom prst="rect">
            <a:avLst/>
          </a:prstGeom>
          <a:noFill/>
        </p:spPr>
        <p:txBody>
          <a:bodyPr wrap="square">
            <a:spAutoFit/>
          </a:bodyPr>
          <a:lstStyle/>
          <a:p>
            <a:r>
              <a:rPr lang="en-US" altLang="en-US" sz="1800" dirty="0">
                <a:latin typeface="Times New Roman" panose="02020603050405020304" pitchFamily="18" charset="0"/>
                <a:ea typeface="SimSun" panose="02010600030101010101" pitchFamily="2" charset="-122"/>
                <a:cs typeface="Times New Roman" panose="02020603050405020304" pitchFamily="18" charset="0"/>
              </a:rPr>
              <a:t>CTS with ESS and MSTS result</a:t>
            </a:r>
            <a:endParaRPr lang="en-GB" dirty="0"/>
          </a:p>
        </p:txBody>
      </p:sp>
      <p:sp>
        <p:nvSpPr>
          <p:cNvPr id="13" name="TextBox 12">
            <a:extLst>
              <a:ext uri="{FF2B5EF4-FFF2-40B4-BE49-F238E27FC236}">
                <a16:creationId xmlns:a16="http://schemas.microsoft.com/office/drawing/2014/main" id="{6B91189A-5EA1-43BB-D646-D529854E758B}"/>
              </a:ext>
            </a:extLst>
          </p:cNvPr>
          <p:cNvSpPr txBox="1"/>
          <p:nvPr/>
        </p:nvSpPr>
        <p:spPr>
          <a:xfrm>
            <a:off x="6242529" y="6488668"/>
            <a:ext cx="1733174" cy="369332"/>
          </a:xfrm>
          <a:prstGeom prst="rect">
            <a:avLst/>
          </a:prstGeom>
          <a:noFill/>
        </p:spPr>
        <p:txBody>
          <a:bodyPr wrap="square">
            <a:spAutoFit/>
          </a:bodyPr>
          <a:lstStyle/>
          <a:p>
            <a:r>
              <a:rPr lang="en-US" altLang="en-US" sz="1800" dirty="0">
                <a:latin typeface="Times New Roman" panose="02020603050405020304" pitchFamily="18" charset="0"/>
                <a:ea typeface="SimSun" panose="02010600030101010101" pitchFamily="2" charset="-122"/>
                <a:cs typeface="Times New Roman" panose="02020603050405020304" pitchFamily="18" charset="0"/>
              </a:rPr>
              <a:t>CTS results</a:t>
            </a:r>
            <a:endParaRPr lang="en-GB" dirty="0"/>
          </a:p>
        </p:txBody>
      </p:sp>
    </p:spTree>
    <p:extLst>
      <p:ext uri="{BB962C8B-B14F-4D97-AF65-F5344CB8AC3E}">
        <p14:creationId xmlns:p14="http://schemas.microsoft.com/office/powerpoint/2010/main" val="12794239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8790F-64B3-97E0-78F9-C9919601B9A4}"/>
              </a:ext>
            </a:extLst>
          </p:cNvPr>
          <p:cNvSpPr>
            <a:spLocks noGrp="1"/>
          </p:cNvSpPr>
          <p:nvPr>
            <p:ph type="title"/>
          </p:nvPr>
        </p:nvSpPr>
        <p:spPr/>
        <p:txBody>
          <a:bodyPr>
            <a:normAutofit fontScale="90000"/>
          </a:bodyPr>
          <a:lstStyle/>
          <a:p>
            <a:r>
              <a:rPr lang="en-GB" dirty="0"/>
              <a:t>Smart Grid and Transport Energy Integration</a:t>
            </a:r>
          </a:p>
        </p:txBody>
      </p:sp>
      <p:sp>
        <p:nvSpPr>
          <p:cNvPr id="3" name="Content Placeholder 2">
            <a:extLst>
              <a:ext uri="{FF2B5EF4-FFF2-40B4-BE49-F238E27FC236}">
                <a16:creationId xmlns:a16="http://schemas.microsoft.com/office/drawing/2014/main" id="{9A2F96A5-BD19-32FA-8C38-ABBCB2B764B6}"/>
              </a:ext>
            </a:extLst>
          </p:cNvPr>
          <p:cNvSpPr>
            <a:spLocks noGrp="1"/>
          </p:cNvSpPr>
          <p:nvPr>
            <p:ph idx="1"/>
          </p:nvPr>
        </p:nvSpPr>
        <p:spPr/>
        <p:txBody>
          <a:bodyPr/>
          <a:lstStyle/>
          <a:p>
            <a:r>
              <a:rPr lang="en-GB" dirty="0"/>
              <a:t>Renewable Railway Power Network Design with Optimal Energy Management - </a:t>
            </a:r>
            <a:r>
              <a:rPr lang="en-GB" altLang="zh-CN" dirty="0"/>
              <a:t>Multi-source traction system (MSTS</a:t>
            </a:r>
            <a:r>
              <a:rPr lang="zh-CN" altLang="en-US" dirty="0"/>
              <a:t>）</a:t>
            </a:r>
            <a:endParaRPr lang="en-GB" altLang="zh-CN" dirty="0"/>
          </a:p>
          <a:p>
            <a:r>
              <a:rPr lang="en-GB" dirty="0"/>
              <a:t>AI-based EMS for various case studies in HS2, mainlines, and metros to reduce energy consumption by 10-20%, peak power demand by up to 50%. </a:t>
            </a:r>
          </a:p>
          <a:p>
            <a:r>
              <a:rPr lang="en-GB" dirty="0"/>
              <a:t>Power quality analysis and new feeding schemes for improvement. </a:t>
            </a:r>
          </a:p>
        </p:txBody>
      </p:sp>
      <p:sp>
        <p:nvSpPr>
          <p:cNvPr id="4" name="Slide Number Placeholder 3">
            <a:extLst>
              <a:ext uri="{FF2B5EF4-FFF2-40B4-BE49-F238E27FC236}">
                <a16:creationId xmlns:a16="http://schemas.microsoft.com/office/drawing/2014/main" id="{6915034C-96E5-FFB0-0FBA-BB3972E111A7}"/>
              </a:ext>
            </a:extLst>
          </p:cNvPr>
          <p:cNvSpPr>
            <a:spLocks noGrp="1"/>
          </p:cNvSpPr>
          <p:nvPr>
            <p:ph type="sldNum" sz="quarter" idx="12"/>
          </p:nvPr>
        </p:nvSpPr>
        <p:spPr/>
        <p:txBody>
          <a:bodyPr/>
          <a:lstStyle/>
          <a:p>
            <a:fld id="{1A6B7288-216A-4E5B-A39F-01960F84F83C}" type="slidenum">
              <a:rPr lang="en-GB" smtClean="0"/>
              <a:t>23</a:t>
            </a:fld>
            <a:endParaRPr lang="en-GB"/>
          </a:p>
        </p:txBody>
      </p:sp>
      <p:grpSp>
        <p:nvGrpSpPr>
          <p:cNvPr id="5" name="Group 4">
            <a:extLst>
              <a:ext uri="{FF2B5EF4-FFF2-40B4-BE49-F238E27FC236}">
                <a16:creationId xmlns:a16="http://schemas.microsoft.com/office/drawing/2014/main" id="{57F2B5FB-63F3-99C2-5F20-F9DA298DBD9D}"/>
              </a:ext>
            </a:extLst>
          </p:cNvPr>
          <p:cNvGrpSpPr/>
          <p:nvPr/>
        </p:nvGrpSpPr>
        <p:grpSpPr>
          <a:xfrm>
            <a:off x="6293067" y="3724358"/>
            <a:ext cx="5048034" cy="3048831"/>
            <a:chOff x="-671439" y="-956958"/>
            <a:chExt cx="5386365" cy="3090287"/>
          </a:xfrm>
        </p:grpSpPr>
        <p:sp>
          <p:nvSpPr>
            <p:cNvPr id="6" name="Text Box 2">
              <a:extLst>
                <a:ext uri="{FF2B5EF4-FFF2-40B4-BE49-F238E27FC236}">
                  <a16:creationId xmlns:a16="http://schemas.microsoft.com/office/drawing/2014/main" id="{7B56B504-103A-A5D2-A680-3136AE5D8953}"/>
                </a:ext>
              </a:extLst>
            </p:cNvPr>
            <p:cNvSpPr txBox="1"/>
            <p:nvPr/>
          </p:nvSpPr>
          <p:spPr>
            <a:xfrm>
              <a:off x="411260" y="1909792"/>
              <a:ext cx="3338195" cy="223537"/>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noAutofit/>
            </a:bodyPr>
            <a:lstStyle/>
            <a:p>
              <a:pPr algn="ctr">
                <a:spcAft>
                  <a:spcPts val="1000"/>
                </a:spcAft>
              </a:pPr>
              <a:r>
                <a:rPr lang="en-GB" sz="1000" i="0" dirty="0">
                  <a:solidFill>
                    <a:srgbClr val="44546A"/>
                  </a:solidFill>
                  <a:effectLst/>
                  <a:latin typeface="Arial" panose="020B0604020202020204" pitchFamily="34" charset="0"/>
                  <a:ea typeface="DengXian" panose="02010600030101010101" pitchFamily="2" charset="-122"/>
                  <a:cs typeface="Times New Roman" panose="02020603050405020304" pitchFamily="18" charset="0"/>
                </a:rPr>
                <a:t>Figure 1 The architecture of station energy hub</a:t>
              </a:r>
              <a:endParaRPr lang="en-GB" sz="900" i="1" dirty="0">
                <a:solidFill>
                  <a:srgbClr val="44546A"/>
                </a:solidFill>
                <a:effectLst/>
                <a:latin typeface="Arial" panose="020B0604020202020204" pitchFamily="34" charset="0"/>
                <a:ea typeface="DengXian" panose="02010600030101010101" pitchFamily="2" charset="-122"/>
                <a:cs typeface="Times New Roman" panose="02020603050405020304" pitchFamily="18" charset="0"/>
              </a:endParaRPr>
            </a:p>
          </p:txBody>
        </p:sp>
        <p:pic>
          <p:nvPicPr>
            <p:cNvPr id="7" name="Picture 6" descr="A diagram of a power supply system&#10;&#10;Description automatically generated">
              <a:extLst>
                <a:ext uri="{FF2B5EF4-FFF2-40B4-BE49-F238E27FC236}">
                  <a16:creationId xmlns:a16="http://schemas.microsoft.com/office/drawing/2014/main" id="{59B10783-82AE-0ABE-794C-9C8E26FFEE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439" y="-956958"/>
              <a:ext cx="5386365" cy="2786018"/>
            </a:xfrm>
            <a:prstGeom prst="rect">
              <a:avLst/>
            </a:prstGeom>
          </p:spPr>
        </p:pic>
      </p:grpSp>
      <p:grpSp>
        <p:nvGrpSpPr>
          <p:cNvPr id="8" name="Group 7">
            <a:extLst>
              <a:ext uri="{FF2B5EF4-FFF2-40B4-BE49-F238E27FC236}">
                <a16:creationId xmlns:a16="http://schemas.microsoft.com/office/drawing/2014/main" id="{3FE30B36-81C6-69B1-037A-136AA66A1600}"/>
              </a:ext>
            </a:extLst>
          </p:cNvPr>
          <p:cNvGrpSpPr/>
          <p:nvPr/>
        </p:nvGrpSpPr>
        <p:grpSpPr>
          <a:xfrm>
            <a:off x="791979" y="3619500"/>
            <a:ext cx="4931437" cy="3115714"/>
            <a:chOff x="2434773" y="2770953"/>
            <a:chExt cx="6008920" cy="3950979"/>
          </a:xfrm>
        </p:grpSpPr>
        <p:pic>
          <p:nvPicPr>
            <p:cNvPr id="9" name="图形 45">
              <a:extLst>
                <a:ext uri="{FF2B5EF4-FFF2-40B4-BE49-F238E27FC236}">
                  <a16:creationId xmlns:a16="http://schemas.microsoft.com/office/drawing/2014/main" id="{E51B0708-4D72-C0F2-D608-E9D45EB13EF6}"/>
                </a:ext>
              </a:extLst>
            </p:cNvPr>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34773" y="2770953"/>
              <a:ext cx="5022849" cy="3950979"/>
            </a:xfrm>
            <a:prstGeom prst="rect">
              <a:avLst/>
            </a:prstGeom>
          </p:spPr>
        </p:pic>
        <p:grpSp>
          <p:nvGrpSpPr>
            <p:cNvPr id="10" name="Group 9">
              <a:extLst>
                <a:ext uri="{FF2B5EF4-FFF2-40B4-BE49-F238E27FC236}">
                  <a16:creationId xmlns:a16="http://schemas.microsoft.com/office/drawing/2014/main" id="{3EE3B701-75AE-A09E-7082-38DE2B3F58A0}"/>
                </a:ext>
              </a:extLst>
            </p:cNvPr>
            <p:cNvGrpSpPr/>
            <p:nvPr/>
          </p:nvGrpSpPr>
          <p:grpSpPr>
            <a:xfrm>
              <a:off x="6291470" y="4256983"/>
              <a:ext cx="2152223" cy="1148895"/>
              <a:chOff x="6291470" y="4256983"/>
              <a:chExt cx="2152223" cy="1148895"/>
            </a:xfrm>
          </p:grpSpPr>
          <p:sp>
            <p:nvSpPr>
              <p:cNvPr id="11" name="TextBox 10">
                <a:extLst>
                  <a:ext uri="{FF2B5EF4-FFF2-40B4-BE49-F238E27FC236}">
                    <a16:creationId xmlns:a16="http://schemas.microsoft.com/office/drawing/2014/main" id="{D73B4A45-6F64-D301-BAA2-8CA273B54A30}"/>
                  </a:ext>
                </a:extLst>
              </p:cNvPr>
              <p:cNvSpPr txBox="1"/>
              <p:nvPr/>
            </p:nvSpPr>
            <p:spPr>
              <a:xfrm>
                <a:off x="6843356" y="4256983"/>
                <a:ext cx="1600337" cy="468343"/>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GB" dirty="0"/>
                  <a:t>EV </a:t>
                </a:r>
                <a:r>
                  <a:rPr lang="en-US" altLang="zh-CN" dirty="0"/>
                  <a:t>charging </a:t>
                </a:r>
                <a:endParaRPr lang="en-GB" dirty="0"/>
              </a:p>
            </p:txBody>
          </p:sp>
          <p:sp>
            <p:nvSpPr>
              <p:cNvPr id="12" name="Arrow: Bent 11">
                <a:extLst>
                  <a:ext uri="{FF2B5EF4-FFF2-40B4-BE49-F238E27FC236}">
                    <a16:creationId xmlns:a16="http://schemas.microsoft.com/office/drawing/2014/main" id="{B1622E2E-49E8-2BCA-1A14-846CC0DF0D1E}"/>
                  </a:ext>
                </a:extLst>
              </p:cNvPr>
              <p:cNvSpPr/>
              <p:nvPr/>
            </p:nvSpPr>
            <p:spPr>
              <a:xfrm>
                <a:off x="6291470" y="4315606"/>
                <a:ext cx="551886" cy="1090272"/>
              </a:xfrm>
              <a:prstGeom prst="bentArrow">
                <a:avLst>
                  <a:gd name="adj1" fmla="val 25000"/>
                  <a:gd name="adj2" fmla="val 19828"/>
                  <a:gd name="adj3" fmla="val 25000"/>
                  <a:gd name="adj4" fmla="val 4375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spTree>
    <p:extLst>
      <p:ext uri="{BB962C8B-B14F-4D97-AF65-F5344CB8AC3E}">
        <p14:creationId xmlns:p14="http://schemas.microsoft.com/office/powerpoint/2010/main" val="11486572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7CFC8-E691-4A71-B476-BE08E070AFA7}"/>
              </a:ext>
            </a:extLst>
          </p:cNvPr>
          <p:cNvSpPr>
            <a:spLocks noGrp="1"/>
          </p:cNvSpPr>
          <p:nvPr>
            <p:ph type="title"/>
          </p:nvPr>
        </p:nvSpPr>
        <p:spPr/>
        <p:txBody>
          <a:bodyPr/>
          <a:lstStyle/>
          <a:p>
            <a:r>
              <a:rPr lang="en-US" altLang="zh-CN" dirty="0"/>
              <a:t>Recent projects  </a:t>
            </a:r>
            <a:endParaRPr lang="en-GB" dirty="0"/>
          </a:p>
        </p:txBody>
      </p:sp>
      <p:sp>
        <p:nvSpPr>
          <p:cNvPr id="3" name="Content Placeholder 2">
            <a:extLst>
              <a:ext uri="{FF2B5EF4-FFF2-40B4-BE49-F238E27FC236}">
                <a16:creationId xmlns:a16="http://schemas.microsoft.com/office/drawing/2014/main" id="{63AD6109-07A3-422C-AC3D-670C4033A16A}"/>
              </a:ext>
            </a:extLst>
          </p:cNvPr>
          <p:cNvSpPr>
            <a:spLocks noGrp="1"/>
          </p:cNvSpPr>
          <p:nvPr>
            <p:ph idx="1"/>
          </p:nvPr>
        </p:nvSpPr>
        <p:spPr>
          <a:xfrm>
            <a:off x="285750" y="1054882"/>
            <a:ext cx="11625002" cy="5549118"/>
          </a:xfrm>
        </p:spPr>
        <p:txBody>
          <a:bodyPr>
            <a:normAutofit fontScale="85000" lnSpcReduction="10000"/>
          </a:bodyPr>
          <a:lstStyle/>
          <a:p>
            <a:pPr>
              <a:lnSpc>
                <a:spcPct val="110000"/>
              </a:lnSpc>
            </a:pPr>
            <a:r>
              <a:rPr lang="en-GB" altLang="zh-CN" b="1" dirty="0"/>
              <a:t>Network Rail - </a:t>
            </a:r>
            <a:r>
              <a:rPr lang="en-US" altLang="zh-CN" dirty="0"/>
              <a:t>Understanding the Relationship between Hot Weather, Traction Load and OLE Performance </a:t>
            </a:r>
          </a:p>
          <a:p>
            <a:pPr lvl="1">
              <a:lnSpc>
                <a:spcPct val="110000"/>
              </a:lnSpc>
            </a:pPr>
            <a:r>
              <a:rPr lang="en-GB" altLang="zh-CN" dirty="0"/>
              <a:t>To evaluate the thermal effects due to different current on top of background temperature rise due to load, along with duration.</a:t>
            </a:r>
          </a:p>
          <a:p>
            <a:pPr lvl="1">
              <a:lnSpc>
                <a:spcPct val="110000"/>
              </a:lnSpc>
            </a:pPr>
            <a:r>
              <a:rPr lang="en-GB" altLang="zh-CN" dirty="0"/>
              <a:t>To analyse the OLE system operation status under the various parameters, cable analysis, feeding scheme, environmental temperature, tension</a:t>
            </a:r>
          </a:p>
          <a:p>
            <a:pPr>
              <a:lnSpc>
                <a:spcPct val="110000"/>
              </a:lnSpc>
            </a:pPr>
            <a:r>
              <a:rPr lang="en-GB" altLang="zh-CN" b="1" dirty="0"/>
              <a:t>EPSRC</a:t>
            </a:r>
            <a:r>
              <a:rPr lang="en-GB" altLang="zh-CN" dirty="0"/>
              <a:t> - Connected and Coordinated Train Operation and Traction Power Supply Systems (COOPS)</a:t>
            </a:r>
          </a:p>
          <a:p>
            <a:pPr lvl="1">
              <a:lnSpc>
                <a:spcPct val="110000"/>
              </a:lnSpc>
            </a:pPr>
            <a:r>
              <a:rPr lang="en-GB" altLang="zh-CN" dirty="0"/>
              <a:t>Digital twin for traction power supply with train operation schemes</a:t>
            </a:r>
            <a:endParaRPr lang="en-US" altLang="zh-CN" dirty="0"/>
          </a:p>
          <a:p>
            <a:pPr>
              <a:lnSpc>
                <a:spcPct val="110000"/>
              </a:lnSpc>
            </a:pPr>
            <a:r>
              <a:rPr lang="en-US" b="1" dirty="0"/>
              <a:t>Innovate UK </a:t>
            </a:r>
            <a:r>
              <a:rPr lang="en-US" dirty="0"/>
              <a:t>- Renewable traction power supply network for GCRE site – Phase 1 and 2</a:t>
            </a:r>
          </a:p>
          <a:p>
            <a:pPr>
              <a:lnSpc>
                <a:spcPct val="110000"/>
              </a:lnSpc>
            </a:pPr>
            <a:r>
              <a:rPr lang="en-US" b="1" dirty="0"/>
              <a:t>Royal Society </a:t>
            </a:r>
            <a:r>
              <a:rPr lang="en-US" dirty="0"/>
              <a:t>- A </a:t>
            </a:r>
            <a:r>
              <a:rPr lang="en-US" dirty="0" err="1"/>
              <a:t>Digitalised</a:t>
            </a:r>
            <a:r>
              <a:rPr lang="en-US" dirty="0"/>
              <a:t> Station Energy Hub for Land Transport </a:t>
            </a:r>
            <a:r>
              <a:rPr lang="en-US" dirty="0" err="1"/>
              <a:t>Decarbonisation</a:t>
            </a:r>
            <a:endParaRPr lang="en-US" dirty="0"/>
          </a:p>
          <a:p>
            <a:pPr>
              <a:lnSpc>
                <a:spcPct val="110000"/>
              </a:lnSpc>
            </a:pPr>
            <a:r>
              <a:rPr lang="en-US" altLang="zh-CN" dirty="0"/>
              <a:t>N8 - Network for Innovative Sustainable Transportation co-simulation</a:t>
            </a:r>
          </a:p>
          <a:p>
            <a:pPr>
              <a:lnSpc>
                <a:spcPct val="110000"/>
              </a:lnSpc>
            </a:pPr>
            <a:r>
              <a:rPr lang="en-US" dirty="0"/>
              <a:t>EPSRC - </a:t>
            </a:r>
            <a:r>
              <a:rPr lang="en-GB" dirty="0"/>
              <a:t>Renewable Railway Power Network Design with Optimal Energy Management</a:t>
            </a:r>
          </a:p>
          <a:p>
            <a:pPr>
              <a:lnSpc>
                <a:spcPct val="110000"/>
              </a:lnSpc>
            </a:pPr>
            <a:endParaRPr lang="en-GB" dirty="0"/>
          </a:p>
        </p:txBody>
      </p:sp>
      <p:sp>
        <p:nvSpPr>
          <p:cNvPr id="4" name="Slide Number Placeholder 3">
            <a:extLst>
              <a:ext uri="{FF2B5EF4-FFF2-40B4-BE49-F238E27FC236}">
                <a16:creationId xmlns:a16="http://schemas.microsoft.com/office/drawing/2014/main" id="{F5ACCCD7-68F5-4484-BECC-462EB4354525}"/>
              </a:ext>
            </a:extLst>
          </p:cNvPr>
          <p:cNvSpPr>
            <a:spLocks noGrp="1"/>
          </p:cNvSpPr>
          <p:nvPr>
            <p:ph type="sldNum" sz="quarter" idx="12"/>
          </p:nvPr>
        </p:nvSpPr>
        <p:spPr/>
        <p:txBody>
          <a:bodyPr/>
          <a:lstStyle/>
          <a:p>
            <a:fld id="{1A6B7288-216A-4E5B-A39F-01960F84F83C}" type="slidenum">
              <a:rPr lang="en-GB" smtClean="0"/>
              <a:t>24</a:t>
            </a:fld>
            <a:endParaRPr lang="en-GB"/>
          </a:p>
        </p:txBody>
      </p:sp>
    </p:spTree>
    <p:extLst>
      <p:ext uri="{BB962C8B-B14F-4D97-AF65-F5344CB8AC3E}">
        <p14:creationId xmlns:p14="http://schemas.microsoft.com/office/powerpoint/2010/main" val="6479214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9B0AA-82E0-15B5-12E2-3FFCAD78A284}"/>
              </a:ext>
            </a:extLst>
          </p:cNvPr>
          <p:cNvSpPr>
            <a:spLocks noGrp="1"/>
          </p:cNvSpPr>
          <p:nvPr>
            <p:ph type="title"/>
          </p:nvPr>
        </p:nvSpPr>
        <p:spPr/>
        <p:txBody>
          <a:bodyPr/>
          <a:lstStyle/>
          <a:p>
            <a:r>
              <a:rPr lang="en-US" altLang="zh-CN" dirty="0"/>
              <a:t>Collaborations</a:t>
            </a:r>
            <a:endParaRPr lang="en-GB" dirty="0"/>
          </a:p>
        </p:txBody>
      </p:sp>
      <p:sp>
        <p:nvSpPr>
          <p:cNvPr id="4" name="Slide Number Placeholder 3">
            <a:extLst>
              <a:ext uri="{FF2B5EF4-FFF2-40B4-BE49-F238E27FC236}">
                <a16:creationId xmlns:a16="http://schemas.microsoft.com/office/drawing/2014/main" id="{599F5C3E-A481-FFA9-A0B3-A11DD85A35E5}"/>
              </a:ext>
            </a:extLst>
          </p:cNvPr>
          <p:cNvSpPr>
            <a:spLocks noGrp="1"/>
          </p:cNvSpPr>
          <p:nvPr>
            <p:ph type="sldNum" sz="quarter" idx="12"/>
          </p:nvPr>
        </p:nvSpPr>
        <p:spPr/>
        <p:txBody>
          <a:bodyPr/>
          <a:lstStyle/>
          <a:p>
            <a:fld id="{1A6B7288-216A-4E5B-A39F-01960F84F83C}" type="slidenum">
              <a:rPr lang="en-GB" smtClean="0"/>
              <a:t>25</a:t>
            </a:fld>
            <a:endParaRPr lang="en-GB"/>
          </a:p>
        </p:txBody>
      </p:sp>
      <p:pic>
        <p:nvPicPr>
          <p:cNvPr id="5" name="Picture 16" descr="SMRT Logo | SMRT Corporation Ltd.">
            <a:extLst>
              <a:ext uri="{FF2B5EF4-FFF2-40B4-BE49-F238E27FC236}">
                <a16:creationId xmlns:a16="http://schemas.microsoft.com/office/drawing/2014/main" id="{63BAD808-8CA8-6C21-A12E-AF41202D54A2}"/>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290989" y="6044748"/>
            <a:ext cx="1960579" cy="54184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lose up of a sign&#10;&#10;Description automatically generated">
            <a:extLst>
              <a:ext uri="{FF2B5EF4-FFF2-40B4-BE49-F238E27FC236}">
                <a16:creationId xmlns:a16="http://schemas.microsoft.com/office/drawing/2014/main" id="{79B65484-2EDE-8F6B-E939-A7106C2F15D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7656" y="1513737"/>
            <a:ext cx="2178182" cy="997056"/>
          </a:xfrm>
          <a:prstGeom prst="rect">
            <a:avLst/>
          </a:prstGeom>
        </p:spPr>
      </p:pic>
      <p:pic>
        <p:nvPicPr>
          <p:cNvPr id="7" name="Picture 6">
            <a:extLst>
              <a:ext uri="{FF2B5EF4-FFF2-40B4-BE49-F238E27FC236}">
                <a16:creationId xmlns:a16="http://schemas.microsoft.com/office/drawing/2014/main" id="{8C50B703-0FB3-2134-561B-1EB2F4E1ED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247" t="17260" r="10166" b="25753"/>
          <a:stretch/>
        </p:blipFill>
        <p:spPr>
          <a:xfrm>
            <a:off x="8844977" y="1497091"/>
            <a:ext cx="2104493" cy="820728"/>
          </a:xfrm>
          <a:prstGeom prst="rect">
            <a:avLst/>
          </a:prstGeom>
        </p:spPr>
      </p:pic>
      <p:pic>
        <p:nvPicPr>
          <p:cNvPr id="8" name="Picture 7" descr="C:\Users\Edd\Dropbox\Work\General\Company Logos\Siemens 2017.png">
            <a:extLst>
              <a:ext uri="{FF2B5EF4-FFF2-40B4-BE49-F238E27FC236}">
                <a16:creationId xmlns:a16="http://schemas.microsoft.com/office/drawing/2014/main" id="{273DAFDA-3435-06AE-388F-99E40ACE4C7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56061" y="3799197"/>
            <a:ext cx="2136540" cy="50407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DF9026A4-70B5-4EE2-097D-633C9E108E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5938" y="4921972"/>
            <a:ext cx="2136480" cy="504076"/>
          </a:xfrm>
          <a:prstGeom prst="rect">
            <a:avLst/>
          </a:prstGeom>
        </p:spPr>
      </p:pic>
      <p:pic>
        <p:nvPicPr>
          <p:cNvPr id="11" name="Picture 10">
            <a:extLst>
              <a:ext uri="{FF2B5EF4-FFF2-40B4-BE49-F238E27FC236}">
                <a16:creationId xmlns:a16="http://schemas.microsoft.com/office/drawing/2014/main" id="{D6E7B44A-D70A-D061-65D2-B4C75F58272D}"/>
              </a:ext>
            </a:extLst>
          </p:cNvPr>
          <p:cNvPicPr>
            <a:picLocks noChangeAspect="1"/>
          </p:cNvPicPr>
          <p:nvPr/>
        </p:nvPicPr>
        <p:blipFill rotWithShape="1">
          <a:blip r:embed="rId7">
            <a:extLst>
              <a:ext uri="{28A0092B-C50C-407E-A947-70E740481C1C}">
                <a14:useLocalDpi xmlns:a14="http://schemas.microsoft.com/office/drawing/2010/main" val="0"/>
              </a:ext>
            </a:extLst>
          </a:blip>
          <a:srcRect l="65583" t="28781" b="26902"/>
          <a:stretch/>
        </p:blipFill>
        <p:spPr>
          <a:xfrm>
            <a:off x="9167552" y="5004231"/>
            <a:ext cx="2066119" cy="748798"/>
          </a:xfrm>
          <a:prstGeom prst="rect">
            <a:avLst/>
          </a:prstGeom>
        </p:spPr>
      </p:pic>
      <p:pic>
        <p:nvPicPr>
          <p:cNvPr id="12" name="Picture 6" descr="The logo : Communications and Engagement">
            <a:extLst>
              <a:ext uri="{FF2B5EF4-FFF2-40B4-BE49-F238E27FC236}">
                <a16:creationId xmlns:a16="http://schemas.microsoft.com/office/drawing/2014/main" id="{BE26E4DB-4703-6880-685C-5E7EBD29C6E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4177" y="5818045"/>
            <a:ext cx="2372212" cy="7651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close up of a logo&#10;&#10;Description automatically generated">
            <a:extLst>
              <a:ext uri="{FF2B5EF4-FFF2-40B4-BE49-F238E27FC236}">
                <a16:creationId xmlns:a16="http://schemas.microsoft.com/office/drawing/2014/main" id="{B6641335-8009-D9A5-775C-06480128BD7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15182" y="5156519"/>
            <a:ext cx="1560646" cy="855839"/>
          </a:xfrm>
          <a:prstGeom prst="rect">
            <a:avLst/>
          </a:prstGeom>
        </p:spPr>
      </p:pic>
      <p:pic>
        <p:nvPicPr>
          <p:cNvPr id="17" name="Picture 16" descr="A blue and gold text&#10;&#10;Description automatically generated">
            <a:extLst>
              <a:ext uri="{FF2B5EF4-FFF2-40B4-BE49-F238E27FC236}">
                <a16:creationId xmlns:a16="http://schemas.microsoft.com/office/drawing/2014/main" id="{5FCF6E44-ED80-044B-E714-A99D45F69B0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64745" y="2845056"/>
            <a:ext cx="2178182" cy="553111"/>
          </a:xfrm>
          <a:prstGeom prst="rect">
            <a:avLst/>
          </a:prstGeom>
        </p:spPr>
      </p:pic>
      <p:pic>
        <p:nvPicPr>
          <p:cNvPr id="19" name="Picture 24" descr="GCRE | RBD Rail Business Daily Directory">
            <a:extLst>
              <a:ext uri="{FF2B5EF4-FFF2-40B4-BE49-F238E27FC236}">
                <a16:creationId xmlns:a16="http://schemas.microsoft.com/office/drawing/2014/main" id="{09EC7F9C-2A14-0AD8-ACAB-7A9C8ABFEDD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82838" y="5496761"/>
            <a:ext cx="1584714" cy="158471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U Delft Logo PNG Vector">
            <a:extLst>
              <a:ext uri="{FF2B5EF4-FFF2-40B4-BE49-F238E27FC236}">
                <a16:creationId xmlns:a16="http://schemas.microsoft.com/office/drawing/2014/main" id="{D0F8DBD5-48B2-9216-5198-993CCE2C18C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70017" y="1455422"/>
            <a:ext cx="1710574" cy="9750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neRail Ltd. | LinkedIn">
            <a:extLst>
              <a:ext uri="{FF2B5EF4-FFF2-40B4-BE49-F238E27FC236}">
                <a16:creationId xmlns:a16="http://schemas.microsoft.com/office/drawing/2014/main" id="{ED4B436B-71B7-3CE0-B9FF-EE8860306CFE}"/>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27017" b="30178"/>
          <a:stretch/>
        </p:blipFill>
        <p:spPr bwMode="auto">
          <a:xfrm>
            <a:off x="5111389" y="2990449"/>
            <a:ext cx="1905000" cy="81543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ownloadable logos | Research groups | Imperial College London">
            <a:extLst>
              <a:ext uri="{FF2B5EF4-FFF2-40B4-BE49-F238E27FC236}">
                <a16:creationId xmlns:a16="http://schemas.microsoft.com/office/drawing/2014/main" id="{58638135-4D49-2E84-C9D7-F2CBF4C9324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453836" y="1562780"/>
            <a:ext cx="2178182" cy="8697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oyal Society logo - Institute of Metabolic Science ...">
            <a:extLst>
              <a:ext uri="{FF2B5EF4-FFF2-40B4-BE49-F238E27FC236}">
                <a16:creationId xmlns:a16="http://schemas.microsoft.com/office/drawing/2014/main" id="{C7362240-6DCD-193D-3306-8A96F8F4476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251568" y="3744491"/>
            <a:ext cx="2037081" cy="111756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nnovate UK – UKRI">
            <a:extLst>
              <a:ext uri="{FF2B5EF4-FFF2-40B4-BE49-F238E27FC236}">
                <a16:creationId xmlns:a16="http://schemas.microsoft.com/office/drawing/2014/main" id="{022E3746-3093-71D1-731E-C2C0F2DA9F4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178141" y="2656854"/>
            <a:ext cx="1542657" cy="128449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B73DE76-516F-4966-9C88-0E78E06832B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937559" y="4761874"/>
            <a:ext cx="2157229" cy="765100"/>
          </a:xfrm>
          <a:prstGeom prst="rect">
            <a:avLst/>
          </a:prstGeom>
        </p:spPr>
      </p:pic>
      <p:pic>
        <p:nvPicPr>
          <p:cNvPr id="9" name="Picture 2">
            <a:extLst>
              <a:ext uri="{FF2B5EF4-FFF2-40B4-BE49-F238E27FC236}">
                <a16:creationId xmlns:a16="http://schemas.microsoft.com/office/drawing/2014/main" id="{EC801341-DA08-9686-5213-928677CDFC5B}"/>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t="22788" b="24560"/>
          <a:stretch/>
        </p:blipFill>
        <p:spPr bwMode="auto">
          <a:xfrm>
            <a:off x="7512045" y="3214388"/>
            <a:ext cx="2385179" cy="1255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6964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886AB-246E-436E-AD9A-6DD77AD0E9CE}"/>
              </a:ext>
            </a:extLst>
          </p:cNvPr>
          <p:cNvSpPr>
            <a:spLocks noGrp="1"/>
          </p:cNvSpPr>
          <p:nvPr>
            <p:ph type="title"/>
          </p:nvPr>
        </p:nvSpPr>
        <p:spPr/>
        <p:txBody>
          <a:bodyPr/>
          <a:lstStyle/>
          <a:p>
            <a:r>
              <a:rPr lang="en-GB" dirty="0"/>
              <a:t>Welcome to Birmingham</a:t>
            </a:r>
          </a:p>
        </p:txBody>
      </p:sp>
      <p:sp>
        <p:nvSpPr>
          <p:cNvPr id="3" name="Content Placeholder 2">
            <a:extLst>
              <a:ext uri="{FF2B5EF4-FFF2-40B4-BE49-F238E27FC236}">
                <a16:creationId xmlns:a16="http://schemas.microsoft.com/office/drawing/2014/main" id="{62D4CA75-1A9D-41AD-88C5-70A63A8D0993}"/>
              </a:ext>
            </a:extLst>
          </p:cNvPr>
          <p:cNvSpPr>
            <a:spLocks noGrp="1"/>
          </p:cNvSpPr>
          <p:nvPr>
            <p:ph idx="1"/>
          </p:nvPr>
        </p:nvSpPr>
        <p:spPr>
          <a:xfrm>
            <a:off x="2059132" y="1320801"/>
            <a:ext cx="7980218" cy="4176547"/>
          </a:xfrm>
        </p:spPr>
        <p:txBody>
          <a:bodyPr/>
          <a:lstStyle/>
          <a:p>
            <a:r>
              <a:rPr lang="en-GB" altLang="zh-CN" b="1" dirty="0">
                <a:ea typeface="ＭＳ Ｐゴシック" pitchFamily="34" charset="-128"/>
              </a:rPr>
              <a:t>Dr</a:t>
            </a:r>
            <a:r>
              <a:rPr lang="zh-CN" altLang="en-US" b="1" dirty="0">
                <a:ea typeface="ＭＳ Ｐゴシック" pitchFamily="34" charset="-128"/>
              </a:rPr>
              <a:t> </a:t>
            </a:r>
            <a:r>
              <a:rPr lang="en-GB" altLang="zh-CN" b="1" dirty="0">
                <a:ea typeface="ＭＳ Ｐゴシック" pitchFamily="34" charset="-128"/>
              </a:rPr>
              <a:t>Zhongbei</a:t>
            </a:r>
            <a:r>
              <a:rPr lang="zh-CN" altLang="en-US" b="1" dirty="0">
                <a:ea typeface="ＭＳ Ｐゴシック" pitchFamily="34" charset="-128"/>
              </a:rPr>
              <a:t> </a:t>
            </a:r>
            <a:r>
              <a:rPr lang="en-GB" altLang="zh-CN" b="1" dirty="0">
                <a:ea typeface="ＭＳ Ｐゴシック" pitchFamily="34" charset="-128"/>
              </a:rPr>
              <a:t>Tian (</a:t>
            </a:r>
            <a:r>
              <a:rPr lang="en-US" altLang="zh-CN" b="1" dirty="0">
                <a:solidFill>
                  <a:srgbClr val="006C9E"/>
                </a:solidFill>
                <a:ea typeface="ＭＳ Ｐゴシック" pitchFamily="34" charset="-128"/>
                <a:hlinkClick r:id="rId2">
                  <a:extLst>
                    <a:ext uri="{A12FA001-AC4F-418D-AE19-62706E023703}">
                      <ahyp:hlinkClr xmlns:ahyp="http://schemas.microsoft.com/office/drawing/2018/hyperlinkcolor" val="tx"/>
                    </a:ext>
                  </a:extLst>
                </a:hlinkClick>
              </a:rPr>
              <a:t>z.tian@bham.ac.uk</a:t>
            </a:r>
            <a:r>
              <a:rPr lang="en-GB" altLang="zh-CN" b="1" dirty="0">
                <a:ea typeface="ＭＳ Ｐゴシック" pitchFamily="34" charset="-128"/>
              </a:rPr>
              <a:t>)</a:t>
            </a:r>
          </a:p>
          <a:p>
            <a:endParaRPr lang="en-GB" dirty="0"/>
          </a:p>
        </p:txBody>
      </p:sp>
      <p:sp>
        <p:nvSpPr>
          <p:cNvPr id="4" name="Slide Number Placeholder 3">
            <a:extLst>
              <a:ext uri="{FF2B5EF4-FFF2-40B4-BE49-F238E27FC236}">
                <a16:creationId xmlns:a16="http://schemas.microsoft.com/office/drawing/2014/main" id="{4EDA0CD0-EFAC-47C3-A742-80F5C75BC37D}"/>
              </a:ext>
            </a:extLst>
          </p:cNvPr>
          <p:cNvSpPr>
            <a:spLocks noGrp="1"/>
          </p:cNvSpPr>
          <p:nvPr>
            <p:ph type="sldNum" sz="quarter" idx="12"/>
          </p:nvPr>
        </p:nvSpPr>
        <p:spPr/>
        <p:txBody>
          <a:bodyPr/>
          <a:lstStyle/>
          <a:p>
            <a:fld id="{1A6B7288-216A-4E5B-A39F-01960F84F83C}" type="slidenum">
              <a:rPr lang="en-GB" smtClean="0"/>
              <a:t>26</a:t>
            </a:fld>
            <a:endParaRPr lang="en-GB"/>
          </a:p>
        </p:txBody>
      </p:sp>
      <p:sp>
        <p:nvSpPr>
          <p:cNvPr id="10" name="TextBox 9">
            <a:extLst>
              <a:ext uri="{FF2B5EF4-FFF2-40B4-BE49-F238E27FC236}">
                <a16:creationId xmlns:a16="http://schemas.microsoft.com/office/drawing/2014/main" id="{39F34E25-4A4A-4A06-BC5B-2A4A30F59044}"/>
              </a:ext>
            </a:extLst>
          </p:cNvPr>
          <p:cNvSpPr txBox="1"/>
          <p:nvPr/>
        </p:nvSpPr>
        <p:spPr>
          <a:xfrm>
            <a:off x="4861894" y="1882717"/>
            <a:ext cx="2801113" cy="600164"/>
          </a:xfrm>
          <a:prstGeom prst="rect">
            <a:avLst/>
          </a:prstGeom>
          <a:noFill/>
        </p:spPr>
        <p:txBody>
          <a:bodyPr wrap="square" rtlCol="0">
            <a:spAutoFit/>
          </a:bodyPr>
          <a:lstStyle/>
          <a:p>
            <a:r>
              <a:rPr lang="en-GB" sz="3300" b="1" dirty="0"/>
              <a:t>Thank you!</a:t>
            </a:r>
          </a:p>
        </p:txBody>
      </p:sp>
      <p:pic>
        <p:nvPicPr>
          <p:cNvPr id="17410" name="Picture 2" descr="https://www.ukrrin.org.uk/wp-content/uploads/2018/02/slider-1.jpg">
            <a:extLst>
              <a:ext uri="{FF2B5EF4-FFF2-40B4-BE49-F238E27FC236}">
                <a16:creationId xmlns:a16="http://schemas.microsoft.com/office/drawing/2014/main" id="{A6964624-4D76-4FF9-81FC-F779BC867D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1751" y="5441130"/>
            <a:ext cx="4328193" cy="1319498"/>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Minister of State for Transport opens University UKRINN Centre - Associated  Architects">
            <a:extLst>
              <a:ext uri="{FF2B5EF4-FFF2-40B4-BE49-F238E27FC236}">
                <a16:creationId xmlns:a16="http://schemas.microsoft.com/office/drawing/2014/main" id="{81E8A241-F953-48FE-98EF-897C67A8BAC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68" t="16001" r="15173" b="12813"/>
          <a:stretch/>
        </p:blipFill>
        <p:spPr bwMode="auto">
          <a:xfrm>
            <a:off x="6015037" y="2479764"/>
            <a:ext cx="4572000" cy="2723817"/>
          </a:xfrm>
          <a:prstGeom prst="rect">
            <a:avLst/>
          </a:prstGeom>
          <a:noFill/>
          <a:extLst>
            <a:ext uri="{909E8E84-426E-40DD-AFC4-6F175D3DCCD1}">
              <a14:hiddenFill xmlns:a14="http://schemas.microsoft.com/office/drawing/2010/main">
                <a:solidFill>
                  <a:srgbClr val="FFFFFF"/>
                </a:solidFill>
              </a14:hiddenFill>
            </a:ext>
          </a:extLst>
        </p:spPr>
      </p:pic>
      <p:pic>
        <p:nvPicPr>
          <p:cNvPr id="22530" name="Picture 2" descr="University of Birmingham">
            <a:extLst>
              <a:ext uri="{FF2B5EF4-FFF2-40B4-BE49-F238E27FC236}">
                <a16:creationId xmlns:a16="http://schemas.microsoft.com/office/drawing/2014/main" id="{E14BBAA8-2AA6-B1C0-CF2E-E478F5947B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5660" y="2434307"/>
            <a:ext cx="4146067" cy="2762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83934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50E22-20BA-0EAA-C194-20A568D9069A}"/>
              </a:ext>
            </a:extLst>
          </p:cNvPr>
          <p:cNvSpPr>
            <a:spLocks noGrp="1"/>
          </p:cNvSpPr>
          <p:nvPr>
            <p:ph type="title"/>
          </p:nvPr>
        </p:nvSpPr>
        <p:spPr/>
        <p:txBody>
          <a:bodyPr/>
          <a:lstStyle/>
          <a:p>
            <a:r>
              <a:rPr lang="en-GB" dirty="0"/>
              <a:t>1. Research Group - BCRRE</a:t>
            </a:r>
          </a:p>
        </p:txBody>
      </p:sp>
      <p:sp>
        <p:nvSpPr>
          <p:cNvPr id="3" name="Content Placeholder 2">
            <a:extLst>
              <a:ext uri="{FF2B5EF4-FFF2-40B4-BE49-F238E27FC236}">
                <a16:creationId xmlns:a16="http://schemas.microsoft.com/office/drawing/2014/main" id="{5AC06058-A4EB-3B19-3A7F-501288ECF6A5}"/>
              </a:ext>
            </a:extLst>
          </p:cNvPr>
          <p:cNvSpPr>
            <a:spLocks noGrp="1"/>
          </p:cNvSpPr>
          <p:nvPr>
            <p:ph idx="1"/>
          </p:nvPr>
        </p:nvSpPr>
        <p:spPr>
          <a:xfrm>
            <a:off x="285750" y="1054883"/>
            <a:ext cx="7367697" cy="3289158"/>
          </a:xfrm>
        </p:spPr>
        <p:txBody>
          <a:bodyPr>
            <a:normAutofit fontScale="92500" lnSpcReduction="20000"/>
          </a:bodyPr>
          <a:lstStyle/>
          <a:p>
            <a:pPr marL="0" indent="0">
              <a:buNone/>
            </a:pPr>
            <a:r>
              <a:rPr lang="en-GB" b="1" dirty="0"/>
              <a:t>Birmingham Centre for Railway Research and Education (BCRRE)</a:t>
            </a:r>
          </a:p>
          <a:p>
            <a:r>
              <a:rPr lang="en-GB" sz="2400" dirty="0"/>
              <a:t>Railway research at Birmingham was founded in the 1970s</a:t>
            </a:r>
          </a:p>
          <a:p>
            <a:pPr marL="228600" lvl="1">
              <a:spcBef>
                <a:spcPts val="1000"/>
              </a:spcBef>
              <a:buFont typeface="Wingdings" panose="05000000000000000000" pitchFamily="2" charset="2"/>
              <a:buChar char="q"/>
            </a:pPr>
            <a:r>
              <a:rPr lang="en-GB" dirty="0"/>
              <a:t>The largest University based Railway group in Europe </a:t>
            </a:r>
          </a:p>
          <a:p>
            <a:pPr marL="228600" lvl="1">
              <a:spcBef>
                <a:spcPts val="1000"/>
              </a:spcBef>
              <a:buFont typeface="Wingdings" panose="05000000000000000000" pitchFamily="2" charset="2"/>
              <a:buChar char="q"/>
            </a:pPr>
            <a:r>
              <a:rPr lang="en-GB" dirty="0"/>
              <a:t>Nowadays we are a group of over 160 researchers and support staff</a:t>
            </a:r>
          </a:p>
          <a:p>
            <a:pPr marL="228600" lvl="1">
              <a:spcBef>
                <a:spcPts val="1000"/>
              </a:spcBef>
              <a:buFont typeface="Wingdings" panose="05000000000000000000" pitchFamily="2" charset="2"/>
              <a:buChar char="q"/>
            </a:pPr>
            <a:r>
              <a:rPr lang="en-GB" dirty="0"/>
              <a:t>2017 Queen’s Anniversary Prize for Higher and Further Education</a:t>
            </a:r>
          </a:p>
          <a:p>
            <a:pPr marL="228600" lvl="1">
              <a:spcBef>
                <a:spcPts val="1000"/>
              </a:spcBef>
              <a:buFont typeface="Wingdings" panose="05000000000000000000" pitchFamily="2" charset="2"/>
              <a:buChar char="q"/>
            </a:pPr>
            <a:r>
              <a:rPr lang="en-GB" dirty="0"/>
              <a:t>Lead for the £92M UK Rail Research and Innovation Network (UKRRIN)</a:t>
            </a:r>
          </a:p>
          <a:p>
            <a:endParaRPr lang="en-GB" dirty="0"/>
          </a:p>
        </p:txBody>
      </p:sp>
      <p:sp>
        <p:nvSpPr>
          <p:cNvPr id="4" name="Slide Number Placeholder 3">
            <a:extLst>
              <a:ext uri="{FF2B5EF4-FFF2-40B4-BE49-F238E27FC236}">
                <a16:creationId xmlns:a16="http://schemas.microsoft.com/office/drawing/2014/main" id="{43BAEDBC-EE86-9C19-06C3-19D5FD75EA29}"/>
              </a:ext>
            </a:extLst>
          </p:cNvPr>
          <p:cNvSpPr>
            <a:spLocks noGrp="1"/>
          </p:cNvSpPr>
          <p:nvPr>
            <p:ph type="sldNum" sz="quarter" idx="12"/>
          </p:nvPr>
        </p:nvSpPr>
        <p:spPr/>
        <p:txBody>
          <a:bodyPr/>
          <a:lstStyle/>
          <a:p>
            <a:fld id="{1A6B7288-216A-4E5B-A39F-01960F84F83C}" type="slidenum">
              <a:rPr lang="en-GB" smtClean="0"/>
              <a:t>3</a:t>
            </a:fld>
            <a:endParaRPr lang="en-GB"/>
          </a:p>
        </p:txBody>
      </p:sp>
      <p:pic>
        <p:nvPicPr>
          <p:cNvPr id="5" name="Picture 4">
            <a:extLst>
              <a:ext uri="{FF2B5EF4-FFF2-40B4-BE49-F238E27FC236}">
                <a16:creationId xmlns:a16="http://schemas.microsoft.com/office/drawing/2014/main" id="{83D14A8B-5DBF-C4D3-F52E-DC7471A751F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519" y="4434201"/>
            <a:ext cx="3354471" cy="2128281"/>
          </a:xfrm>
          <a:prstGeom prst="rect">
            <a:avLst/>
          </a:prstGeom>
        </p:spPr>
      </p:pic>
      <p:pic>
        <p:nvPicPr>
          <p:cNvPr id="6" name="Picture 3" descr="C:\Dropbox\BRaVE\Videos\20160707_153759.jpg">
            <a:extLst>
              <a:ext uri="{FF2B5EF4-FFF2-40B4-BE49-F238E27FC236}">
                <a16:creationId xmlns:a16="http://schemas.microsoft.com/office/drawing/2014/main" id="{349676D2-AC7F-C297-FCD2-A6823DA318B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558984" y="4494516"/>
            <a:ext cx="4094463" cy="212828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E58B5507-1A13-C387-CC81-F2659BE31A69}"/>
              </a:ext>
            </a:extLst>
          </p:cNvPr>
          <p:cNvPicPr>
            <a:picLocks noChangeAspect="1"/>
          </p:cNvPicPr>
          <p:nvPr/>
        </p:nvPicPr>
        <p:blipFill>
          <a:blip r:embed="rId5"/>
          <a:stretch>
            <a:fillRect/>
          </a:stretch>
        </p:blipFill>
        <p:spPr>
          <a:xfrm>
            <a:off x="7824841" y="4434201"/>
            <a:ext cx="4223273" cy="2248913"/>
          </a:xfrm>
          <a:prstGeom prst="rect">
            <a:avLst/>
          </a:prstGeom>
        </p:spPr>
      </p:pic>
      <p:pic>
        <p:nvPicPr>
          <p:cNvPr id="8" name="Picture 4" descr="Minister of State for Transport opens University UKRINN Centre - Associated  Architects">
            <a:extLst>
              <a:ext uri="{FF2B5EF4-FFF2-40B4-BE49-F238E27FC236}">
                <a16:creationId xmlns:a16="http://schemas.microsoft.com/office/drawing/2014/main" id="{FA259B7A-7B7A-6A93-C20B-4AAC731D4DB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168" t="16001" r="15173" b="12813"/>
          <a:stretch/>
        </p:blipFill>
        <p:spPr bwMode="auto">
          <a:xfrm>
            <a:off x="7538605" y="1152050"/>
            <a:ext cx="4572000" cy="2723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25280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0AFBA-243B-9F00-EF11-7DA257DCD31A}"/>
              </a:ext>
            </a:extLst>
          </p:cNvPr>
          <p:cNvSpPr>
            <a:spLocks noGrp="1"/>
          </p:cNvSpPr>
          <p:nvPr>
            <p:ph type="title"/>
          </p:nvPr>
        </p:nvSpPr>
        <p:spPr/>
        <p:txBody>
          <a:bodyPr/>
          <a:lstStyle/>
          <a:p>
            <a:r>
              <a:rPr lang="en-US" altLang="zh-CN" dirty="0"/>
              <a:t>Background of Transport Emissions </a:t>
            </a:r>
            <a:endParaRPr lang="en-GB" dirty="0"/>
          </a:p>
        </p:txBody>
      </p:sp>
      <p:sp>
        <p:nvSpPr>
          <p:cNvPr id="3" name="Content Placeholder 2">
            <a:extLst>
              <a:ext uri="{FF2B5EF4-FFF2-40B4-BE49-F238E27FC236}">
                <a16:creationId xmlns:a16="http://schemas.microsoft.com/office/drawing/2014/main" id="{A6E6C72A-3C9A-7C91-A7BE-5D94348AB476}"/>
              </a:ext>
            </a:extLst>
          </p:cNvPr>
          <p:cNvSpPr>
            <a:spLocks noGrp="1"/>
          </p:cNvSpPr>
          <p:nvPr>
            <p:ph idx="1"/>
          </p:nvPr>
        </p:nvSpPr>
        <p:spPr/>
        <p:txBody>
          <a:bodyPr/>
          <a:lstStyle/>
          <a:p>
            <a:r>
              <a:rPr lang="en-GB" dirty="0"/>
              <a:t>Transport is the largest contributor to UK domestic greenhouse gas (GHG) emissions, responsible for 27% in 2019.</a:t>
            </a:r>
          </a:p>
          <a:p>
            <a:endParaRPr lang="en-GB" dirty="0"/>
          </a:p>
        </p:txBody>
      </p:sp>
      <p:sp>
        <p:nvSpPr>
          <p:cNvPr id="4" name="Slide Number Placeholder 3">
            <a:extLst>
              <a:ext uri="{FF2B5EF4-FFF2-40B4-BE49-F238E27FC236}">
                <a16:creationId xmlns:a16="http://schemas.microsoft.com/office/drawing/2014/main" id="{323972C1-EA1A-8B1F-D1D4-7642E1B27CC2}"/>
              </a:ext>
            </a:extLst>
          </p:cNvPr>
          <p:cNvSpPr>
            <a:spLocks noGrp="1"/>
          </p:cNvSpPr>
          <p:nvPr>
            <p:ph type="sldNum" sz="quarter" idx="12"/>
          </p:nvPr>
        </p:nvSpPr>
        <p:spPr/>
        <p:txBody>
          <a:bodyPr/>
          <a:lstStyle/>
          <a:p>
            <a:fld id="{1A6B7288-216A-4E5B-A39F-01960F84F83C}" type="slidenum">
              <a:rPr lang="en-GB" smtClean="0"/>
              <a:t>4</a:t>
            </a:fld>
            <a:endParaRPr lang="en-GB"/>
          </a:p>
        </p:txBody>
      </p:sp>
      <p:pic>
        <p:nvPicPr>
          <p:cNvPr id="5" name="Picture 4" descr="A graph of different colored lines&#10;&#10;Description automatically generated">
            <a:extLst>
              <a:ext uri="{FF2B5EF4-FFF2-40B4-BE49-F238E27FC236}">
                <a16:creationId xmlns:a16="http://schemas.microsoft.com/office/drawing/2014/main" id="{7D92DE53-29CB-F708-16BD-F2476117187F}"/>
              </a:ext>
            </a:extLst>
          </p:cNvPr>
          <p:cNvPicPr>
            <a:picLocks noChangeAspect="1"/>
          </p:cNvPicPr>
          <p:nvPr/>
        </p:nvPicPr>
        <p:blipFill rotWithShape="1">
          <a:blip r:embed="rId2">
            <a:extLst>
              <a:ext uri="{28A0092B-C50C-407E-A947-70E740481C1C}">
                <a14:useLocalDpi xmlns:a14="http://schemas.microsoft.com/office/drawing/2010/main" val="0"/>
              </a:ext>
            </a:extLst>
          </a:blip>
          <a:srcRect r="2813"/>
          <a:stretch/>
        </p:blipFill>
        <p:spPr>
          <a:xfrm>
            <a:off x="145915" y="2039137"/>
            <a:ext cx="6440565" cy="4407925"/>
          </a:xfrm>
          <a:prstGeom prst="rect">
            <a:avLst/>
          </a:prstGeom>
        </p:spPr>
      </p:pic>
      <p:pic>
        <p:nvPicPr>
          <p:cNvPr id="6" name="Picture 5">
            <a:extLst>
              <a:ext uri="{FF2B5EF4-FFF2-40B4-BE49-F238E27FC236}">
                <a16:creationId xmlns:a16="http://schemas.microsoft.com/office/drawing/2014/main" id="{7C6FF759-E1E0-C39D-8FF7-42B73E6F38C4}"/>
              </a:ext>
            </a:extLst>
          </p:cNvPr>
          <p:cNvPicPr>
            <a:picLocks noChangeAspect="1"/>
          </p:cNvPicPr>
          <p:nvPr/>
        </p:nvPicPr>
        <p:blipFill rotWithShape="1">
          <a:blip r:embed="rId3"/>
          <a:srcRect l="18802" r="19920"/>
          <a:stretch/>
        </p:blipFill>
        <p:spPr>
          <a:xfrm>
            <a:off x="6881181" y="1572188"/>
            <a:ext cx="4858491" cy="5285812"/>
          </a:xfrm>
          <a:prstGeom prst="rect">
            <a:avLst/>
          </a:prstGeom>
        </p:spPr>
      </p:pic>
      <p:sp>
        <p:nvSpPr>
          <p:cNvPr id="7" name="TextBox 6">
            <a:extLst>
              <a:ext uri="{FF2B5EF4-FFF2-40B4-BE49-F238E27FC236}">
                <a16:creationId xmlns:a16="http://schemas.microsoft.com/office/drawing/2014/main" id="{1EC0B237-D2B7-0427-D78E-F9E75B6DDC94}"/>
              </a:ext>
            </a:extLst>
          </p:cNvPr>
          <p:cNvSpPr txBox="1"/>
          <p:nvPr/>
        </p:nvSpPr>
        <p:spPr>
          <a:xfrm>
            <a:off x="3041864" y="6447062"/>
            <a:ext cx="5655945" cy="369332"/>
          </a:xfrm>
          <a:prstGeom prst="rect">
            <a:avLst/>
          </a:prstGeom>
          <a:noFill/>
        </p:spPr>
        <p:txBody>
          <a:bodyPr wrap="square">
            <a:spAutoFit/>
          </a:bodyPr>
          <a:lstStyle/>
          <a:p>
            <a:r>
              <a:rPr lang="en-GB" dirty="0"/>
              <a:t>Greenhouse gas emissions by sector, 2021 (DESNZ, 2023)</a:t>
            </a:r>
          </a:p>
        </p:txBody>
      </p:sp>
    </p:spTree>
    <p:extLst>
      <p:ext uri="{BB962C8B-B14F-4D97-AF65-F5344CB8AC3E}">
        <p14:creationId xmlns:p14="http://schemas.microsoft.com/office/powerpoint/2010/main" val="6465106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B0ED8-738E-450C-2BA5-E1FA8D98A692}"/>
              </a:ext>
            </a:extLst>
          </p:cNvPr>
          <p:cNvSpPr>
            <a:spLocks noGrp="1"/>
          </p:cNvSpPr>
          <p:nvPr>
            <p:ph type="title"/>
          </p:nvPr>
        </p:nvSpPr>
        <p:spPr/>
        <p:txBody>
          <a:bodyPr/>
          <a:lstStyle/>
          <a:p>
            <a:r>
              <a:rPr lang="en-GB" dirty="0"/>
              <a:t>Decarbonising Transport in the UK </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27BA2F7-9282-7CB7-09DA-647C3B1EA545}"/>
                  </a:ext>
                </a:extLst>
              </p:cNvPr>
              <p:cNvSpPr>
                <a:spLocks noGrp="1"/>
              </p:cNvSpPr>
              <p:nvPr>
                <p:ph idx="1"/>
              </p:nvPr>
            </p:nvSpPr>
            <p:spPr>
              <a:xfrm>
                <a:off x="285750" y="1054882"/>
                <a:ext cx="6334969" cy="4281047"/>
              </a:xfrm>
            </p:spPr>
            <p:txBody>
              <a:bodyPr>
                <a:normAutofit fontScale="92500" lnSpcReduction="10000"/>
              </a:bodyPr>
              <a:lstStyle/>
              <a:p>
                <a:r>
                  <a:rPr lang="en-GB" dirty="0"/>
                  <a:t>UK domestic transport emissions 2019</a:t>
                </a:r>
              </a:p>
              <a:p>
                <a:r>
                  <a:rPr lang="en-GB" dirty="0"/>
                  <a:t>Carbon emissions are currently measured by </a:t>
                </a:r>
              </a:p>
              <a:p>
                <a:pPr lvl="1"/>
                <a:r>
                  <a:rPr lang="en-GB" dirty="0"/>
                  <a:t>kgCO2e (kilograms Carbon Dioxide &amp; its equivalent for other Greenhouse Gas)</a:t>
                </a:r>
              </a:p>
              <a:p>
                <a:pPr lvl="1"/>
                <a:r>
                  <a:rPr lang="en-GB" dirty="0"/>
                  <a:t>tCO2e (tonnes Carbon Dioxide &amp; its equivalent for other Greenhouse Gas)</a:t>
                </a:r>
              </a:p>
              <a:p>
                <a:pPr marL="228600" lvl="1">
                  <a:lnSpc>
                    <a:spcPct val="100000"/>
                  </a:lnSpc>
                  <a:spcBef>
                    <a:spcPts val="1000"/>
                  </a:spcBef>
                  <a:buFont typeface="Wingdings" panose="05000000000000000000" pitchFamily="2" charset="2"/>
                  <a:buChar char="q"/>
                </a:pPr>
                <a:r>
                  <a:rPr lang="en-GB" sz="2800" dirty="0"/>
                  <a:t>Current annual carbon emissions for the UK:</a:t>
                </a:r>
              </a:p>
              <a:p>
                <a:pPr lvl="1"/>
                <a:r>
                  <a:rPr lang="en-GB" dirty="0"/>
                  <a:t>Total </a:t>
                </a:r>
                <a14:m>
                  <m:oMath xmlns:m="http://schemas.openxmlformats.org/officeDocument/2006/math">
                    <m:r>
                      <a:rPr lang="en-GB" i="1" dirty="0" smtClean="0">
                        <a:latin typeface="Cambria Math" panose="02040503050406030204" pitchFamily="18" charset="0"/>
                        <a:ea typeface="Cambria Math" panose="02040503050406030204" pitchFamily="18" charset="0"/>
                      </a:rPr>
                      <m:t>≈</m:t>
                    </m:r>
                  </m:oMath>
                </a14:m>
                <a:r>
                  <a:rPr lang="en-GB" dirty="0"/>
                  <a:t> 417 million tCO2e</a:t>
                </a:r>
              </a:p>
              <a:p>
                <a:pPr lvl="1"/>
                <a:r>
                  <a:rPr lang="en-GB" dirty="0"/>
                  <a:t>Transport </a:t>
                </a:r>
                <a14:m>
                  <m:oMath xmlns:m="http://schemas.openxmlformats.org/officeDocument/2006/math">
                    <m:r>
                      <a:rPr lang="en-GB" i="1" dirty="0" smtClean="0">
                        <a:latin typeface="Cambria Math" panose="02040503050406030204" pitchFamily="18" charset="0"/>
                        <a:ea typeface="Cambria Math" panose="02040503050406030204" pitchFamily="18" charset="0"/>
                      </a:rPr>
                      <m:t>≈</m:t>
                    </m:r>
                  </m:oMath>
                </a14:m>
                <a:r>
                  <a:rPr lang="en-GB" dirty="0"/>
                  <a:t> 142 million tCO2e</a:t>
                </a:r>
              </a:p>
              <a:p>
                <a:pPr lvl="1"/>
                <a:r>
                  <a:rPr lang="en-GB" dirty="0"/>
                  <a:t>Rail </a:t>
                </a:r>
                <a14:m>
                  <m:oMath xmlns:m="http://schemas.openxmlformats.org/officeDocument/2006/math">
                    <m:r>
                      <a:rPr lang="en-GB" i="1" dirty="0" smtClean="0">
                        <a:latin typeface="Cambria Math" panose="02040503050406030204" pitchFamily="18" charset="0"/>
                        <a:ea typeface="Cambria Math" panose="02040503050406030204" pitchFamily="18" charset="0"/>
                      </a:rPr>
                      <m:t>≈</m:t>
                    </m:r>
                  </m:oMath>
                </a14:m>
                <a:r>
                  <a:rPr lang="en-GB" dirty="0"/>
                  <a:t> 2.3 million tCO2e</a:t>
                </a:r>
              </a:p>
              <a:p>
                <a:pPr marL="228600" lvl="1">
                  <a:lnSpc>
                    <a:spcPct val="100000"/>
                  </a:lnSpc>
                  <a:spcBef>
                    <a:spcPts val="1000"/>
                  </a:spcBef>
                  <a:buFont typeface="Wingdings" panose="05000000000000000000" pitchFamily="2" charset="2"/>
                  <a:buChar char="q"/>
                </a:pPr>
                <a:endParaRPr lang="en-GB" sz="2800" dirty="0"/>
              </a:p>
              <a:p>
                <a:pPr marL="228600" lvl="1">
                  <a:lnSpc>
                    <a:spcPct val="100000"/>
                  </a:lnSpc>
                  <a:spcBef>
                    <a:spcPts val="1000"/>
                  </a:spcBef>
                  <a:buFont typeface="Wingdings" panose="05000000000000000000" pitchFamily="2" charset="2"/>
                  <a:buChar char="q"/>
                </a:pPr>
                <a:endParaRPr lang="en-GB" sz="2800" dirty="0"/>
              </a:p>
              <a:p>
                <a:pPr lvl="1"/>
                <a:endParaRPr lang="en-GB" dirty="0"/>
              </a:p>
            </p:txBody>
          </p:sp>
        </mc:Choice>
        <mc:Fallback xmlns="">
          <p:sp>
            <p:nvSpPr>
              <p:cNvPr id="3" name="Content Placeholder 2">
                <a:extLst>
                  <a:ext uri="{FF2B5EF4-FFF2-40B4-BE49-F238E27FC236}">
                    <a16:creationId xmlns:a16="http://schemas.microsoft.com/office/drawing/2014/main" id="{827BA2F7-9282-7CB7-09DA-647C3B1EA545}"/>
                  </a:ext>
                </a:extLst>
              </p:cNvPr>
              <p:cNvSpPr>
                <a:spLocks noGrp="1" noRot="1" noChangeAspect="1" noMove="1" noResize="1" noEditPoints="1" noAdjustHandles="1" noChangeArrowheads="1" noChangeShapeType="1" noTextEdit="1"/>
              </p:cNvSpPr>
              <p:nvPr>
                <p:ph idx="1"/>
              </p:nvPr>
            </p:nvSpPr>
            <p:spPr>
              <a:xfrm>
                <a:off x="285750" y="1054882"/>
                <a:ext cx="6334969" cy="4281047"/>
              </a:xfrm>
              <a:blipFill>
                <a:blip r:embed="rId2"/>
                <a:stretch>
                  <a:fillRect l="-1540" t="-2849" b="-1425"/>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A717D2BC-F323-04C6-1E30-111E98B0F0C7}"/>
              </a:ext>
            </a:extLst>
          </p:cNvPr>
          <p:cNvSpPr>
            <a:spLocks noGrp="1"/>
          </p:cNvSpPr>
          <p:nvPr>
            <p:ph type="sldNum" sz="quarter" idx="12"/>
          </p:nvPr>
        </p:nvSpPr>
        <p:spPr/>
        <p:txBody>
          <a:bodyPr/>
          <a:lstStyle/>
          <a:p>
            <a:fld id="{1A6B7288-216A-4E5B-A39F-01960F84F83C}" type="slidenum">
              <a:rPr lang="en-GB" smtClean="0"/>
              <a:t>5</a:t>
            </a:fld>
            <a:endParaRPr lang="en-GB"/>
          </a:p>
        </p:txBody>
      </p:sp>
      <p:pic>
        <p:nvPicPr>
          <p:cNvPr id="5" name="Picture 4">
            <a:extLst>
              <a:ext uri="{FF2B5EF4-FFF2-40B4-BE49-F238E27FC236}">
                <a16:creationId xmlns:a16="http://schemas.microsoft.com/office/drawing/2014/main" id="{D7C303A1-7E53-754E-5D57-71D69D628F7F}"/>
              </a:ext>
            </a:extLst>
          </p:cNvPr>
          <p:cNvPicPr>
            <a:picLocks noChangeAspect="1"/>
          </p:cNvPicPr>
          <p:nvPr/>
        </p:nvPicPr>
        <p:blipFill rotWithShape="1">
          <a:blip r:embed="rId3"/>
          <a:srcRect l="17345"/>
          <a:stretch/>
        </p:blipFill>
        <p:spPr>
          <a:xfrm rot="16200000">
            <a:off x="6326753" y="1278503"/>
            <a:ext cx="6015344" cy="5143650"/>
          </a:xfrm>
          <a:prstGeom prst="rect">
            <a:avLst/>
          </a:prstGeom>
        </p:spPr>
      </p:pic>
      <p:sp>
        <p:nvSpPr>
          <p:cNvPr id="9" name="TextBox 8">
            <a:extLst>
              <a:ext uri="{FF2B5EF4-FFF2-40B4-BE49-F238E27FC236}">
                <a16:creationId xmlns:a16="http://schemas.microsoft.com/office/drawing/2014/main" id="{BAB1ECAA-6523-8555-6328-2939E5713198}"/>
              </a:ext>
            </a:extLst>
          </p:cNvPr>
          <p:cNvSpPr txBox="1"/>
          <p:nvPr/>
        </p:nvSpPr>
        <p:spPr>
          <a:xfrm>
            <a:off x="-127637" y="5438850"/>
            <a:ext cx="7303625" cy="1477328"/>
          </a:xfrm>
          <a:prstGeom prst="rect">
            <a:avLst/>
          </a:prstGeom>
          <a:noFill/>
        </p:spPr>
        <p:txBody>
          <a:bodyPr wrap="square">
            <a:spAutoFit/>
          </a:bodyPr>
          <a:lstStyle/>
          <a:p>
            <a:pPr marL="228600" lvl="1">
              <a:lnSpc>
                <a:spcPct val="100000"/>
              </a:lnSpc>
            </a:pPr>
            <a:r>
              <a:rPr lang="en-GB" dirty="0"/>
              <a:t>Source</a:t>
            </a:r>
          </a:p>
          <a:p>
            <a:pPr marL="514350" lvl="1" indent="-285750">
              <a:buFont typeface="Arial" panose="020B0604020202020204" pitchFamily="34" charset="0"/>
              <a:buChar char="•"/>
            </a:pPr>
            <a:r>
              <a:rPr lang="en-GB" dirty="0"/>
              <a:t>Decarbonising Transport - A Better, Greener Britain, 2021</a:t>
            </a:r>
          </a:p>
          <a:p>
            <a:pPr marL="514350" lvl="1" indent="-285750">
              <a:lnSpc>
                <a:spcPct val="100000"/>
              </a:lnSpc>
              <a:buFont typeface="Arial" panose="020B0604020202020204" pitchFamily="34" charset="0"/>
              <a:buChar char="•"/>
            </a:pPr>
            <a:r>
              <a:rPr lang="en-GB" sz="1800" dirty="0"/>
              <a:t> UK Department for Energy Security &amp; Net Zero (2023) – 2022 UK Greenhouse Gas Emissions, Provisional Figures</a:t>
            </a:r>
          </a:p>
          <a:p>
            <a:pPr marL="514350" lvl="1" indent="-285750">
              <a:lnSpc>
                <a:spcPct val="100000"/>
              </a:lnSpc>
              <a:buFont typeface="Arial" panose="020B0604020202020204" pitchFamily="34" charset="0"/>
              <a:buChar char="•"/>
            </a:pPr>
            <a:r>
              <a:rPr lang="en-GB" sz="1800" dirty="0"/>
              <a:t>Office or Rail &amp; Road (2022) – Rail Emissions, April 2021 to March 2022</a:t>
            </a:r>
          </a:p>
        </p:txBody>
      </p:sp>
    </p:spTree>
    <p:extLst>
      <p:ext uri="{BB962C8B-B14F-4D97-AF65-F5344CB8AC3E}">
        <p14:creationId xmlns:p14="http://schemas.microsoft.com/office/powerpoint/2010/main" val="37313298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0AFB3-6261-D763-246A-C47C9EDB87E5}"/>
              </a:ext>
            </a:extLst>
          </p:cNvPr>
          <p:cNvSpPr>
            <a:spLocks noGrp="1"/>
          </p:cNvSpPr>
          <p:nvPr>
            <p:ph type="title"/>
          </p:nvPr>
        </p:nvSpPr>
        <p:spPr/>
        <p:txBody>
          <a:bodyPr/>
          <a:lstStyle/>
          <a:p>
            <a:r>
              <a:rPr lang="en-GB" dirty="0"/>
              <a:t>Decarbonising Transport in the UK </a:t>
            </a:r>
          </a:p>
        </p:txBody>
      </p:sp>
      <p:sp>
        <p:nvSpPr>
          <p:cNvPr id="3" name="Content Placeholder 2">
            <a:extLst>
              <a:ext uri="{FF2B5EF4-FFF2-40B4-BE49-F238E27FC236}">
                <a16:creationId xmlns:a16="http://schemas.microsoft.com/office/drawing/2014/main" id="{5DAB892E-1E62-00F2-8AC0-80D20451671E}"/>
              </a:ext>
            </a:extLst>
          </p:cNvPr>
          <p:cNvSpPr>
            <a:spLocks noGrp="1"/>
          </p:cNvSpPr>
          <p:nvPr>
            <p:ph idx="1"/>
          </p:nvPr>
        </p:nvSpPr>
        <p:spPr/>
        <p:txBody>
          <a:bodyPr/>
          <a:lstStyle/>
          <a:p>
            <a:r>
              <a:rPr lang="en-GB" sz="2800" dirty="0"/>
              <a:t>Of this total, </a:t>
            </a:r>
            <a:r>
              <a:rPr lang="en-GB" dirty="0">
                <a:solidFill>
                  <a:srgbClr val="FF0000"/>
                </a:solidFill>
              </a:rPr>
              <a:t>8</a:t>
            </a:r>
            <a:r>
              <a:rPr lang="en-GB" sz="2800" dirty="0">
                <a:solidFill>
                  <a:srgbClr val="FF0000"/>
                </a:solidFill>
              </a:rPr>
              <a:t>2% </a:t>
            </a:r>
            <a:r>
              <a:rPr lang="en-GB" sz="2800" dirty="0"/>
              <a:t>of passenger kilometres travelled in Great Britain was made by cars, vans and taxis.</a:t>
            </a:r>
          </a:p>
          <a:p>
            <a:r>
              <a:rPr lang="en-GB" sz="2800" dirty="0"/>
              <a:t>Distance travelled by rail increased steadily from 1983 onwards, which accounts for up to </a:t>
            </a:r>
            <a:r>
              <a:rPr lang="en-GB" sz="2800" dirty="0">
                <a:solidFill>
                  <a:srgbClr val="FF0000"/>
                </a:solidFill>
              </a:rPr>
              <a:t>9.5%.</a:t>
            </a:r>
          </a:p>
          <a:p>
            <a:endParaRPr lang="en-GB" dirty="0"/>
          </a:p>
        </p:txBody>
      </p:sp>
      <p:sp>
        <p:nvSpPr>
          <p:cNvPr id="4" name="Slide Number Placeholder 3">
            <a:extLst>
              <a:ext uri="{FF2B5EF4-FFF2-40B4-BE49-F238E27FC236}">
                <a16:creationId xmlns:a16="http://schemas.microsoft.com/office/drawing/2014/main" id="{D851AFB9-A6B4-DD40-7641-525C83F83974}"/>
              </a:ext>
            </a:extLst>
          </p:cNvPr>
          <p:cNvSpPr>
            <a:spLocks noGrp="1"/>
          </p:cNvSpPr>
          <p:nvPr>
            <p:ph type="sldNum" sz="quarter" idx="12"/>
          </p:nvPr>
        </p:nvSpPr>
        <p:spPr/>
        <p:txBody>
          <a:bodyPr/>
          <a:lstStyle/>
          <a:p>
            <a:fld id="{1A6B7288-216A-4E5B-A39F-01960F84F83C}" type="slidenum">
              <a:rPr lang="en-GB" smtClean="0"/>
              <a:t>6</a:t>
            </a:fld>
            <a:endParaRPr lang="en-GB"/>
          </a:p>
        </p:txBody>
      </p:sp>
      <p:pic>
        <p:nvPicPr>
          <p:cNvPr id="5" name="Picture 4">
            <a:extLst>
              <a:ext uri="{FF2B5EF4-FFF2-40B4-BE49-F238E27FC236}">
                <a16:creationId xmlns:a16="http://schemas.microsoft.com/office/drawing/2014/main" id="{396FE272-7DAF-BFFE-7930-129DE4AD9529}"/>
              </a:ext>
            </a:extLst>
          </p:cNvPr>
          <p:cNvPicPr>
            <a:picLocks noChangeAspect="1"/>
          </p:cNvPicPr>
          <p:nvPr/>
        </p:nvPicPr>
        <p:blipFill>
          <a:blip r:embed="rId2"/>
          <a:stretch>
            <a:fillRect/>
          </a:stretch>
        </p:blipFill>
        <p:spPr>
          <a:xfrm>
            <a:off x="281249" y="2823216"/>
            <a:ext cx="5298360" cy="3249892"/>
          </a:xfrm>
          <a:prstGeom prst="rect">
            <a:avLst/>
          </a:prstGeom>
        </p:spPr>
      </p:pic>
      <p:pic>
        <p:nvPicPr>
          <p:cNvPr id="6" name="Picture 5">
            <a:extLst>
              <a:ext uri="{FF2B5EF4-FFF2-40B4-BE49-F238E27FC236}">
                <a16:creationId xmlns:a16="http://schemas.microsoft.com/office/drawing/2014/main" id="{8B7ED23D-CB64-CCC1-9D15-7A7F88B1462B}"/>
              </a:ext>
            </a:extLst>
          </p:cNvPr>
          <p:cNvPicPr>
            <a:picLocks noChangeAspect="1"/>
          </p:cNvPicPr>
          <p:nvPr/>
        </p:nvPicPr>
        <p:blipFill rotWithShape="1">
          <a:blip r:embed="rId3"/>
          <a:srcRect r="5881"/>
          <a:stretch/>
        </p:blipFill>
        <p:spPr>
          <a:xfrm>
            <a:off x="5856848" y="2801901"/>
            <a:ext cx="6053873" cy="3209124"/>
          </a:xfrm>
          <a:prstGeom prst="rect">
            <a:avLst/>
          </a:prstGeom>
        </p:spPr>
      </p:pic>
      <p:sp>
        <p:nvSpPr>
          <p:cNvPr id="7" name="TextBox 6">
            <a:extLst>
              <a:ext uri="{FF2B5EF4-FFF2-40B4-BE49-F238E27FC236}">
                <a16:creationId xmlns:a16="http://schemas.microsoft.com/office/drawing/2014/main" id="{C1F16758-4FC7-E73D-4715-3421278189B3}"/>
              </a:ext>
            </a:extLst>
          </p:cNvPr>
          <p:cNvSpPr txBox="1"/>
          <p:nvPr/>
        </p:nvSpPr>
        <p:spPr>
          <a:xfrm>
            <a:off x="3249316" y="6199876"/>
            <a:ext cx="6121083" cy="369332"/>
          </a:xfrm>
          <a:prstGeom prst="rect">
            <a:avLst/>
          </a:prstGeom>
          <a:noFill/>
        </p:spPr>
        <p:txBody>
          <a:bodyPr wrap="square">
            <a:spAutoFit/>
          </a:bodyPr>
          <a:lstStyle/>
          <a:p>
            <a:r>
              <a:rPr lang="en-GB" dirty="0"/>
              <a:t>Passenger kilometres by modes in Great Britain, since 2012</a:t>
            </a:r>
          </a:p>
        </p:txBody>
      </p:sp>
      <p:sp>
        <p:nvSpPr>
          <p:cNvPr id="8" name="TextBox 7">
            <a:extLst>
              <a:ext uri="{FF2B5EF4-FFF2-40B4-BE49-F238E27FC236}">
                <a16:creationId xmlns:a16="http://schemas.microsoft.com/office/drawing/2014/main" id="{760871EF-5E23-1057-B0A8-93932B61A2E7}"/>
              </a:ext>
            </a:extLst>
          </p:cNvPr>
          <p:cNvSpPr txBox="1"/>
          <p:nvPr/>
        </p:nvSpPr>
        <p:spPr>
          <a:xfrm>
            <a:off x="3249316" y="6496858"/>
            <a:ext cx="6359525" cy="369332"/>
          </a:xfrm>
          <a:prstGeom prst="rect">
            <a:avLst/>
          </a:prstGeom>
          <a:noFill/>
        </p:spPr>
        <p:txBody>
          <a:bodyPr wrap="square">
            <a:spAutoFit/>
          </a:bodyPr>
          <a:lstStyle/>
          <a:p>
            <a:r>
              <a:rPr lang="en-GB" dirty="0"/>
              <a:t>Source: Transport Statistics Great Britain: 2022 Domestic Travel</a:t>
            </a:r>
          </a:p>
        </p:txBody>
      </p:sp>
    </p:spTree>
    <p:extLst>
      <p:ext uri="{BB962C8B-B14F-4D97-AF65-F5344CB8AC3E}">
        <p14:creationId xmlns:p14="http://schemas.microsoft.com/office/powerpoint/2010/main" val="18861468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AAE0A-0E7E-5CD4-8E72-6659ED54E7B6}"/>
              </a:ext>
            </a:extLst>
          </p:cNvPr>
          <p:cNvSpPr>
            <a:spLocks noGrp="1"/>
          </p:cNvSpPr>
          <p:nvPr>
            <p:ph type="title"/>
          </p:nvPr>
        </p:nvSpPr>
        <p:spPr/>
        <p:txBody>
          <a:bodyPr>
            <a:noAutofit/>
          </a:bodyPr>
          <a:lstStyle/>
          <a:p>
            <a:r>
              <a:rPr lang="en-GB" dirty="0"/>
              <a:t>Decarbonising Transport in the UK </a:t>
            </a:r>
          </a:p>
        </p:txBody>
      </p:sp>
      <p:sp>
        <p:nvSpPr>
          <p:cNvPr id="4" name="Slide Number Placeholder 3">
            <a:extLst>
              <a:ext uri="{FF2B5EF4-FFF2-40B4-BE49-F238E27FC236}">
                <a16:creationId xmlns:a16="http://schemas.microsoft.com/office/drawing/2014/main" id="{1108373E-90B8-A5D4-3457-64CAC2FFC639}"/>
              </a:ext>
            </a:extLst>
          </p:cNvPr>
          <p:cNvSpPr>
            <a:spLocks noGrp="1"/>
          </p:cNvSpPr>
          <p:nvPr>
            <p:ph type="sldNum" sz="quarter" idx="12"/>
          </p:nvPr>
        </p:nvSpPr>
        <p:spPr/>
        <p:txBody>
          <a:bodyPr/>
          <a:lstStyle/>
          <a:p>
            <a:fld id="{1A6B7288-216A-4E5B-A39F-01960F84F83C}" type="slidenum">
              <a:rPr lang="en-GB" smtClean="0"/>
              <a:t>7</a:t>
            </a:fld>
            <a:endParaRPr lang="en-GB"/>
          </a:p>
        </p:txBody>
      </p:sp>
      <p:sp>
        <p:nvSpPr>
          <p:cNvPr id="7" name="AutoShape 6">
            <a:extLst>
              <a:ext uri="{FF2B5EF4-FFF2-40B4-BE49-F238E27FC236}">
                <a16:creationId xmlns:a16="http://schemas.microsoft.com/office/drawing/2014/main" id="{FD9E5AA8-B0E3-86A9-5F06-C65945AE8BB2}"/>
              </a:ext>
            </a:extLst>
          </p:cNvPr>
          <p:cNvSpPr>
            <a:spLocks noGrp="1" noChangeAspect="1" noChangeArrowheads="1"/>
          </p:cNvSpPr>
          <p:nvPr>
            <p:ph idx="1"/>
          </p:nvPr>
        </p:nvSpPr>
        <p:spPr bwMode="auto">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normAutofit/>
          </a:bodyPr>
          <a:lstStyle/>
          <a:p>
            <a:r>
              <a:rPr lang="en-GB" dirty="0"/>
              <a:t>Indicative GHG emissions (KgCO2e) for a single passenger on example journeys, 2023 (Table ENV0701)</a:t>
            </a:r>
          </a:p>
          <a:p>
            <a:endParaRPr lang="en-GB" dirty="0"/>
          </a:p>
          <a:p>
            <a:endParaRPr lang="en-GB" dirty="0"/>
          </a:p>
        </p:txBody>
      </p:sp>
      <p:pic>
        <p:nvPicPr>
          <p:cNvPr id="8" name="Picture 7">
            <a:extLst>
              <a:ext uri="{FF2B5EF4-FFF2-40B4-BE49-F238E27FC236}">
                <a16:creationId xmlns:a16="http://schemas.microsoft.com/office/drawing/2014/main" id="{3EE88532-E472-D204-F7EF-A2F994508E5F}"/>
              </a:ext>
            </a:extLst>
          </p:cNvPr>
          <p:cNvPicPr>
            <a:picLocks noChangeAspect="1"/>
          </p:cNvPicPr>
          <p:nvPr/>
        </p:nvPicPr>
        <p:blipFill>
          <a:blip r:embed="rId3"/>
          <a:stretch>
            <a:fillRect/>
          </a:stretch>
        </p:blipFill>
        <p:spPr>
          <a:xfrm>
            <a:off x="0" y="1944395"/>
            <a:ext cx="6091906" cy="4053888"/>
          </a:xfrm>
          <a:prstGeom prst="rect">
            <a:avLst/>
          </a:prstGeom>
          <a:ln>
            <a:solidFill>
              <a:schemeClr val="tx1">
                <a:lumMod val="50000"/>
                <a:lumOff val="50000"/>
              </a:schemeClr>
            </a:solidFill>
          </a:ln>
        </p:spPr>
      </p:pic>
      <p:pic>
        <p:nvPicPr>
          <p:cNvPr id="11" name="Picture 10">
            <a:extLst>
              <a:ext uri="{FF2B5EF4-FFF2-40B4-BE49-F238E27FC236}">
                <a16:creationId xmlns:a16="http://schemas.microsoft.com/office/drawing/2014/main" id="{B498C430-B470-B9C1-14DC-9832EFCF99D3}"/>
              </a:ext>
            </a:extLst>
          </p:cNvPr>
          <p:cNvPicPr>
            <a:picLocks noChangeAspect="1"/>
          </p:cNvPicPr>
          <p:nvPr/>
        </p:nvPicPr>
        <p:blipFill>
          <a:blip r:embed="rId4"/>
          <a:stretch>
            <a:fillRect/>
          </a:stretch>
        </p:blipFill>
        <p:spPr>
          <a:xfrm>
            <a:off x="6091906" y="1944395"/>
            <a:ext cx="6091908" cy="4053888"/>
          </a:xfrm>
          <a:prstGeom prst="rect">
            <a:avLst/>
          </a:prstGeom>
          <a:ln>
            <a:solidFill>
              <a:schemeClr val="tx1">
                <a:lumMod val="50000"/>
                <a:lumOff val="50000"/>
              </a:schemeClr>
            </a:solidFill>
          </a:ln>
        </p:spPr>
      </p:pic>
      <p:sp>
        <p:nvSpPr>
          <p:cNvPr id="15" name="Rectangle 12">
            <a:extLst>
              <a:ext uri="{FF2B5EF4-FFF2-40B4-BE49-F238E27FC236}">
                <a16:creationId xmlns:a16="http://schemas.microsoft.com/office/drawing/2014/main" id="{3C64D719-6736-0AF4-1DE8-3D163C9472DD}"/>
              </a:ext>
            </a:extLst>
          </p:cNvPr>
          <p:cNvSpPr>
            <a:spLocks noChangeArrowheads="1"/>
          </p:cNvSpPr>
          <p:nvPr/>
        </p:nvSpPr>
        <p:spPr bwMode="auto">
          <a:xfrm>
            <a:off x="0" y="6002913"/>
            <a:ext cx="1199949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285750" indent="-285750" defTabSz="914400">
              <a:buFont typeface="Arial" panose="020B0604020202020204" pitchFamily="34" charset="0"/>
              <a:buChar char="•"/>
            </a:pPr>
            <a:r>
              <a:rPr lang="en-US" altLang="en-US" sz="1600" b="1" dirty="0">
                <a:solidFill>
                  <a:srgbClr val="0B0C0C"/>
                </a:solidFill>
                <a:ea typeface="GDS Transport"/>
              </a:rPr>
              <a:t>Direct emissions</a:t>
            </a:r>
            <a:r>
              <a:rPr lang="en-US" altLang="en-US" sz="1600" dirty="0">
                <a:solidFill>
                  <a:srgbClr val="0B0C0C"/>
                </a:solidFill>
                <a:ea typeface="GDS Transport"/>
              </a:rPr>
              <a:t> are emissions produced by the vehicle itself.</a:t>
            </a:r>
            <a:endParaRPr lang="en-US" altLang="en-US" sz="1600" dirty="0"/>
          </a:p>
          <a:p>
            <a:pPr marL="285750" indent="-285750" defTabSz="914400">
              <a:buFont typeface="Arial" panose="020B0604020202020204" pitchFamily="34" charset="0"/>
              <a:buChar char="•"/>
            </a:pPr>
            <a:r>
              <a:rPr lang="en-US" altLang="en-US" sz="1600" b="1" dirty="0">
                <a:solidFill>
                  <a:srgbClr val="0B0C0C"/>
                </a:solidFill>
                <a:ea typeface="GDS Transport"/>
              </a:rPr>
              <a:t>Indirect emissions</a:t>
            </a:r>
            <a:r>
              <a:rPr lang="en-US" altLang="en-US" sz="1600" dirty="0">
                <a:solidFill>
                  <a:srgbClr val="0B0C0C"/>
                </a:solidFill>
                <a:ea typeface="GDS Transport"/>
              </a:rPr>
              <a:t> are emissions produced by the extraction, refining, and transportation of the fuel used to power the vehicle. </a:t>
            </a:r>
          </a:p>
          <a:p>
            <a:pPr marL="285750" indent="-285750" defTabSz="914400">
              <a:buFont typeface="Arial" panose="020B0604020202020204" pitchFamily="34" charset="0"/>
              <a:buChar char="•"/>
            </a:pPr>
            <a:r>
              <a:rPr lang="en-US" altLang="en-US" sz="1600" b="1" dirty="0">
                <a:solidFill>
                  <a:srgbClr val="0B0C0C"/>
                </a:solidFill>
                <a:ea typeface="GDS Transport"/>
              </a:rPr>
              <a:t>Indirect effects</a:t>
            </a:r>
            <a:r>
              <a:rPr lang="en-GB" sz="1600" dirty="0"/>
              <a:t> refer to the climatic effect of non-CO2 pollutants, such as water vapour, aerosols and nitrogen oxides. </a:t>
            </a:r>
            <a:endParaRPr lang="en-US" altLang="en-US" sz="1600" dirty="0"/>
          </a:p>
        </p:txBody>
      </p:sp>
    </p:spTree>
    <p:extLst>
      <p:ext uri="{BB962C8B-B14F-4D97-AF65-F5344CB8AC3E}">
        <p14:creationId xmlns:p14="http://schemas.microsoft.com/office/powerpoint/2010/main" val="9534374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EB05EB-D3A5-A6AB-321A-71E2FE695A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34A175-D41F-63BA-1C7E-52FCFFF4BB6A}"/>
              </a:ext>
            </a:extLst>
          </p:cNvPr>
          <p:cNvSpPr>
            <a:spLocks noGrp="1"/>
          </p:cNvSpPr>
          <p:nvPr>
            <p:ph type="title"/>
          </p:nvPr>
        </p:nvSpPr>
        <p:spPr/>
        <p:txBody>
          <a:bodyPr/>
          <a:lstStyle/>
          <a:p>
            <a:r>
              <a:rPr lang="en-GB" dirty="0"/>
              <a:t>Decarbonising Transport in the UK </a:t>
            </a:r>
          </a:p>
        </p:txBody>
      </p:sp>
      <p:sp>
        <p:nvSpPr>
          <p:cNvPr id="3" name="Content Placeholder 2">
            <a:extLst>
              <a:ext uri="{FF2B5EF4-FFF2-40B4-BE49-F238E27FC236}">
                <a16:creationId xmlns:a16="http://schemas.microsoft.com/office/drawing/2014/main" id="{58B8D8A1-53DA-B056-A70F-8A8EE65D809B}"/>
              </a:ext>
            </a:extLst>
          </p:cNvPr>
          <p:cNvSpPr>
            <a:spLocks noGrp="1"/>
          </p:cNvSpPr>
          <p:nvPr>
            <p:ph idx="1"/>
          </p:nvPr>
        </p:nvSpPr>
        <p:spPr/>
        <p:txBody>
          <a:bodyPr/>
          <a:lstStyle/>
          <a:p>
            <a:r>
              <a:rPr lang="en-GB" sz="2400" dirty="0"/>
              <a:t>To meet net zero by 2050, and our stretching carbon budgets on the way, we must continue to make rapid progress.</a:t>
            </a:r>
          </a:p>
        </p:txBody>
      </p:sp>
      <p:sp>
        <p:nvSpPr>
          <p:cNvPr id="4" name="Slide Number Placeholder 3">
            <a:extLst>
              <a:ext uri="{FF2B5EF4-FFF2-40B4-BE49-F238E27FC236}">
                <a16:creationId xmlns:a16="http://schemas.microsoft.com/office/drawing/2014/main" id="{4B084DFB-50AF-0600-D453-1A981405B793}"/>
              </a:ext>
            </a:extLst>
          </p:cNvPr>
          <p:cNvSpPr>
            <a:spLocks noGrp="1"/>
          </p:cNvSpPr>
          <p:nvPr>
            <p:ph type="sldNum" sz="quarter" idx="12"/>
          </p:nvPr>
        </p:nvSpPr>
        <p:spPr/>
        <p:txBody>
          <a:bodyPr/>
          <a:lstStyle/>
          <a:p>
            <a:fld id="{1A6B7288-216A-4E5B-A39F-01960F84F83C}" type="slidenum">
              <a:rPr lang="en-GB" smtClean="0"/>
              <a:t>8</a:t>
            </a:fld>
            <a:endParaRPr lang="en-GB"/>
          </a:p>
        </p:txBody>
      </p:sp>
      <p:pic>
        <p:nvPicPr>
          <p:cNvPr id="6" name="Picture 5">
            <a:extLst>
              <a:ext uri="{FF2B5EF4-FFF2-40B4-BE49-F238E27FC236}">
                <a16:creationId xmlns:a16="http://schemas.microsoft.com/office/drawing/2014/main" id="{D96B0D3F-1CE5-8336-79CF-35F62E9D8A6D}"/>
              </a:ext>
            </a:extLst>
          </p:cNvPr>
          <p:cNvPicPr>
            <a:picLocks noChangeAspect="1"/>
          </p:cNvPicPr>
          <p:nvPr/>
        </p:nvPicPr>
        <p:blipFill>
          <a:blip r:embed="rId2"/>
          <a:stretch>
            <a:fillRect/>
          </a:stretch>
        </p:blipFill>
        <p:spPr>
          <a:xfrm>
            <a:off x="1468205" y="1823751"/>
            <a:ext cx="9309365" cy="5034249"/>
          </a:xfrm>
          <a:prstGeom prst="rect">
            <a:avLst/>
          </a:prstGeom>
        </p:spPr>
      </p:pic>
    </p:spTree>
    <p:extLst>
      <p:ext uri="{BB962C8B-B14F-4D97-AF65-F5344CB8AC3E}">
        <p14:creationId xmlns:p14="http://schemas.microsoft.com/office/powerpoint/2010/main" val="26494160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82986-4D39-BA6B-2B84-71B9D3B88182}"/>
              </a:ext>
            </a:extLst>
          </p:cNvPr>
          <p:cNvSpPr>
            <a:spLocks noGrp="1"/>
          </p:cNvSpPr>
          <p:nvPr>
            <p:ph type="title"/>
          </p:nvPr>
        </p:nvSpPr>
        <p:spPr>
          <a:xfrm>
            <a:off x="285750" y="136525"/>
            <a:ext cx="10582878" cy="815436"/>
          </a:xfrm>
        </p:spPr>
        <p:txBody>
          <a:bodyPr>
            <a:normAutofit/>
          </a:bodyPr>
          <a:lstStyle/>
          <a:p>
            <a:r>
              <a:rPr lang="en-GB" sz="3600" dirty="0"/>
              <a:t>Pathway to 2050 – timeline of key commitments </a:t>
            </a:r>
          </a:p>
        </p:txBody>
      </p:sp>
      <p:sp>
        <p:nvSpPr>
          <p:cNvPr id="4" name="Slide Number Placeholder 3">
            <a:extLst>
              <a:ext uri="{FF2B5EF4-FFF2-40B4-BE49-F238E27FC236}">
                <a16:creationId xmlns:a16="http://schemas.microsoft.com/office/drawing/2014/main" id="{946AC4BB-4106-BA2D-DDD0-BC7B93D1F81E}"/>
              </a:ext>
            </a:extLst>
          </p:cNvPr>
          <p:cNvSpPr>
            <a:spLocks noGrp="1"/>
          </p:cNvSpPr>
          <p:nvPr>
            <p:ph type="sldNum" sz="quarter" idx="12"/>
          </p:nvPr>
        </p:nvSpPr>
        <p:spPr/>
        <p:txBody>
          <a:bodyPr/>
          <a:lstStyle/>
          <a:p>
            <a:fld id="{1A6B7288-216A-4E5B-A39F-01960F84F83C}" type="slidenum">
              <a:rPr lang="en-GB" smtClean="0"/>
              <a:t>9</a:t>
            </a:fld>
            <a:endParaRPr lang="en-GB"/>
          </a:p>
        </p:txBody>
      </p:sp>
      <p:pic>
        <p:nvPicPr>
          <p:cNvPr id="5" name="Content Placeholder 5">
            <a:extLst>
              <a:ext uri="{FF2B5EF4-FFF2-40B4-BE49-F238E27FC236}">
                <a16:creationId xmlns:a16="http://schemas.microsoft.com/office/drawing/2014/main" id="{E347D400-B0EA-38CB-1FE3-B5D595038B96}"/>
              </a:ext>
            </a:extLst>
          </p:cNvPr>
          <p:cNvPicPr>
            <a:picLocks noChangeAspect="1"/>
          </p:cNvPicPr>
          <p:nvPr/>
        </p:nvPicPr>
        <p:blipFill rotWithShape="1">
          <a:blip r:embed="rId2"/>
          <a:srcRect t="22615"/>
          <a:stretch/>
        </p:blipFill>
        <p:spPr>
          <a:xfrm>
            <a:off x="1164881" y="951961"/>
            <a:ext cx="9374271" cy="5906039"/>
          </a:xfrm>
          <a:prstGeom prst="rect">
            <a:avLst/>
          </a:prstGeom>
        </p:spPr>
      </p:pic>
      <p:sp>
        <p:nvSpPr>
          <p:cNvPr id="6" name="TextBox 5">
            <a:extLst>
              <a:ext uri="{FF2B5EF4-FFF2-40B4-BE49-F238E27FC236}">
                <a16:creationId xmlns:a16="http://schemas.microsoft.com/office/drawing/2014/main" id="{BC20C647-9AF5-2CCE-FB56-1D85B4398F6C}"/>
              </a:ext>
            </a:extLst>
          </p:cNvPr>
          <p:cNvSpPr txBox="1"/>
          <p:nvPr/>
        </p:nvSpPr>
        <p:spPr>
          <a:xfrm>
            <a:off x="0" y="6260263"/>
            <a:ext cx="3931920" cy="584775"/>
          </a:xfrm>
          <a:prstGeom prst="rect">
            <a:avLst/>
          </a:prstGeom>
          <a:noFill/>
        </p:spPr>
        <p:txBody>
          <a:bodyPr wrap="square">
            <a:spAutoFit/>
          </a:bodyPr>
          <a:lstStyle/>
          <a:p>
            <a:r>
              <a:rPr lang="en-GB" sz="1600" dirty="0"/>
              <a:t>Source: Decarbonising Transport</a:t>
            </a:r>
          </a:p>
          <a:p>
            <a:r>
              <a:rPr lang="en-GB" sz="1600" dirty="0"/>
              <a:t>A Better, Greener Britain - One Year On</a:t>
            </a:r>
          </a:p>
        </p:txBody>
      </p:sp>
    </p:spTree>
    <p:extLst>
      <p:ext uri="{BB962C8B-B14F-4D97-AF65-F5344CB8AC3E}">
        <p14:creationId xmlns:p14="http://schemas.microsoft.com/office/powerpoint/2010/main" val="279498918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2695</TotalTime>
  <Words>1831</Words>
  <Application>Microsoft Office PowerPoint</Application>
  <PresentationFormat>Widescreen</PresentationFormat>
  <Paragraphs>288</Paragraphs>
  <Slides>26</Slides>
  <Notes>9</Notes>
  <HiddenSlides>1</HiddenSlides>
  <MMClips>1</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42" baseType="lpstr">
      <vt:lpstr>ＭＳ Ｐゴシック</vt:lpstr>
      <vt:lpstr>Arial</vt:lpstr>
      <vt:lpstr>Arial-BoldMT</vt:lpstr>
      <vt:lpstr>ArialMT</vt:lpstr>
      <vt:lpstr>Calibri</vt:lpstr>
      <vt:lpstr>Calibri Light</vt:lpstr>
      <vt:lpstr>Cambria Math</vt:lpstr>
      <vt:lpstr>GDS Transport</vt:lpstr>
      <vt:lpstr>Georgia</vt:lpstr>
      <vt:lpstr>Google Sans</vt:lpstr>
      <vt:lpstr>HelveticaNeue Regular</vt:lpstr>
      <vt:lpstr>Segoe UI Symbol</vt:lpstr>
      <vt:lpstr>Times New Roman</vt:lpstr>
      <vt:lpstr>Wingdings</vt:lpstr>
      <vt:lpstr>Office Theme</vt:lpstr>
      <vt:lpstr>Visio</vt:lpstr>
      <vt:lpstr>Railway Decarbonisation: carbon footprint and innovative techniques </vt:lpstr>
      <vt:lpstr>Contents </vt:lpstr>
      <vt:lpstr>1. Research Group - BCRRE</vt:lpstr>
      <vt:lpstr>Background of Transport Emissions </vt:lpstr>
      <vt:lpstr>Decarbonising Transport in the UK </vt:lpstr>
      <vt:lpstr>Decarbonising Transport in the UK </vt:lpstr>
      <vt:lpstr>Decarbonising Transport in the UK </vt:lpstr>
      <vt:lpstr>Decarbonising Transport in the UK </vt:lpstr>
      <vt:lpstr>Pathway to 2050 – timeline of key commitments </vt:lpstr>
      <vt:lpstr>Research challenges </vt:lpstr>
      <vt:lpstr>Railway decarbonisation technologies </vt:lpstr>
      <vt:lpstr>Railway decarbonisation technologies </vt:lpstr>
      <vt:lpstr>Digital Twin for Transport Energy System</vt:lpstr>
      <vt:lpstr>Railway energy systems</vt:lpstr>
      <vt:lpstr>Railway System Digital Twin</vt:lpstr>
      <vt:lpstr>PowerPoint Presentation</vt:lpstr>
      <vt:lpstr>Estimating Emissions – Example Results</vt:lpstr>
      <vt:lpstr>Train control and optimisation</vt:lpstr>
      <vt:lpstr>Multi-train Coordinated Operation Optimisation </vt:lpstr>
      <vt:lpstr>Smart Grid and Transport Energy Integration</vt:lpstr>
      <vt:lpstr>Operation modes of the proposed MSTS</vt:lpstr>
      <vt:lpstr>Energy management strategies</vt:lpstr>
      <vt:lpstr>Smart Grid and Transport Energy Integration</vt:lpstr>
      <vt:lpstr>Recent projects  </vt:lpstr>
      <vt:lpstr>Collaborations</vt:lpstr>
      <vt:lpstr>Welcome to Birmingham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Tian Zhongbei</dc:creator>
  <cp:lastModifiedBy>Lucy,Sandra</cp:lastModifiedBy>
  <cp:revision>44</cp:revision>
  <dcterms:created xsi:type="dcterms:W3CDTF">2020-06-21T20:09:46Z</dcterms:created>
  <dcterms:modified xsi:type="dcterms:W3CDTF">2024-04-29T13:04:31Z</dcterms:modified>
</cp:coreProperties>
</file>