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"/>
  </p:notes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1B59"/>
    <a:srgbClr val="9C67A8"/>
    <a:srgbClr val="53274E"/>
    <a:srgbClr val="A046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60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11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F6554-31B3-F649-9A2E-CB690F8E1F51}" type="datetimeFigureOut">
              <a:rPr lang="en-US" smtClean="0"/>
              <a:t>6/5/2025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7190AC-6723-CD4D-9E28-1DBCF0621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2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27083EA-34CD-4219-AD00-8FDA377E56BC}"/>
              </a:ext>
            </a:extLst>
          </p:cNvPr>
          <p:cNvSpPr>
            <a:spLocks noChangeAspect="1"/>
          </p:cNvSpPr>
          <p:nvPr userDrawn="1"/>
        </p:nvSpPr>
        <p:spPr>
          <a:xfrm>
            <a:off x="0" y="0"/>
            <a:ext cx="12192000" cy="6859024"/>
          </a:xfrm>
          <a:prstGeom prst="rect">
            <a:avLst/>
          </a:prstGeom>
          <a:solidFill>
            <a:srgbClr val="4F1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F9E72993-31D8-476C-90F3-0E5128FD56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1924395"/>
            <a:ext cx="3715072" cy="3009208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16FDED8-1670-4EE4-9930-0AFE975B8C7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362128" y="1935201"/>
            <a:ext cx="5714933" cy="24688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Divider title, this can go over more than one line</a:t>
            </a:r>
            <a:endParaRPr lang="en-GB" dirty="0"/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15855CC5-7328-4CEC-BBED-67256917240F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4360510" y="4700587"/>
            <a:ext cx="5714933" cy="165576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Divider sub-title goes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156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8F20-8FCF-448A-A3AE-D3BCF055A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 b="1"/>
            </a:lvl1pPr>
          </a:lstStyle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2FDB09-0A05-45EF-B122-3E549BB873A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711959"/>
            <a:ext cx="10515600" cy="1377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subtitle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59AF5-B6A8-4F71-9B40-C50FCEC44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3A4-B207-4971-A884-C6351F18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306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ACF65-AAF0-42DD-88B5-15081C061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512"/>
            <a:ext cx="11132976" cy="623922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41EC1A-C0F2-45ED-B0CA-8FD8273CA06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199" y="1017037"/>
            <a:ext cx="11132975" cy="51599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text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FB7BB-1FE9-4EEE-A6A4-C7C7DD6EF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3A4-B207-4971-A884-C6351F18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006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88FEBF-28E4-44AC-A32D-1949567B45D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953378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3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header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B5D63C-5B5A-4A0C-A99D-9A377EFEB44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1777289"/>
            <a:ext cx="5157787" cy="4352923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−"/>
              <a:defRPr/>
            </a:lvl1pPr>
            <a:lvl2pPr marL="685800" indent="-228600">
              <a:buFont typeface="Arial" panose="020B0604020202020204" pitchFamily="34" charset="0"/>
              <a:buChar char="−"/>
              <a:defRPr/>
            </a:lvl2pPr>
            <a:lvl3pPr marL="1143000" indent="-228600">
              <a:buFont typeface="Arial" panose="020B0604020202020204" pitchFamily="34" charset="0"/>
              <a:buChar char="−"/>
              <a:defRPr/>
            </a:lvl3pPr>
            <a:lvl4pPr marL="1600200" indent="-228600">
              <a:buFont typeface="Arial" panose="020B0604020202020204" pitchFamily="34" charset="0"/>
              <a:buChar char="−"/>
              <a:defRPr/>
            </a:lvl4pPr>
            <a:lvl5pPr marL="2057400" indent="-228600">
              <a:buFont typeface="Arial" panose="020B0604020202020204" pitchFamily="34" charset="0"/>
              <a:buChar char="−"/>
              <a:defRPr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551E48-FE96-45A4-9CE8-55058494A62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953378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3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header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B4701F-DD53-4579-B554-919BF4B6276F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1777289"/>
            <a:ext cx="5183188" cy="4352923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−"/>
              <a:defRPr/>
            </a:lvl1pPr>
            <a:lvl2pPr marL="685800" indent="-228600">
              <a:buFont typeface="Arial" panose="020B0604020202020204" pitchFamily="34" charset="0"/>
              <a:buChar char="−"/>
              <a:defRPr/>
            </a:lvl2pPr>
            <a:lvl3pPr marL="1143000" indent="-228600">
              <a:buFont typeface="Arial" panose="020B0604020202020204" pitchFamily="34" charset="0"/>
              <a:buChar char="−"/>
              <a:defRPr/>
            </a:lvl3pPr>
            <a:lvl4pPr marL="1600200" indent="-228600">
              <a:buFont typeface="Arial" panose="020B0604020202020204" pitchFamily="34" charset="0"/>
              <a:buChar char="−"/>
              <a:defRPr/>
            </a:lvl4pPr>
            <a:lvl5pPr marL="2057400" indent="-228600">
              <a:buFont typeface="Arial" panose="020B0604020202020204" pitchFamily="34" charset="0"/>
              <a:buChar char="−"/>
              <a:defRPr/>
            </a:lvl5pPr>
          </a:lstStyle>
          <a:p>
            <a:pPr lvl="0"/>
            <a:r>
              <a:rPr lang="en-US" dirty="0"/>
              <a:t>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1C3CFD-53B1-4402-AB45-3A4B3F0F4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3A4-B207-4971-A884-C6351F186E8C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94DC0648-3FFA-45DA-9507-095BB0D4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851"/>
            <a:ext cx="10515600" cy="62392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8907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8138D72-AA37-4246-8E67-40CE93C9F81A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38199" y="1017037"/>
            <a:ext cx="11132975" cy="51599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text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FB7BB-1FE9-4EEE-A6A4-C7C7DD6EF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3A4-B207-4971-A884-C6351F186E8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7372A47-7D8C-4A4B-BB3E-CDFE0B5C38A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38199" y="177412"/>
            <a:ext cx="11132975" cy="642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latin typeface="+mj-lt"/>
              </a:defRPr>
            </a:lvl1pPr>
            <a:lvl2pPr marL="457200" indent="0">
              <a:buNone/>
              <a:defRPr b="1">
                <a:latin typeface="+mj-lt"/>
              </a:defRPr>
            </a:lvl2pPr>
            <a:lvl3pPr marL="914400" indent="0">
              <a:buNone/>
              <a:defRPr b="1">
                <a:latin typeface="+mj-lt"/>
              </a:defRPr>
            </a:lvl3pPr>
            <a:lvl4pPr marL="1371600" indent="0">
              <a:buNone/>
              <a:defRPr b="1">
                <a:latin typeface="+mj-lt"/>
              </a:defRPr>
            </a:lvl4pPr>
            <a:lvl5pPr marL="1828800" indent="0">
              <a:buNone/>
              <a:defRPr b="1">
                <a:latin typeface="+mj-lt"/>
              </a:defRPr>
            </a:lvl5pPr>
          </a:lstStyle>
          <a:p>
            <a:r>
              <a:rPr lang="en-US" dirty="0"/>
              <a:t>Click to edit Master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7938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DD8FAA-527A-4D35-9B78-6E7E95124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3A4-B207-4971-A884-C6351F186E8C}" type="slidenum">
              <a:rPr lang="en-GB" smtClean="0"/>
              <a:t>‹#›</a:t>
            </a:fld>
            <a:endParaRPr lang="en-GB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F0DCA77-9F0F-41CE-A653-16E9F5A00948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1067641" y="4295081"/>
            <a:ext cx="2346304" cy="12677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8000" b="1" kern="1200" smtClean="0">
                <a:solidFill>
                  <a:srgbClr val="4F1B59"/>
                </a:solidFill>
                <a:effectLst/>
              </a:defRPr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GB" dirty="0"/>
              <a:t>00%</a:t>
            </a:r>
            <a:endParaRPr lang="en-GB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8D07A0AD-EFE2-4D69-936B-2ACF49C9370F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067641" y="5640422"/>
            <a:ext cx="2346304" cy="7159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400" kern="1200" smtClean="0">
                <a:solidFill>
                  <a:schemeClr val="tx1"/>
                </a:solidFill>
                <a:effectLst/>
              </a:defRPr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GB" sz="1400" dirty="0"/>
              <a:t>Annotated text is second level text and appears in Black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EBBC90C-D280-4615-AABD-1C500D7E989F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870992" y="4295081"/>
            <a:ext cx="2346304" cy="12677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8000" b="1" kern="1200" smtClean="0">
                <a:solidFill>
                  <a:srgbClr val="4F1B59"/>
                </a:solidFill>
                <a:effectLst/>
              </a:defRPr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GB" dirty="0"/>
              <a:t>00%</a:t>
            </a:r>
            <a:endParaRPr lang="en-GB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A2BA190-4146-45E5-8303-ED0E03025F70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3870992" y="5640422"/>
            <a:ext cx="2346304" cy="7159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400" kern="1200" smtClean="0">
                <a:solidFill>
                  <a:schemeClr val="tx1"/>
                </a:solidFill>
                <a:effectLst/>
              </a:defRPr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GB" sz="1400" dirty="0"/>
              <a:t>Annotated text is second level text and appears in Black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AF7723F-B1AF-46EF-9611-BD9943710285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674343" y="4287497"/>
            <a:ext cx="2346304" cy="12677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8000" b="1" kern="1200" smtClean="0">
                <a:solidFill>
                  <a:srgbClr val="4F1B59"/>
                </a:solidFill>
                <a:effectLst/>
              </a:defRPr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GB" dirty="0"/>
              <a:t>00%</a:t>
            </a:r>
            <a:endParaRPr lang="en-GB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EE93A30-AF3D-4020-99AC-975F3E67A99B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6674343" y="5632838"/>
            <a:ext cx="2346304" cy="7159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400" kern="1200" smtClean="0">
                <a:solidFill>
                  <a:schemeClr val="tx1"/>
                </a:solidFill>
                <a:effectLst/>
              </a:defRPr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GB" sz="1400" dirty="0"/>
              <a:t>Annotated text is second level text and appears in Black</a:t>
            </a:r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C4B19B2-7661-4EB7-A927-34107A411361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9477694" y="4295081"/>
            <a:ext cx="2346304" cy="12677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8000" b="1" kern="1200" smtClean="0">
                <a:solidFill>
                  <a:srgbClr val="4F1B59"/>
                </a:solidFill>
                <a:effectLst/>
              </a:defRPr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GB" dirty="0"/>
              <a:t>00%</a:t>
            </a:r>
            <a:endParaRPr lang="en-GB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18176F1-924B-4E72-B2E2-2A37E138B744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9477694" y="5640422"/>
            <a:ext cx="2346304" cy="7159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400" kern="1200" smtClean="0">
                <a:solidFill>
                  <a:schemeClr val="tx1"/>
                </a:solidFill>
                <a:effectLst/>
              </a:defRPr>
            </a:lvl1pPr>
            <a:lvl2pPr marL="457200" indent="0">
              <a:buFont typeface="Arial" panose="020B0604020202020204" pitchFamily="34" charset="0"/>
              <a:buNone/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en-GB" sz="1400" dirty="0"/>
              <a:t>Annotated text is second level text and appears in Black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85E5FE57-5E50-40A4-AEA0-B29699E72D4B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838199" y="177800"/>
            <a:ext cx="11151637" cy="642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i="0">
                <a:latin typeface="+mj-lt"/>
              </a:defRPr>
            </a:lvl1pPr>
          </a:lstStyle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0693A1F6-3D99-46A1-A021-16E2D750AC1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8200" y="1035050"/>
            <a:ext cx="11152188" cy="2836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text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512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C78F3-89DA-4622-A4E2-791EFF282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5274"/>
            <a:ext cx="3932237" cy="1735494"/>
          </a:xfrm>
          <a:prstGeom prst="rect">
            <a:avLst/>
          </a:prstGeom>
        </p:spPr>
        <p:txBody>
          <a:bodyPr anchor="t"/>
          <a:lstStyle>
            <a:lvl1pPr>
              <a:defRPr sz="3600" b="1"/>
            </a:lvl1pPr>
          </a:lstStyle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9936C-C0F0-4D60-AC1E-926ACFF10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205272"/>
            <a:ext cx="6722673" cy="6074229"/>
          </a:xfrm>
          <a:prstGeom prst="rect">
            <a:avLst/>
          </a:prstGeom>
        </p:spPr>
        <p:txBody>
          <a:bodyPr/>
          <a:lstStyle>
            <a:lvl1pPr marL="228600" indent="-228600">
              <a:buFont typeface="Arial" panose="020B0604020202020204" pitchFamily="34" charset="0"/>
              <a:buChar char="−"/>
              <a:defRPr sz="3200"/>
            </a:lvl1pPr>
            <a:lvl2pPr marL="685800" indent="-228600">
              <a:buFont typeface="Arial" panose="020B0604020202020204" pitchFamily="34" charset="0"/>
              <a:buChar char="−"/>
              <a:defRPr sz="2800"/>
            </a:lvl2pPr>
            <a:lvl3pPr marL="1143000" indent="-228600">
              <a:buFont typeface="Arial" panose="020B0604020202020204" pitchFamily="34" charset="0"/>
              <a:buChar char="−"/>
              <a:defRPr sz="2400"/>
            </a:lvl3pPr>
            <a:lvl4pPr marL="1600200" indent="-228600">
              <a:buFont typeface="Arial" panose="020B0604020202020204" pitchFamily="34" charset="0"/>
              <a:buChar char="−"/>
              <a:defRPr sz="2000"/>
            </a:lvl4pPr>
            <a:lvl5pPr marL="2057400" indent="-228600">
              <a:buFont typeface="Arial" panose="020B0604020202020204" pitchFamily="34" charset="0"/>
              <a:buChar char="−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D004B7-E7FE-4070-BADD-15805B43636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399"/>
            <a:ext cx="3932237" cy="42221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262E49-340A-4B50-9CB4-AB6A6408D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723A4-B207-4971-A884-C6351F186E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702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E83DF-3EA9-A56D-5AB1-3278CA617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9000"/>
            <a:ext cx="10515600" cy="868037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D17210-08B5-BC84-B8B1-7EA3FC91FF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A723A4-B207-4971-A884-C6351F186E8C}" type="slidenum">
              <a:rPr lang="en-GB" smtClean="0"/>
              <a:pPr/>
              <a:t>‹#›</a:t>
            </a:fld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7084485-8BE1-F18B-049F-2E5A533FE450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3719080629"/>
              </p:ext>
            </p:extLst>
          </p:nvPr>
        </p:nvGraphicFramePr>
        <p:xfrm>
          <a:off x="969265" y="1017037"/>
          <a:ext cx="10746466" cy="5304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55835">
                  <a:extLst>
                    <a:ext uri="{9D8B030D-6E8A-4147-A177-3AD203B41FA5}">
                      <a16:colId xmlns:a16="http://schemas.microsoft.com/office/drawing/2014/main" val="3570130839"/>
                    </a:ext>
                  </a:extLst>
                </a:gridCol>
                <a:gridCol w="5390631">
                  <a:extLst>
                    <a:ext uri="{9D8B030D-6E8A-4147-A177-3AD203B41FA5}">
                      <a16:colId xmlns:a16="http://schemas.microsoft.com/office/drawing/2014/main" val="2273487260"/>
                    </a:ext>
                  </a:extLst>
                </a:gridCol>
              </a:tblGrid>
              <a:tr h="544560">
                <a:tc>
                  <a:txBody>
                    <a:bodyPr/>
                    <a:lstStyle/>
                    <a:p>
                      <a:r>
                        <a:rPr lang="en-GB" sz="2400" u="sng" dirty="0">
                          <a:solidFill>
                            <a:schemeClr val="tx1"/>
                          </a:solidFill>
                        </a:rPr>
                        <a:t>Column 1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marL="90844" marR="90844" marT="45422" marB="45422" anchor="ctr"/>
                </a:tc>
                <a:tc>
                  <a:txBody>
                    <a:bodyPr/>
                    <a:lstStyle/>
                    <a:p>
                      <a:r>
                        <a:rPr lang="en-GB" sz="2400" u="sng" dirty="0">
                          <a:solidFill>
                            <a:schemeClr val="tx1"/>
                          </a:solidFill>
                        </a:rPr>
                        <a:t>Column 2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marL="90844" marR="90844" marT="45422" marB="45422" anchor="ctr"/>
                </a:tc>
                <a:extLst>
                  <a:ext uri="{0D108BD9-81ED-4DB2-BD59-A6C34878D82A}">
                    <a16:rowId xmlns:a16="http://schemas.microsoft.com/office/drawing/2014/main" val="1248835734"/>
                  </a:ext>
                </a:extLst>
              </a:tr>
              <a:tr h="4760214">
                <a:tc>
                  <a:txBody>
                    <a:bodyPr/>
                    <a:lstStyle/>
                    <a:p>
                      <a:endParaRPr lang="en-GB" sz="1800" dirty="0">
                        <a:solidFill>
                          <a:srgbClr val="E7763D"/>
                        </a:solidFill>
                      </a:endParaRP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A bullet goes here.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A bullet goes here.</a:t>
                      </a:r>
                      <a:endParaRPr lang="en-GB" sz="1800" dirty="0">
                        <a:solidFill>
                          <a:srgbClr val="E7763D"/>
                        </a:solidFill>
                      </a:endParaRP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endParaRPr lang="en-GB" sz="1800" dirty="0">
                        <a:solidFill>
                          <a:srgbClr val="E7763D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A bullet goes here.</a:t>
                      </a:r>
                      <a:endParaRPr lang="en-GB" sz="1800" dirty="0">
                        <a:solidFill>
                          <a:srgbClr val="E7763D"/>
                        </a:solidFill>
                      </a:endParaRP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endParaRPr lang="en-GB" sz="1800" dirty="0">
                        <a:solidFill>
                          <a:srgbClr val="E7763D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A bullet goes here.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endParaRPr lang="en-GB" sz="1800" dirty="0">
                        <a:solidFill>
                          <a:srgbClr val="E7763D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A bullet goes here.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endParaRPr lang="en-GB" sz="1800" dirty="0">
                        <a:solidFill>
                          <a:srgbClr val="E7763D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A bullet goes here.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endParaRPr lang="en-GB" sz="1800" dirty="0">
                        <a:solidFill>
                          <a:srgbClr val="E7763D"/>
                        </a:solidFill>
                      </a:endParaRPr>
                    </a:p>
                    <a:p>
                      <a:endParaRPr lang="en-GB" sz="1800" dirty="0">
                        <a:solidFill>
                          <a:srgbClr val="E7763D"/>
                        </a:solidFill>
                      </a:endParaRPr>
                    </a:p>
                    <a:p>
                      <a:endParaRPr lang="en-GB" sz="1800" dirty="0">
                        <a:solidFill>
                          <a:srgbClr val="E7763D"/>
                        </a:solidFill>
                      </a:endParaRPr>
                    </a:p>
                  </a:txBody>
                  <a:tcPr marL="90844" marR="90844" marT="45422" marB="45422"/>
                </a:tc>
                <a:tc>
                  <a:txBody>
                    <a:bodyPr/>
                    <a:lstStyle/>
                    <a:p>
                      <a:pPr marL="285750" indent="-285750">
                        <a:buClr>
                          <a:schemeClr val="tx2"/>
                        </a:buClr>
                        <a:buFont typeface="Wingdings" pitchFamily="2" charset="2"/>
                        <a:buChar char="§"/>
                      </a:pPr>
                      <a:endParaRPr lang="en-GB" sz="1800" u="sng" dirty="0">
                        <a:solidFill>
                          <a:srgbClr val="E7763D"/>
                        </a:solidFill>
                      </a:endParaRP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A bullet goes here.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endParaRPr lang="en-GB" sz="1800" dirty="0">
                        <a:solidFill>
                          <a:schemeClr val="tx1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A bullet goes here.</a:t>
                      </a:r>
                      <a:endParaRPr lang="en-GB" sz="1800" dirty="0">
                        <a:solidFill>
                          <a:srgbClr val="E7763D"/>
                        </a:solidFill>
                      </a:endParaRP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endParaRPr lang="en-GB" sz="1800" dirty="0">
                        <a:solidFill>
                          <a:srgbClr val="E7763D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A bullet goes here.</a:t>
                      </a:r>
                      <a:endParaRPr lang="en-GB" sz="1800" dirty="0">
                        <a:solidFill>
                          <a:srgbClr val="E7763D"/>
                        </a:solidFill>
                      </a:endParaRP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endParaRPr lang="en-GB" sz="1800" dirty="0">
                        <a:solidFill>
                          <a:srgbClr val="E7763D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A bullet goes here.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endParaRPr lang="en-GB" sz="1800" dirty="0">
                        <a:solidFill>
                          <a:srgbClr val="E7763D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A bullet goes here.</a:t>
                      </a:r>
                    </a:p>
                    <a:p>
                      <a:pPr marL="285750" indent="-285750">
                        <a:buFont typeface="Wingdings" pitchFamily="2" charset="2"/>
                        <a:buChar char="§"/>
                      </a:pPr>
                      <a:endParaRPr lang="en-GB" sz="1800" dirty="0">
                        <a:solidFill>
                          <a:srgbClr val="E7763D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</a:rPr>
                        <a:t>A bullet goes here.</a:t>
                      </a:r>
                    </a:p>
                  </a:txBody>
                  <a:tcPr marL="90844" marR="90844" marT="45422" marB="45422"/>
                </a:tc>
                <a:extLst>
                  <a:ext uri="{0D108BD9-81ED-4DB2-BD59-A6C34878D82A}">
                    <a16:rowId xmlns:a16="http://schemas.microsoft.com/office/drawing/2014/main" val="3017073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698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B7FB900-79E2-4A0E-AB2A-297DAF4BBE03}"/>
              </a:ext>
            </a:extLst>
          </p:cNvPr>
          <p:cNvSpPr/>
          <p:nvPr userDrawn="1"/>
        </p:nvSpPr>
        <p:spPr>
          <a:xfrm>
            <a:off x="0" y="2825"/>
            <a:ext cx="683568" cy="6858000"/>
          </a:xfrm>
          <a:prstGeom prst="rect">
            <a:avLst/>
          </a:prstGeom>
          <a:solidFill>
            <a:srgbClr val="4F1B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rgbClr val="FFFFFF"/>
              </a:solidFill>
              <a:latin typeface="Arial Regular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77C2E88-1677-40E0-825B-29082C5EB068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760" y="275537"/>
            <a:ext cx="432048" cy="349958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4FEF1A-836B-4924-9592-831FC95F78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743" y="6356349"/>
            <a:ext cx="4105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7A723A4-B207-4971-A884-C6351F186E8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876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3" r:id="rId3"/>
    <p:sldLayoutId id="2147483666" r:id="rId4"/>
    <p:sldLayoutId id="2147483672" r:id="rId5"/>
    <p:sldLayoutId id="2147483668" r:id="rId6"/>
    <p:sldLayoutId id="2147483669" r:id="rId7"/>
    <p:sldLayoutId id="2147483680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9BFBD-48F8-26A7-0045-BFAFF57FB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 Journals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D9C70-1679-C47A-CA9E-2EE4E175E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17037"/>
            <a:ext cx="11132975" cy="250993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Looking for a home for your next research paper?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IET journal portfolio is made up of over 45 high quality, fully Gold Open-Access journals, published online in partnership with Wiley.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All journals are free to access and read without subscription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A qr code with black dots&#10;&#10;AI-generated content may be incorrect.">
            <a:extLst>
              <a:ext uri="{FF2B5EF4-FFF2-40B4-BE49-F238E27FC236}">
                <a16:creationId xmlns:a16="http://schemas.microsoft.com/office/drawing/2014/main" id="{DF64C36A-F07C-C325-41D2-9F292E0E0A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4350" y="4379493"/>
            <a:ext cx="2299995" cy="229999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5CC5AEF-B442-143D-2F89-37A9D66ABA7F}"/>
              </a:ext>
            </a:extLst>
          </p:cNvPr>
          <p:cNvSpPr txBox="1"/>
          <p:nvPr/>
        </p:nvSpPr>
        <p:spPr>
          <a:xfrm>
            <a:off x="6096000" y="4744660"/>
            <a:ext cx="3275044" cy="15696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QR code to IET Hub on the Wiley Online Library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256035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994D06-7A98-A53D-5024-4F3DF46BD7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E58412-CFC5-812A-2554-A3B6C07BC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 Microwaves, Antennas and Propagation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2ADC2-B893-D002-6D2A-8E08207EF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17037"/>
            <a:ext cx="11132975" cy="250993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CiteScore</a:t>
            </a:r>
            <a:r>
              <a:rPr lang="en-US" dirty="0"/>
              <a:t> 4.3, IF 1.1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Microwave and RF circuits, microwave and </a:t>
            </a:r>
            <a:r>
              <a:rPr lang="en-US" dirty="0" err="1"/>
              <a:t>millimetre</a:t>
            </a:r>
            <a:r>
              <a:rPr lang="en-US" dirty="0"/>
              <a:t> wave amplifiers, oscillators, switches, mixers and other components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Editor in Chief – Dr Tim Brown (University of Surrey)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Rigorous peer review process, every paper seen by Editor in Chief to ensure consistent peer review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 descr="A qr code with black dots&#10;&#10;AI-generated content may be incorrect.">
            <a:extLst>
              <a:ext uri="{FF2B5EF4-FFF2-40B4-BE49-F238E27FC236}">
                <a16:creationId xmlns:a16="http://schemas.microsoft.com/office/drawing/2014/main" id="{42A36724-507F-7552-B2BE-C68E078020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5536" y="3971536"/>
            <a:ext cx="2886464" cy="2886464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79CF4A8D-9B5A-C473-BC49-EB44519BF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9355" y="4384386"/>
            <a:ext cx="1566181" cy="2060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C546EB6-BD25-E802-CB10-B636EC2055F2}"/>
              </a:ext>
            </a:extLst>
          </p:cNvPr>
          <p:cNvSpPr txBox="1"/>
          <p:nvPr/>
        </p:nvSpPr>
        <p:spPr>
          <a:xfrm>
            <a:off x="1334278" y="4506827"/>
            <a:ext cx="5710334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Questions? Contact the Managing Editor:</a:t>
            </a:r>
          </a:p>
          <a:p>
            <a:r>
              <a:rPr lang="en-US" sz="2800" dirty="0"/>
              <a:t>Dr Andrew Harvey</a:t>
            </a:r>
          </a:p>
          <a:p>
            <a:r>
              <a:rPr lang="en-US" sz="2800" dirty="0"/>
              <a:t>Andrewharvey@theiet.org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55480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A4564E-EEAD-5B77-4105-01788162DC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1D154-9C2B-5B5F-8765-2740779D9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Electronics Letters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33757-A6BD-E60A-9628-8187E3F81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17037"/>
            <a:ext cx="11132975" cy="250993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Broad scope, rapid communication Letters journal established in 1969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err="1"/>
              <a:t>Specialised</a:t>
            </a:r>
            <a:r>
              <a:rPr lang="en-US" dirty="0"/>
              <a:t> sections in Antennas and Propagation, Electromagnetism, and Microwave Technology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Currently accepting applications for editorial board members and reviewers, please contact the Managing Editor if interested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917287-B32B-E085-D79F-0C3BE4563D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05536" y="3971536"/>
            <a:ext cx="2886464" cy="2886464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E7909D9A-349D-D972-2212-14D2EFF6A4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759963" y="4384386"/>
            <a:ext cx="1524965" cy="20607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F8A4EB0-24BC-2974-547F-CAD4776253DD}"/>
              </a:ext>
            </a:extLst>
          </p:cNvPr>
          <p:cNvSpPr txBox="1"/>
          <p:nvPr/>
        </p:nvSpPr>
        <p:spPr>
          <a:xfrm>
            <a:off x="1334278" y="4506827"/>
            <a:ext cx="5710334" cy="181588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Questions? Contact the Managing Editor:</a:t>
            </a:r>
          </a:p>
          <a:p>
            <a:r>
              <a:rPr lang="en-US" sz="2800" dirty="0"/>
              <a:t>Dr Andrew Harvey</a:t>
            </a:r>
          </a:p>
          <a:p>
            <a:r>
              <a:rPr lang="en-US" sz="2800" dirty="0"/>
              <a:t>Andrewharvey@theiet.org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169582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7">
      <a:dk1>
        <a:srgbClr val="000000"/>
      </a:dk1>
      <a:lt1>
        <a:srgbClr val="FFFFFF"/>
      </a:lt1>
      <a:dk2>
        <a:srgbClr val="4F1B59"/>
      </a:dk2>
      <a:lt2>
        <a:srgbClr val="BB97C3"/>
      </a:lt2>
      <a:accent1>
        <a:srgbClr val="9C67A8"/>
      </a:accent1>
      <a:accent2>
        <a:srgbClr val="41BADA"/>
      </a:accent2>
      <a:accent3>
        <a:srgbClr val="AAC73D"/>
      </a:accent3>
      <a:accent4>
        <a:srgbClr val="E6753D"/>
      </a:accent4>
      <a:accent5>
        <a:srgbClr val="4F1B59"/>
      </a:accent5>
      <a:accent6>
        <a:srgbClr val="063963"/>
      </a:accent6>
      <a:hlink>
        <a:srgbClr val="4F1B59"/>
      </a:hlink>
      <a:folHlink>
        <a:srgbClr val="4F1B5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A1C3DF23-5DB9-464B-AF7D-543946BB4ED2}" vid="{FF8C31CC-7F39-6848-BFA3-AFCE0C6028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IET+Purple+PPT+Template+16.9+-+June+2023</Template>
  <TotalTime>21</TotalTime>
  <Words>187</Words>
  <Application>Microsoft Office PowerPoint</Application>
  <PresentationFormat>Widescreen</PresentationFormat>
  <Paragraphs>35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Regular</vt:lpstr>
      <vt:lpstr>Calibri</vt:lpstr>
      <vt:lpstr>Wingdings</vt:lpstr>
      <vt:lpstr>Custom Design</vt:lpstr>
      <vt:lpstr>IET Journals</vt:lpstr>
      <vt:lpstr>IET Microwaves, Antennas and Propagation</vt:lpstr>
      <vt:lpstr>Electronics Letters</vt:lpstr>
    </vt:vector>
  </TitlesOfParts>
  <Company>Institution of Engineering and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McKenzie</dc:creator>
  <cp:lastModifiedBy>Deborah McKenzie</cp:lastModifiedBy>
  <cp:revision>3</cp:revision>
  <dcterms:created xsi:type="dcterms:W3CDTF">2023-10-31T17:01:48Z</dcterms:created>
  <dcterms:modified xsi:type="dcterms:W3CDTF">2025-06-05T08:09:20Z</dcterms:modified>
</cp:coreProperties>
</file>