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2"/>
  </p:notesMasterIdLst>
  <p:handoutMasterIdLst>
    <p:handoutMasterId r:id="rId33"/>
  </p:handoutMasterIdLst>
  <p:sldIdLst>
    <p:sldId id="306" r:id="rId5"/>
    <p:sldId id="307" r:id="rId6"/>
    <p:sldId id="315" r:id="rId7"/>
    <p:sldId id="308" r:id="rId8"/>
    <p:sldId id="317" r:id="rId9"/>
    <p:sldId id="319" r:id="rId10"/>
    <p:sldId id="318" r:id="rId11"/>
    <p:sldId id="316" r:id="rId12"/>
    <p:sldId id="330" r:id="rId13"/>
    <p:sldId id="331" r:id="rId14"/>
    <p:sldId id="332" r:id="rId15"/>
    <p:sldId id="333" r:id="rId16"/>
    <p:sldId id="334" r:id="rId17"/>
    <p:sldId id="335" r:id="rId18"/>
    <p:sldId id="329" r:id="rId19"/>
    <p:sldId id="328" r:id="rId20"/>
    <p:sldId id="321" r:id="rId21"/>
    <p:sldId id="338" r:id="rId22"/>
    <p:sldId id="327" r:id="rId23"/>
    <p:sldId id="339" r:id="rId24"/>
    <p:sldId id="325" r:id="rId25"/>
    <p:sldId id="323" r:id="rId26"/>
    <p:sldId id="320" r:id="rId27"/>
    <p:sldId id="337" r:id="rId28"/>
    <p:sldId id="336" r:id="rId29"/>
    <p:sldId id="311" r:id="rId30"/>
    <p:sldId id="312" r:id="rId3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77478-AEB5-4384-8B49-E8CFD8926DE7}" v="47" dt="2024-04-08T16:54:52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56" d="100"/>
          <a:sy n="56" d="100"/>
        </p:scale>
        <p:origin x="216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Macleod" userId="a8250b1d4a8a33a5" providerId="LiveId" clId="{6BE77478-AEB5-4384-8B49-E8CFD8926DE7}"/>
    <pc:docChg chg="undo custSel delSld modSld sldOrd">
      <pc:chgData name="Malcolm Macleod" userId="a8250b1d4a8a33a5" providerId="LiveId" clId="{6BE77478-AEB5-4384-8B49-E8CFD8926DE7}" dt="2024-04-08T16:57:39.213" v="1509" actId="20577"/>
      <pc:docMkLst>
        <pc:docMk/>
      </pc:docMkLst>
      <pc:sldChg chg="addSp modSp mod">
        <pc:chgData name="Malcolm Macleod" userId="a8250b1d4a8a33a5" providerId="LiveId" clId="{6BE77478-AEB5-4384-8B49-E8CFD8926DE7}" dt="2024-04-08T16:00:43.068" v="183" actId="20577"/>
        <pc:sldMkLst>
          <pc:docMk/>
          <pc:sldMk cId="114769864" sldId="306"/>
        </pc:sldMkLst>
        <pc:spChg chg="mod">
          <ac:chgData name="Malcolm Macleod" userId="a8250b1d4a8a33a5" providerId="LiveId" clId="{6BE77478-AEB5-4384-8B49-E8CFD8926DE7}" dt="2024-04-08T15:59:45.184" v="180" actId="27636"/>
          <ac:spMkLst>
            <pc:docMk/>
            <pc:sldMk cId="114769864" sldId="306"/>
            <ac:spMk id="2" creationId="{C3A9968B-2619-4F71-AB00-4C493E120805}"/>
          </ac:spMkLst>
        </pc:spChg>
        <pc:spChg chg="add mod">
          <ac:chgData name="Malcolm Macleod" userId="a8250b1d4a8a33a5" providerId="LiveId" clId="{6BE77478-AEB5-4384-8B49-E8CFD8926DE7}" dt="2024-04-08T16:00:43.068" v="183" actId="20577"/>
          <ac:spMkLst>
            <pc:docMk/>
            <pc:sldMk cId="114769864" sldId="306"/>
            <ac:spMk id="9" creationId="{4C9D37DF-3462-A06D-7D9B-565A13CBBC33}"/>
          </ac:spMkLst>
        </pc:spChg>
      </pc:sldChg>
      <pc:sldChg chg="modSp mod">
        <pc:chgData name="Malcolm Macleod" userId="a8250b1d4a8a33a5" providerId="LiveId" clId="{6BE77478-AEB5-4384-8B49-E8CFD8926DE7}" dt="2024-04-08T15:46:09.403" v="22" actId="20577"/>
        <pc:sldMkLst>
          <pc:docMk/>
          <pc:sldMk cId="1613598062" sldId="307"/>
        </pc:sldMkLst>
        <pc:spChg chg="mod">
          <ac:chgData name="Malcolm Macleod" userId="a8250b1d4a8a33a5" providerId="LiveId" clId="{6BE77478-AEB5-4384-8B49-E8CFD8926DE7}" dt="2024-04-08T15:46:09.403" v="22" actId="20577"/>
          <ac:spMkLst>
            <pc:docMk/>
            <pc:sldMk cId="1613598062" sldId="307"/>
            <ac:spMk id="4" creationId="{65DE74E9-AA78-46C1-845A-0B72FA8AF35E}"/>
          </ac:spMkLst>
        </pc:spChg>
      </pc:sldChg>
      <pc:sldChg chg="modSp mod modAnim">
        <pc:chgData name="Malcolm Macleod" userId="a8250b1d4a8a33a5" providerId="LiveId" clId="{6BE77478-AEB5-4384-8B49-E8CFD8926DE7}" dt="2024-04-08T15:48:29.856" v="81" actId="20577"/>
        <pc:sldMkLst>
          <pc:docMk/>
          <pc:sldMk cId="365334912" sldId="308"/>
        </pc:sldMkLst>
        <pc:spChg chg="mod">
          <ac:chgData name="Malcolm Macleod" userId="a8250b1d4a8a33a5" providerId="LiveId" clId="{6BE77478-AEB5-4384-8B49-E8CFD8926DE7}" dt="2024-04-08T15:47:55.487" v="57" actId="20577"/>
          <ac:spMkLst>
            <pc:docMk/>
            <pc:sldMk cId="365334912" sldId="308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5:48:29.856" v="81" actId="20577"/>
          <ac:spMkLst>
            <pc:docMk/>
            <pc:sldMk cId="365334912" sldId="308"/>
            <ac:spMk id="4" creationId="{B0881FA9-F3B0-4912-B0E1-352094195C30}"/>
          </ac:spMkLst>
        </pc:spChg>
      </pc:sldChg>
      <pc:sldChg chg="modSp mod ord">
        <pc:chgData name="Malcolm Macleod" userId="a8250b1d4a8a33a5" providerId="LiveId" clId="{6BE77478-AEB5-4384-8B49-E8CFD8926DE7}" dt="2024-04-08T15:47:17.089" v="55" actId="20577"/>
        <pc:sldMkLst>
          <pc:docMk/>
          <pc:sldMk cId="3988473449" sldId="315"/>
        </pc:sldMkLst>
        <pc:spChg chg="mod">
          <ac:chgData name="Malcolm Macleod" userId="a8250b1d4a8a33a5" providerId="LiveId" clId="{6BE77478-AEB5-4384-8B49-E8CFD8926DE7}" dt="2024-04-08T15:47:17.089" v="55" actId="20577"/>
          <ac:spMkLst>
            <pc:docMk/>
            <pc:sldMk cId="3988473449" sldId="315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10:28.573" v="215" actId="20577"/>
        <pc:sldMkLst>
          <pc:docMk/>
          <pc:sldMk cId="2797954768" sldId="316"/>
        </pc:sldMkLst>
        <pc:spChg chg="mod">
          <ac:chgData name="Malcolm Macleod" userId="a8250b1d4a8a33a5" providerId="LiveId" clId="{6BE77478-AEB5-4384-8B49-E8CFD8926DE7}" dt="2024-04-08T16:10:28.573" v="215" actId="20577"/>
          <ac:spMkLst>
            <pc:docMk/>
            <pc:sldMk cId="2797954768" sldId="316"/>
            <ac:spMk id="4" creationId="{B0881FA9-F3B0-4912-B0E1-352094195C30}"/>
          </ac:spMkLst>
        </pc:spChg>
      </pc:sldChg>
      <pc:sldChg chg="modSp">
        <pc:chgData name="Malcolm Macleod" userId="a8250b1d4a8a33a5" providerId="LiveId" clId="{6BE77478-AEB5-4384-8B49-E8CFD8926DE7}" dt="2024-04-08T15:48:54.816" v="82" actId="14100"/>
        <pc:sldMkLst>
          <pc:docMk/>
          <pc:sldMk cId="2327949160" sldId="317"/>
        </pc:sldMkLst>
        <pc:spChg chg="mod">
          <ac:chgData name="Malcolm Macleod" userId="a8250b1d4a8a33a5" providerId="LiveId" clId="{6BE77478-AEB5-4384-8B49-E8CFD8926DE7}" dt="2024-04-08T15:48:54.816" v="82" actId="14100"/>
          <ac:spMkLst>
            <pc:docMk/>
            <pc:sldMk cId="2327949160" sldId="317"/>
            <ac:spMk id="13" creationId="{8A5FFC1D-790D-A5A0-5A9C-72EFF9700D6B}"/>
          </ac:spMkLst>
        </pc:spChg>
      </pc:sldChg>
      <pc:sldChg chg="modSp mod">
        <pc:chgData name="Malcolm Macleod" userId="a8250b1d4a8a33a5" providerId="LiveId" clId="{6BE77478-AEB5-4384-8B49-E8CFD8926DE7}" dt="2024-04-08T16:03:33.525" v="210" actId="20577"/>
        <pc:sldMkLst>
          <pc:docMk/>
          <pc:sldMk cId="2655064851" sldId="318"/>
        </pc:sldMkLst>
        <pc:spChg chg="mod">
          <ac:chgData name="Malcolm Macleod" userId="a8250b1d4a8a33a5" providerId="LiveId" clId="{6BE77478-AEB5-4384-8B49-E8CFD8926DE7}" dt="2024-04-08T16:03:33.525" v="210" actId="20577"/>
          <ac:spMkLst>
            <pc:docMk/>
            <pc:sldMk cId="2655064851" sldId="318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02:35.785" v="192" actId="20577"/>
        <pc:sldMkLst>
          <pc:docMk/>
          <pc:sldMk cId="2934212942" sldId="319"/>
        </pc:sldMkLst>
        <pc:spChg chg="mod">
          <ac:chgData name="Malcolm Macleod" userId="a8250b1d4a8a33a5" providerId="LiveId" clId="{6BE77478-AEB5-4384-8B49-E8CFD8926DE7}" dt="2024-04-08T16:02:35.785" v="192" actId="20577"/>
          <ac:spMkLst>
            <pc:docMk/>
            <pc:sldMk cId="2934212942" sldId="319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5:51:18.277" v="105" actId="20577"/>
          <ac:spMkLst>
            <pc:docMk/>
            <pc:sldMk cId="2934212942" sldId="319"/>
            <ac:spMk id="4" creationId="{B0881FA9-F3B0-4912-B0E1-352094195C30}"/>
          </ac:spMkLst>
        </pc:spChg>
      </pc:sldChg>
      <pc:sldChg chg="addSp delSp modSp mod">
        <pc:chgData name="Malcolm Macleod" userId="a8250b1d4a8a33a5" providerId="LiveId" clId="{6BE77478-AEB5-4384-8B49-E8CFD8926DE7}" dt="2024-04-08T16:56:58.376" v="1493" actId="20577"/>
        <pc:sldMkLst>
          <pc:docMk/>
          <pc:sldMk cId="2377807675" sldId="321"/>
        </pc:sldMkLst>
        <pc:spChg chg="mod">
          <ac:chgData name="Malcolm Macleod" userId="a8250b1d4a8a33a5" providerId="LiveId" clId="{6BE77478-AEB5-4384-8B49-E8CFD8926DE7}" dt="2024-04-08T16:56:58.376" v="1493" actId="20577"/>
          <ac:spMkLst>
            <pc:docMk/>
            <pc:sldMk cId="2377807675" sldId="321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6:42:18.895" v="1162" actId="27636"/>
          <ac:spMkLst>
            <pc:docMk/>
            <pc:sldMk cId="2377807675" sldId="321"/>
            <ac:spMk id="4" creationId="{B0881FA9-F3B0-4912-B0E1-352094195C30}"/>
          </ac:spMkLst>
        </pc:spChg>
        <pc:spChg chg="del mod">
          <ac:chgData name="Malcolm Macleod" userId="a8250b1d4a8a33a5" providerId="LiveId" clId="{6BE77478-AEB5-4384-8B49-E8CFD8926DE7}" dt="2024-04-08T16:39:11.227" v="994" actId="478"/>
          <ac:spMkLst>
            <pc:docMk/>
            <pc:sldMk cId="2377807675" sldId="321"/>
            <ac:spMk id="7" creationId="{05F7E555-49CA-2492-3402-B3A2CB4A4F3A}"/>
          </ac:spMkLst>
        </pc:spChg>
        <pc:spChg chg="del">
          <ac:chgData name="Malcolm Macleod" userId="a8250b1d4a8a33a5" providerId="LiveId" clId="{6BE77478-AEB5-4384-8B49-E8CFD8926DE7}" dt="2024-04-08T16:39:13.590" v="995" actId="478"/>
          <ac:spMkLst>
            <pc:docMk/>
            <pc:sldMk cId="2377807675" sldId="321"/>
            <ac:spMk id="8" creationId="{FCC7471F-B296-BBB0-F560-5625B4C3D777}"/>
          </ac:spMkLst>
        </pc:spChg>
        <pc:spChg chg="mod">
          <ac:chgData name="Malcolm Macleod" userId="a8250b1d4a8a33a5" providerId="LiveId" clId="{6BE77478-AEB5-4384-8B49-E8CFD8926DE7}" dt="2024-04-08T16:47:00.170" v="1211" actId="1076"/>
          <ac:spMkLst>
            <pc:docMk/>
            <pc:sldMk cId="2377807675" sldId="321"/>
            <ac:spMk id="9" creationId="{047CA250-5D4D-6A73-5858-348DBE04B2A3}"/>
          </ac:spMkLst>
        </pc:spChg>
        <pc:spChg chg="mod">
          <ac:chgData name="Malcolm Macleod" userId="a8250b1d4a8a33a5" providerId="LiveId" clId="{6BE77478-AEB5-4384-8B49-E8CFD8926DE7}" dt="2024-04-08T16:47:00.170" v="1211" actId="1076"/>
          <ac:spMkLst>
            <pc:docMk/>
            <pc:sldMk cId="2377807675" sldId="321"/>
            <ac:spMk id="12" creationId="{E8FC9058-45A7-F24A-B090-8BA057A294E0}"/>
          </ac:spMkLst>
        </pc:spChg>
        <pc:spChg chg="mod">
          <ac:chgData name="Malcolm Macleod" userId="a8250b1d4a8a33a5" providerId="LiveId" clId="{6BE77478-AEB5-4384-8B49-E8CFD8926DE7}" dt="2024-04-08T16:47:00.170" v="1211" actId="1076"/>
          <ac:spMkLst>
            <pc:docMk/>
            <pc:sldMk cId="2377807675" sldId="321"/>
            <ac:spMk id="16" creationId="{571B309B-ED2C-1FB5-4E1D-BC28CF7466B0}"/>
          </ac:spMkLst>
        </pc:spChg>
        <pc:spChg chg="mod">
          <ac:chgData name="Malcolm Macleod" userId="a8250b1d4a8a33a5" providerId="LiveId" clId="{6BE77478-AEB5-4384-8B49-E8CFD8926DE7}" dt="2024-04-08T16:47:00.170" v="1211" actId="1076"/>
          <ac:spMkLst>
            <pc:docMk/>
            <pc:sldMk cId="2377807675" sldId="321"/>
            <ac:spMk id="17" creationId="{EAA66BF2-54D6-1250-A546-9CE57FD7ABA6}"/>
          </ac:spMkLst>
        </pc:spChg>
        <pc:spChg chg="add mod">
          <ac:chgData name="Malcolm Macleod" userId="a8250b1d4a8a33a5" providerId="LiveId" clId="{6BE77478-AEB5-4384-8B49-E8CFD8926DE7}" dt="2024-04-08T16:44:52.622" v="1171" actId="1076"/>
          <ac:spMkLst>
            <pc:docMk/>
            <pc:sldMk cId="2377807675" sldId="321"/>
            <ac:spMk id="18" creationId="{FEF9D000-6E6E-1376-79DD-16D5644F1074}"/>
          </ac:spMkLst>
        </pc:spChg>
        <pc:spChg chg="add mod">
          <ac:chgData name="Malcolm Macleod" userId="a8250b1d4a8a33a5" providerId="LiveId" clId="{6BE77478-AEB5-4384-8B49-E8CFD8926DE7}" dt="2024-04-08T16:45:34.196" v="1199" actId="1076"/>
          <ac:spMkLst>
            <pc:docMk/>
            <pc:sldMk cId="2377807675" sldId="321"/>
            <ac:spMk id="19" creationId="{120AB490-653D-22A8-5417-AEB894EE4553}"/>
          </ac:spMkLst>
        </pc:spChg>
        <pc:spChg chg="add mod">
          <ac:chgData name="Malcolm Macleod" userId="a8250b1d4a8a33a5" providerId="LiveId" clId="{6BE77478-AEB5-4384-8B49-E8CFD8926DE7}" dt="2024-04-08T16:46:08.880" v="1204" actId="1076"/>
          <ac:spMkLst>
            <pc:docMk/>
            <pc:sldMk cId="2377807675" sldId="321"/>
            <ac:spMk id="20" creationId="{E8451F63-3B8B-6B60-D784-55A048E06FBD}"/>
          </ac:spMkLst>
        </pc:spChg>
        <pc:spChg chg="add mod">
          <ac:chgData name="Malcolm Macleod" userId="a8250b1d4a8a33a5" providerId="LiveId" clId="{6BE77478-AEB5-4384-8B49-E8CFD8926DE7}" dt="2024-04-08T16:46:35.614" v="1207" actId="1076"/>
          <ac:spMkLst>
            <pc:docMk/>
            <pc:sldMk cId="2377807675" sldId="321"/>
            <ac:spMk id="21" creationId="{796C8B99-F9D6-3615-B05A-DD6373D241DC}"/>
          </ac:spMkLst>
        </pc:spChg>
        <pc:spChg chg="add mod">
          <ac:chgData name="Malcolm Macleod" userId="a8250b1d4a8a33a5" providerId="LiveId" clId="{6BE77478-AEB5-4384-8B49-E8CFD8926DE7}" dt="2024-04-08T16:47:05.049" v="1212" actId="1076"/>
          <ac:spMkLst>
            <pc:docMk/>
            <pc:sldMk cId="2377807675" sldId="321"/>
            <ac:spMk id="22" creationId="{6EE94035-6DD7-E999-0E05-3CBB98FB71AD}"/>
          </ac:spMkLst>
        </pc:spChg>
        <pc:spChg chg="add mod">
          <ac:chgData name="Malcolm Macleod" userId="a8250b1d4a8a33a5" providerId="LiveId" clId="{6BE77478-AEB5-4384-8B49-E8CFD8926DE7}" dt="2024-04-08T16:47:38.429" v="1214" actId="1076"/>
          <ac:spMkLst>
            <pc:docMk/>
            <pc:sldMk cId="2377807675" sldId="321"/>
            <ac:spMk id="23" creationId="{C7F22AF5-2098-A523-37F9-6E0549512373}"/>
          </ac:spMkLst>
        </pc:spChg>
        <pc:grpChg chg="add mod">
          <ac:chgData name="Malcolm Macleod" userId="a8250b1d4a8a33a5" providerId="LiveId" clId="{6BE77478-AEB5-4384-8B49-E8CFD8926DE7}" dt="2024-04-08T16:47:00.170" v="1211" actId="1076"/>
          <ac:grpSpMkLst>
            <pc:docMk/>
            <pc:sldMk cId="2377807675" sldId="321"/>
            <ac:grpSpMk id="14" creationId="{B51EA819-BF6C-ECB3-414D-35D7D237F1B3}"/>
          </ac:grpSpMkLst>
        </pc:grpChg>
        <pc:picChg chg="mod">
          <ac:chgData name="Malcolm Macleod" userId="a8250b1d4a8a33a5" providerId="LiveId" clId="{6BE77478-AEB5-4384-8B49-E8CFD8926DE7}" dt="2024-04-08T16:43:23.327" v="1168" actId="14100"/>
          <ac:picMkLst>
            <pc:docMk/>
            <pc:sldMk cId="2377807675" sldId="321"/>
            <ac:picMk id="2" creationId="{12FD7489-BF48-955A-5764-28463E92D0F2}"/>
          </ac:picMkLst>
        </pc:picChg>
        <pc:picChg chg="del">
          <ac:chgData name="Malcolm Macleod" userId="a8250b1d4a8a33a5" providerId="LiveId" clId="{6BE77478-AEB5-4384-8B49-E8CFD8926DE7}" dt="2024-04-08T16:39:06.866" v="992" actId="478"/>
          <ac:picMkLst>
            <pc:docMk/>
            <pc:sldMk cId="2377807675" sldId="321"/>
            <ac:picMk id="5" creationId="{9C2A8E7C-2069-9816-C257-AA54837AAE0B}"/>
          </ac:picMkLst>
        </pc:picChg>
        <pc:picChg chg="mod">
          <ac:chgData name="Malcolm Macleod" userId="a8250b1d4a8a33a5" providerId="LiveId" clId="{6BE77478-AEB5-4384-8B49-E8CFD8926DE7}" dt="2024-04-08T16:47:00.170" v="1211" actId="1076"/>
          <ac:picMkLst>
            <pc:docMk/>
            <pc:sldMk cId="2377807675" sldId="321"/>
            <ac:picMk id="6" creationId="{11D290F5-3112-4CB5-EB5E-0BA05AA32D6E}"/>
          </ac:picMkLst>
        </pc:picChg>
        <pc:picChg chg="mod">
          <ac:chgData name="Malcolm Macleod" userId="a8250b1d4a8a33a5" providerId="LiveId" clId="{6BE77478-AEB5-4384-8B49-E8CFD8926DE7}" dt="2024-04-08T16:47:00.170" v="1211" actId="1076"/>
          <ac:picMkLst>
            <pc:docMk/>
            <pc:sldMk cId="2377807675" sldId="321"/>
            <ac:picMk id="13" creationId="{89587A23-6D6D-42B1-7BFC-95162DAEC0C7}"/>
          </ac:picMkLst>
        </pc:picChg>
        <pc:picChg chg="mod">
          <ac:chgData name="Malcolm Macleod" userId="a8250b1d4a8a33a5" providerId="LiveId" clId="{6BE77478-AEB5-4384-8B49-E8CFD8926DE7}" dt="2024-04-08T16:47:00.170" v="1211" actId="1076"/>
          <ac:picMkLst>
            <pc:docMk/>
            <pc:sldMk cId="2377807675" sldId="321"/>
            <ac:picMk id="15" creationId="{CEBF8A17-1201-7965-6AE8-4B499F5DB2D5}"/>
          </ac:picMkLst>
        </pc:picChg>
      </pc:sldChg>
      <pc:sldChg chg="delSp del mod">
        <pc:chgData name="Malcolm Macleod" userId="a8250b1d4a8a33a5" providerId="LiveId" clId="{6BE77478-AEB5-4384-8B49-E8CFD8926DE7}" dt="2024-04-08T16:47:45.648" v="1215" actId="47"/>
        <pc:sldMkLst>
          <pc:docMk/>
          <pc:sldMk cId="3740026611" sldId="322"/>
        </pc:sldMkLst>
        <pc:spChg chg="del">
          <ac:chgData name="Malcolm Macleod" userId="a8250b1d4a8a33a5" providerId="LiveId" clId="{6BE77478-AEB5-4384-8B49-E8CFD8926DE7}" dt="2024-04-08T16:46:18.892" v="1205" actId="21"/>
          <ac:spMkLst>
            <pc:docMk/>
            <pc:sldMk cId="3740026611" sldId="322"/>
            <ac:spMk id="11" creationId="{796C8B99-F9D6-3615-B05A-DD6373D241DC}"/>
          </ac:spMkLst>
        </pc:spChg>
        <pc:spChg chg="del">
          <ac:chgData name="Malcolm Macleod" userId="a8250b1d4a8a33a5" providerId="LiveId" clId="{6BE77478-AEB5-4384-8B49-E8CFD8926DE7}" dt="2024-04-08T16:46:44.764" v="1208" actId="21"/>
          <ac:spMkLst>
            <pc:docMk/>
            <pc:sldMk cId="3740026611" sldId="322"/>
            <ac:spMk id="15" creationId="{6EE94035-6DD7-E999-0E05-3CBB98FB71AD}"/>
          </ac:spMkLst>
        </pc:spChg>
        <pc:spChg chg="del">
          <ac:chgData name="Malcolm Macleod" userId="a8250b1d4a8a33a5" providerId="LiveId" clId="{6BE77478-AEB5-4384-8B49-E8CFD8926DE7}" dt="2024-04-08T16:45:10.182" v="1172" actId="21"/>
          <ac:spMkLst>
            <pc:docMk/>
            <pc:sldMk cId="3740026611" sldId="322"/>
            <ac:spMk id="18" creationId="{120AB490-653D-22A8-5417-AEB894EE4553}"/>
          </ac:spMkLst>
        </pc:spChg>
        <pc:spChg chg="del">
          <ac:chgData name="Malcolm Macleod" userId="a8250b1d4a8a33a5" providerId="LiveId" clId="{6BE77478-AEB5-4384-8B49-E8CFD8926DE7}" dt="2024-04-08T16:45:48.573" v="1200" actId="21"/>
          <ac:spMkLst>
            <pc:docMk/>
            <pc:sldMk cId="3740026611" sldId="322"/>
            <ac:spMk id="20" creationId="{E8451F63-3B8B-6B60-D784-55A048E06FBD}"/>
          </ac:spMkLst>
        </pc:spChg>
        <pc:grpChg chg="del">
          <ac:chgData name="Malcolm Macleod" userId="a8250b1d4a8a33a5" providerId="LiveId" clId="{6BE77478-AEB5-4384-8B49-E8CFD8926DE7}" dt="2024-04-08T16:42:31.503" v="1163" actId="21"/>
          <ac:grpSpMkLst>
            <pc:docMk/>
            <pc:sldMk cId="3740026611" sldId="322"/>
            <ac:grpSpMk id="14" creationId="{B51EA819-BF6C-ECB3-414D-35D7D237F1B3}"/>
          </ac:grpSpMkLst>
        </pc:grpChg>
      </pc:sldChg>
      <pc:sldChg chg="del">
        <pc:chgData name="Malcolm Macleod" userId="a8250b1d4a8a33a5" providerId="LiveId" clId="{6BE77478-AEB5-4384-8B49-E8CFD8926DE7}" dt="2024-04-08T16:47:49.773" v="1216" actId="47"/>
        <pc:sldMkLst>
          <pc:docMk/>
          <pc:sldMk cId="1303717719" sldId="324"/>
        </pc:sldMkLst>
      </pc:sldChg>
      <pc:sldChg chg="del">
        <pc:chgData name="Malcolm Macleod" userId="a8250b1d4a8a33a5" providerId="LiveId" clId="{6BE77478-AEB5-4384-8B49-E8CFD8926DE7}" dt="2024-04-08T16:57:03.715" v="1494" actId="47"/>
        <pc:sldMkLst>
          <pc:docMk/>
          <pc:sldMk cId="2283066916" sldId="326"/>
        </pc:sldMkLst>
      </pc:sldChg>
      <pc:sldChg chg="modSp mod">
        <pc:chgData name="Malcolm Macleod" userId="a8250b1d4a8a33a5" providerId="LiveId" clId="{6BE77478-AEB5-4384-8B49-E8CFD8926DE7}" dt="2024-04-08T16:57:39.213" v="1509" actId="20577"/>
        <pc:sldMkLst>
          <pc:docMk/>
          <pc:sldMk cId="3204657653" sldId="327"/>
        </pc:sldMkLst>
        <pc:spChg chg="mod">
          <ac:chgData name="Malcolm Macleod" userId="a8250b1d4a8a33a5" providerId="LiveId" clId="{6BE77478-AEB5-4384-8B49-E8CFD8926DE7}" dt="2024-04-08T16:57:39.213" v="1509" actId="20577"/>
          <ac:spMkLst>
            <pc:docMk/>
            <pc:sldMk cId="3204657653" sldId="327"/>
            <ac:spMk id="3" creationId="{0115FF41-AFA4-4D25-AB42-AB034F4B4FEC}"/>
          </ac:spMkLst>
        </pc:spChg>
      </pc:sldChg>
      <pc:sldChg chg="modSp mod">
        <pc:chgData name="Malcolm Macleod" userId="a8250b1d4a8a33a5" providerId="LiveId" clId="{6BE77478-AEB5-4384-8B49-E8CFD8926DE7}" dt="2024-04-08T16:33:42.559" v="896" actId="20577"/>
        <pc:sldMkLst>
          <pc:docMk/>
          <pc:sldMk cId="1770820653" sldId="328"/>
        </pc:sldMkLst>
        <pc:spChg chg="mod">
          <ac:chgData name="Malcolm Macleod" userId="a8250b1d4a8a33a5" providerId="LiveId" clId="{6BE77478-AEB5-4384-8B49-E8CFD8926DE7}" dt="2024-04-08T16:33:42.559" v="896" actId="20577"/>
          <ac:spMkLst>
            <pc:docMk/>
            <pc:sldMk cId="1770820653" sldId="328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34:20.202" v="897" actId="20577"/>
        <pc:sldMkLst>
          <pc:docMk/>
          <pc:sldMk cId="104604527" sldId="329"/>
        </pc:sldMkLst>
        <pc:spChg chg="mod">
          <ac:chgData name="Malcolm Macleod" userId="a8250b1d4a8a33a5" providerId="LiveId" clId="{6BE77478-AEB5-4384-8B49-E8CFD8926DE7}" dt="2024-04-08T16:34:20.202" v="897" actId="20577"/>
          <ac:spMkLst>
            <pc:docMk/>
            <pc:sldMk cId="104604527" sldId="329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15:51.603" v="429"/>
        <pc:sldMkLst>
          <pc:docMk/>
          <pc:sldMk cId="2872645556" sldId="330"/>
        </pc:sldMkLst>
        <pc:spChg chg="mod">
          <ac:chgData name="Malcolm Macleod" userId="a8250b1d4a8a33a5" providerId="LiveId" clId="{6BE77478-AEB5-4384-8B49-E8CFD8926DE7}" dt="2024-04-08T16:15:51.603" v="429"/>
          <ac:spMkLst>
            <pc:docMk/>
            <pc:sldMk cId="2872645556" sldId="330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27:22.165" v="761" actId="20577"/>
        <pc:sldMkLst>
          <pc:docMk/>
          <pc:sldMk cId="3889700295" sldId="331"/>
        </pc:sldMkLst>
        <pc:spChg chg="mod">
          <ac:chgData name="Malcolm Macleod" userId="a8250b1d4a8a33a5" providerId="LiveId" clId="{6BE77478-AEB5-4384-8B49-E8CFD8926DE7}" dt="2024-04-08T16:18:56.471" v="453" actId="20577"/>
          <ac:spMkLst>
            <pc:docMk/>
            <pc:sldMk cId="3889700295" sldId="331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6:27:22.165" v="761" actId="20577"/>
          <ac:spMkLst>
            <pc:docMk/>
            <pc:sldMk cId="3889700295" sldId="331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29:00.336" v="820" actId="20577"/>
        <pc:sldMkLst>
          <pc:docMk/>
          <pc:sldMk cId="2703664419" sldId="332"/>
        </pc:sldMkLst>
        <pc:spChg chg="mod">
          <ac:chgData name="Malcolm Macleod" userId="a8250b1d4a8a33a5" providerId="LiveId" clId="{6BE77478-AEB5-4384-8B49-E8CFD8926DE7}" dt="2024-04-08T16:27:45.533" v="766" actId="20577"/>
          <ac:spMkLst>
            <pc:docMk/>
            <pc:sldMk cId="2703664419" sldId="332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6:29:00.336" v="820" actId="20577"/>
          <ac:spMkLst>
            <pc:docMk/>
            <pc:sldMk cId="2703664419" sldId="332"/>
            <ac:spMk id="4" creationId="{B0881FA9-F3B0-4912-B0E1-352094195C30}"/>
          </ac:spMkLst>
        </pc:spChg>
        <pc:picChg chg="mod">
          <ac:chgData name="Malcolm Macleod" userId="a8250b1d4a8a33a5" providerId="LiveId" clId="{6BE77478-AEB5-4384-8B49-E8CFD8926DE7}" dt="2024-04-08T16:27:00.444" v="757" actId="1076"/>
          <ac:picMkLst>
            <pc:docMk/>
            <pc:sldMk cId="2703664419" sldId="332"/>
            <ac:picMk id="2" creationId="{78664868-E30D-9AB1-CDF4-5BCF5BAD3F70}"/>
          </ac:picMkLst>
        </pc:picChg>
        <pc:picChg chg="mod">
          <ac:chgData name="Malcolm Macleod" userId="a8250b1d4a8a33a5" providerId="LiveId" clId="{6BE77478-AEB5-4384-8B49-E8CFD8926DE7}" dt="2024-04-08T16:27:06.763" v="758" actId="1076"/>
          <ac:picMkLst>
            <pc:docMk/>
            <pc:sldMk cId="2703664419" sldId="332"/>
            <ac:picMk id="5" creationId="{A584EE65-EE28-DA7B-8699-FB33F0927FA0}"/>
          </ac:picMkLst>
        </pc:picChg>
        <pc:picChg chg="mod">
          <ac:chgData name="Malcolm Macleod" userId="a8250b1d4a8a33a5" providerId="LiveId" clId="{6BE77478-AEB5-4384-8B49-E8CFD8926DE7}" dt="2024-04-08T16:27:06.763" v="758" actId="1076"/>
          <ac:picMkLst>
            <pc:docMk/>
            <pc:sldMk cId="2703664419" sldId="332"/>
            <ac:picMk id="6" creationId="{A655DAF8-9D20-5711-C1FD-E8E4F5C197CD}"/>
          </ac:picMkLst>
        </pc:picChg>
      </pc:sldChg>
      <pc:sldChg chg="modSp mod">
        <pc:chgData name="Malcolm Macleod" userId="a8250b1d4a8a33a5" providerId="LiveId" clId="{6BE77478-AEB5-4384-8B49-E8CFD8926DE7}" dt="2024-04-08T16:30:03.237" v="857" actId="20577"/>
        <pc:sldMkLst>
          <pc:docMk/>
          <pc:sldMk cId="4195158115" sldId="333"/>
        </pc:sldMkLst>
        <pc:spChg chg="mod">
          <ac:chgData name="Malcolm Macleod" userId="a8250b1d4a8a33a5" providerId="LiveId" clId="{6BE77478-AEB5-4384-8B49-E8CFD8926DE7}" dt="2024-04-08T16:29:26.057" v="828" actId="6549"/>
          <ac:spMkLst>
            <pc:docMk/>
            <pc:sldMk cId="4195158115" sldId="333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6:30:03.237" v="857" actId="20577"/>
          <ac:spMkLst>
            <pc:docMk/>
            <pc:sldMk cId="4195158115" sldId="333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31:16.127" v="865" actId="20577"/>
        <pc:sldMkLst>
          <pc:docMk/>
          <pc:sldMk cId="2566492899" sldId="334"/>
        </pc:sldMkLst>
        <pc:spChg chg="mod">
          <ac:chgData name="Malcolm Macleod" userId="a8250b1d4a8a33a5" providerId="LiveId" clId="{6BE77478-AEB5-4384-8B49-E8CFD8926DE7}" dt="2024-04-08T16:31:16.127" v="865" actId="20577"/>
          <ac:spMkLst>
            <pc:docMk/>
            <pc:sldMk cId="2566492899" sldId="334"/>
            <ac:spMk id="4" creationId="{B0881FA9-F3B0-4912-B0E1-352094195C30}"/>
          </ac:spMkLst>
        </pc:spChg>
      </pc:sldChg>
      <pc:sldChg chg="modSp mod">
        <pc:chgData name="Malcolm Macleod" userId="a8250b1d4a8a33a5" providerId="LiveId" clId="{6BE77478-AEB5-4384-8B49-E8CFD8926DE7}" dt="2024-04-08T16:31:53.360" v="889" actId="20577"/>
        <pc:sldMkLst>
          <pc:docMk/>
          <pc:sldMk cId="815096526" sldId="335"/>
        </pc:sldMkLst>
        <pc:spChg chg="mod">
          <ac:chgData name="Malcolm Macleod" userId="a8250b1d4a8a33a5" providerId="LiveId" clId="{6BE77478-AEB5-4384-8B49-E8CFD8926DE7}" dt="2024-04-08T16:31:53.360" v="889" actId="20577"/>
          <ac:spMkLst>
            <pc:docMk/>
            <pc:sldMk cId="815096526" sldId="335"/>
            <ac:spMk id="3" creationId="{0115FF41-AFA4-4D25-AB42-AB034F4B4FEC}"/>
          </ac:spMkLst>
        </pc:spChg>
      </pc:sldChg>
      <pc:sldChg chg="delSp modSp mod">
        <pc:chgData name="Malcolm Macleod" userId="a8250b1d4a8a33a5" providerId="LiveId" clId="{6BE77478-AEB5-4384-8B49-E8CFD8926DE7}" dt="2024-04-08T16:56:43.448" v="1486" actId="113"/>
        <pc:sldMkLst>
          <pc:docMk/>
          <pc:sldMk cId="1257208935" sldId="338"/>
        </pc:sldMkLst>
        <pc:spChg chg="mod">
          <ac:chgData name="Malcolm Macleod" userId="a8250b1d4a8a33a5" providerId="LiveId" clId="{6BE77478-AEB5-4384-8B49-E8CFD8926DE7}" dt="2024-04-08T16:48:24.278" v="1229" actId="20577"/>
          <ac:spMkLst>
            <pc:docMk/>
            <pc:sldMk cId="1257208935" sldId="338"/>
            <ac:spMk id="3" creationId="{0115FF41-AFA4-4D25-AB42-AB034F4B4FEC}"/>
          </ac:spMkLst>
        </pc:spChg>
        <pc:spChg chg="mod">
          <ac:chgData name="Malcolm Macleod" userId="a8250b1d4a8a33a5" providerId="LiveId" clId="{6BE77478-AEB5-4384-8B49-E8CFD8926DE7}" dt="2024-04-08T16:56:43.448" v="1486" actId="113"/>
          <ac:spMkLst>
            <pc:docMk/>
            <pc:sldMk cId="1257208935" sldId="338"/>
            <ac:spMk id="4" creationId="{B0881FA9-F3B0-4912-B0E1-352094195C30}"/>
          </ac:spMkLst>
        </pc:spChg>
        <pc:spChg chg="mod">
          <ac:chgData name="Malcolm Macleod" userId="a8250b1d4a8a33a5" providerId="LiveId" clId="{6BE77478-AEB5-4384-8B49-E8CFD8926DE7}" dt="2024-04-08T16:56:36.682" v="1485" actId="14100"/>
          <ac:spMkLst>
            <pc:docMk/>
            <pc:sldMk cId="1257208935" sldId="338"/>
            <ac:spMk id="7" creationId="{7E52D91E-6758-86F9-1E77-EB75EE8F4A61}"/>
          </ac:spMkLst>
        </pc:spChg>
        <pc:picChg chg="del">
          <ac:chgData name="Malcolm Macleod" userId="a8250b1d4a8a33a5" providerId="LiveId" clId="{6BE77478-AEB5-4384-8B49-E8CFD8926DE7}" dt="2024-04-08T16:54:52.595" v="1322" actId="478"/>
          <ac:picMkLst>
            <pc:docMk/>
            <pc:sldMk cId="1257208935" sldId="338"/>
            <ac:picMk id="19" creationId="{A1DB8946-B23F-6B47-C112-79B19465A5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08/04/2024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08/04/2024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9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18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2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8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07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44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89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6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01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3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38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48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1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54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29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13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38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0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5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1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0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0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9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2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2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676" y="585216"/>
            <a:ext cx="5346794" cy="1117854"/>
          </a:xfrm>
        </p:spPr>
        <p:txBody>
          <a:bodyPr rtlCol="0" anchor="b">
            <a:normAutofit fontScale="90000"/>
          </a:bodyPr>
          <a:lstStyle/>
          <a:p>
            <a:pPr algn="l" rtl="0"/>
            <a:r>
              <a:rPr lang="en-GB" sz="5400" cap="small" spc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 Nav</a:t>
            </a:r>
            <a:r>
              <a:rPr lang="en-GB" sz="4400" b="0" cap="small" spc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0" spc="100" dirty="0">
                <a:effectLst/>
              </a:rPr>
              <a:t>(GNSS)</a:t>
            </a:r>
            <a:r>
              <a:rPr lang="en-GB" sz="4400" cap="small" spc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2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Slide Number Placeholder 6">
            <a:extLst>
              <a:ext uri="{FF2B5EF4-FFF2-40B4-BE49-F238E27FC236}">
                <a16:creationId xmlns:a16="http://schemas.microsoft.com/office/drawing/2014/main" id="{28BB0254-4401-D1CC-898C-92F33895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GB" noProof="0" smtClean="0"/>
              <a:pPr rtl="0">
                <a:spcAft>
                  <a:spcPts val="600"/>
                </a:spcAft>
              </a:pPr>
              <a:t>1</a:t>
            </a:fld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4009136"/>
            <a:ext cx="5833872" cy="2276856"/>
          </a:xfrm>
        </p:spPr>
        <p:txBody>
          <a:bodyPr rtlCol="0">
            <a:normAutofit/>
          </a:bodyPr>
          <a:lstStyle/>
          <a:p>
            <a:pPr rtl="0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Prof Malcolm Macleod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rtl="0"/>
            <a:endParaRPr lang="en-GB" spc="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07E9B-F060-8E74-D978-705CCCFBD1B5}"/>
              </a:ext>
            </a:extLst>
          </p:cNvPr>
          <p:cNvSpPr/>
          <p:nvPr/>
        </p:nvSpPr>
        <p:spPr>
          <a:xfrm>
            <a:off x="7732162" y="5415280"/>
            <a:ext cx="3166256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6" descr="Branding | University of Strathclyde">
            <a:extLst>
              <a:ext uri="{FF2B5EF4-FFF2-40B4-BE49-F238E27FC236}">
                <a16:creationId xmlns:a16="http://schemas.microsoft.com/office/drawing/2014/main" id="{42861E93-B3DA-11D1-56E4-3D904E8A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79" y="5495556"/>
            <a:ext cx="1066630" cy="7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725E6-C792-617F-A0EA-336D1630E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56" y="5761723"/>
            <a:ext cx="1526651" cy="355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917CD-FEE2-513C-11B6-D5B4CFA07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56" y="300160"/>
            <a:ext cx="5623120" cy="5623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D37DF-3462-A06D-7D9B-565A13CBBC33}"/>
              </a:ext>
            </a:extLst>
          </p:cNvPr>
          <p:cNvSpPr txBox="1"/>
          <p:nvPr/>
        </p:nvSpPr>
        <p:spPr>
          <a:xfrm>
            <a:off x="7242397" y="2226028"/>
            <a:ext cx="4225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</a:rPr>
              <a:t>From GPS </a:t>
            </a:r>
            <a:r>
              <a:rPr lang="en-GB" sz="2800">
                <a:solidFill>
                  <a:schemeClr val="bg1"/>
                </a:solidFill>
                <a:effectLst/>
              </a:rPr>
              <a:t>to </a:t>
            </a:r>
            <a:r>
              <a:rPr lang="en-GB" sz="2800" cap="small" dirty="0">
                <a:solidFill>
                  <a:schemeClr val="bg1"/>
                </a:solidFill>
              </a:rPr>
              <a:t>G</a:t>
            </a:r>
            <a:r>
              <a:rPr lang="en-GB" sz="2800" cap="small">
                <a:solidFill>
                  <a:schemeClr val="bg1"/>
                </a:solidFill>
                <a:effectLst/>
              </a:rPr>
              <a:t>alileo</a:t>
            </a:r>
            <a:r>
              <a:rPr lang="en-GB" sz="2800" dirty="0">
                <a:solidFill>
                  <a:schemeClr val="bg1"/>
                </a:solidFill>
                <a:effectLst/>
              </a:rPr>
              <a:t>, </a:t>
            </a:r>
            <a:br>
              <a:rPr lang="en-GB" sz="2800" dirty="0">
                <a:solidFill>
                  <a:schemeClr val="bg1"/>
                </a:solidFill>
                <a:effectLst/>
              </a:rPr>
            </a:br>
            <a:r>
              <a:rPr lang="en-GB" sz="2800" dirty="0">
                <a:solidFill>
                  <a:schemeClr val="bg1"/>
                </a:solidFill>
                <a:effectLst/>
              </a:rPr>
              <a:t>but under threat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Improving accuracy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7242048" cy="4730034"/>
          </a:xfrm>
        </p:spPr>
        <p:txBody>
          <a:bodyPr rtlCol="0"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GB" dirty="0"/>
              <a:t>Increasing chip rate (from 1 </a:t>
            </a:r>
            <a:r>
              <a:rPr lang="en-GB" dirty="0" err="1"/>
              <a:t>Mchip</a:t>
            </a:r>
            <a:r>
              <a:rPr lang="en-GB" dirty="0"/>
              <a:t>/s to 10Mchip/s) increases signal bandwidth and hence accuracy. So modern 10Mchip/s signals have been added.</a:t>
            </a:r>
          </a:p>
          <a:p>
            <a:pPr marL="457200" indent="-457200">
              <a:buAutoNum type="arabicPeriod"/>
            </a:pPr>
            <a:r>
              <a:rPr lang="en-GB" dirty="0"/>
              <a:t>Ionospheric delay can be modelled and compensated for.</a:t>
            </a:r>
          </a:p>
          <a:p>
            <a:r>
              <a:rPr lang="en-GB" dirty="0"/>
              <a:t>It is a function of the total electron content (TEC) of the ionosphere, the distance the radio wave has to travel through it, and the carrier frequency. So the TEC must be estimated.</a:t>
            </a:r>
          </a:p>
          <a:p>
            <a:r>
              <a:rPr lang="en-GB" dirty="0"/>
              <a:t>Because th</a:t>
            </a:r>
            <a:r>
              <a:rPr lang="en-GB" sz="2000" dirty="0"/>
              <a:t>e delay varies with frequency, measuring the delay at </a:t>
            </a:r>
            <a:r>
              <a:rPr lang="en-GB" sz="2000" b="1" dirty="0"/>
              <a:t>different frequencies </a:t>
            </a:r>
            <a:r>
              <a:rPr lang="en-GB" sz="2000" dirty="0"/>
              <a:t>enables the </a:t>
            </a:r>
            <a:r>
              <a:rPr lang="en-GB" sz="2000" b="1" dirty="0"/>
              <a:t>receiver</a:t>
            </a:r>
            <a:r>
              <a:rPr lang="en-GB" sz="2000" dirty="0"/>
              <a:t> to estimate TEC and correct for it. So GPS quite soon added a signal on a second frequency (L1 and L2). </a:t>
            </a:r>
            <a:r>
              <a:rPr lang="en-GB" dirty="0"/>
              <a:t>But this adds </a:t>
            </a:r>
            <a:r>
              <a:rPr lang="en-GB" b="1" dirty="0"/>
              <a:t>receiver complexity</a:t>
            </a:r>
            <a:r>
              <a:rPr lang="en-GB" dirty="0"/>
              <a:t> and is limited in what it can do.</a:t>
            </a:r>
          </a:p>
          <a:p>
            <a:pPr rtl="0"/>
            <a:endParaRPr lang="en-GB" dirty="0"/>
          </a:p>
          <a:p>
            <a:pPr rtl="0"/>
            <a:endParaRPr lang="en-GB" sz="20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1ECB46D-57D2-79D8-CEE3-38AE5B5D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15" y="1665520"/>
            <a:ext cx="3841405" cy="2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Improving accuracy with Differential GNSS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6561328" cy="4297378"/>
          </a:xfrm>
        </p:spPr>
        <p:txBody>
          <a:bodyPr rtlCol="0">
            <a:normAutofit fontScale="92500" lnSpcReduction="10000"/>
          </a:bodyPr>
          <a:lstStyle/>
          <a:p>
            <a:r>
              <a:rPr lang="en-GB" dirty="0"/>
              <a:t>Many GPS applications require </a:t>
            </a:r>
            <a:r>
              <a:rPr lang="en-GB" b="1" dirty="0"/>
              <a:t>better accuracy </a:t>
            </a:r>
            <a:r>
              <a:rPr lang="en-GB" dirty="0"/>
              <a:t>– e.g. precision agriculture, aircraft landing.</a:t>
            </a:r>
          </a:p>
          <a:p>
            <a:pPr rtl="0"/>
            <a:r>
              <a:rPr lang="en-GB" sz="2000" dirty="0"/>
              <a:t>Differential GNSS u</a:t>
            </a:r>
            <a:r>
              <a:rPr lang="en-GB" dirty="0"/>
              <a:t>ses a reference station, which sends messages to the nearby (up to 350km) user – e.g. an aircraft on the left.</a:t>
            </a:r>
          </a:p>
          <a:p>
            <a:pPr rtl="0"/>
            <a:r>
              <a:rPr lang="en-GB" dirty="0"/>
              <a:t>The radio wave paths to the reference station and user are very close so they have nearly </a:t>
            </a:r>
            <a:r>
              <a:rPr lang="en-GB" b="1" dirty="0"/>
              <a:t>the same delay</a:t>
            </a:r>
          </a:p>
          <a:p>
            <a:pPr rtl="0"/>
            <a:r>
              <a:rPr lang="en-GB" dirty="0"/>
              <a:t>The reference station’s messages to the user allow the user to correct for the delays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must be done for all satellites in view</a:t>
            </a:r>
          </a:p>
          <a:p>
            <a:r>
              <a:rPr lang="en-GB" dirty="0"/>
              <a:t>The history of </a:t>
            </a:r>
            <a:r>
              <a:rPr lang="en-GB" sz="2000" dirty="0"/>
              <a:t>Differential GNSS is interesting (motivated by “selective availability” – no longer)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8F9192-B2EE-C3EA-108A-B2DF14CD03A7}"/>
              </a:ext>
            </a:extLst>
          </p:cNvPr>
          <p:cNvSpPr txBox="1">
            <a:spLocks/>
          </p:cNvSpPr>
          <p:nvPr/>
        </p:nvSpPr>
        <p:spPr>
          <a:xfrm>
            <a:off x="2700020" y="1992653"/>
            <a:ext cx="5410200" cy="1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" name="Picture 14" descr="DGPS System">
            <a:extLst>
              <a:ext uri="{FF2B5EF4-FFF2-40B4-BE49-F238E27FC236}">
                <a16:creationId xmlns:a16="http://schemas.microsoft.com/office/drawing/2014/main" id="{78664868-E30D-9AB1-CDF4-5BCF5BAD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58" y="1543380"/>
            <a:ext cx="347186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Uncorrect GPS">
            <a:extLst>
              <a:ext uri="{FF2B5EF4-FFF2-40B4-BE49-F238E27FC236}">
                <a16:creationId xmlns:a16="http://schemas.microsoft.com/office/drawing/2014/main" id="{A584EE65-EE28-DA7B-8699-FB33F092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8" y="4462525"/>
            <a:ext cx="202565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rrected GPS">
            <a:extLst>
              <a:ext uri="{FF2B5EF4-FFF2-40B4-BE49-F238E27FC236}">
                <a16:creationId xmlns:a16="http://schemas.microsoft.com/office/drawing/2014/main" id="{A655DAF8-9D20-5711-C1FD-E8E4F5C1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80" y="4462525"/>
            <a:ext cx="20367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734DB442-A327-963B-AC95-8D6C3354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658" y="4218050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Raw GPS Solutions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CE2EE37-31EC-2AD3-AC4B-3C5A1117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220" y="4218050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DGPS Solutions</a:t>
            </a:r>
          </a:p>
        </p:txBody>
      </p:sp>
    </p:spTree>
    <p:extLst>
      <p:ext uri="{BB962C8B-B14F-4D97-AF65-F5344CB8AC3E}">
        <p14:creationId xmlns:p14="http://schemas.microsoft.com/office/powerpoint/2010/main" val="27036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Improving accuracy with RTK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7059168" cy="4297378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A similar but </a:t>
            </a:r>
            <a:r>
              <a:rPr lang="en-GB" sz="2000" dirty="0"/>
              <a:t>even more accurate system is called Real Time Kinematic (RTK) positioning.</a:t>
            </a:r>
          </a:p>
          <a:p>
            <a:pPr rtl="0"/>
            <a:r>
              <a:rPr lang="en-GB" dirty="0"/>
              <a:t>It is used for </a:t>
            </a:r>
            <a:endParaRPr lang="en-GB" sz="20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dirty="0"/>
              <a:t>Precise surveying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sz="2000" dirty="0"/>
              <a:t>anding aircraft on carriers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000" dirty="0"/>
              <a:t>(Just being introduced) for </a:t>
            </a:r>
            <a:r>
              <a:rPr lang="en-GB" dirty="0"/>
              <a:t>“top” </a:t>
            </a:r>
            <a:r>
              <a:rPr lang="en-GB" sz="2000" dirty="0"/>
              <a:t>robot lawn mowers!</a:t>
            </a:r>
          </a:p>
          <a:p>
            <a:pPr rtl="0"/>
            <a:r>
              <a:rPr lang="en-GB" dirty="0"/>
              <a:t>RTK uses </a:t>
            </a:r>
            <a:r>
              <a:rPr lang="en-GB" b="1" dirty="0"/>
              <a:t>carrier phase positioning</a:t>
            </a:r>
            <a:r>
              <a:rPr lang="en-GB" dirty="0"/>
              <a:t> which measures the carrier phase at the two receivers</a:t>
            </a:r>
          </a:p>
          <a:p>
            <a:pPr rtl="0"/>
            <a:r>
              <a:rPr lang="en-GB" sz="2000" dirty="0"/>
              <a:t>It can achieve cm position accuracy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34DB442-A327-963B-AC95-8D6C3354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658" y="4218050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Raw GPS Solutions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CE2EE37-31EC-2AD3-AC4B-3C5A1117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220" y="4218050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DGPS Solutions</a:t>
            </a:r>
          </a:p>
        </p:txBody>
      </p:sp>
      <p:pic>
        <p:nvPicPr>
          <p:cNvPr id="13" name="Picture 12" descr="A toy car in the grass&#10;&#10;Description automatically generated with low confidence">
            <a:extLst>
              <a:ext uri="{FF2B5EF4-FFF2-40B4-BE49-F238E27FC236}">
                <a16:creationId xmlns:a16="http://schemas.microsoft.com/office/drawing/2014/main" id="{8EAB112D-2F91-B760-6E30-B48A4008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390" y="1617508"/>
            <a:ext cx="3810868" cy="26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Space-Based Augmentation Systems (SBAS)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6459728" cy="4856178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D-GNSS needs a nearby bespoke reference receiver</a:t>
            </a:r>
          </a:p>
          <a:p>
            <a:pPr rtl="0"/>
            <a:r>
              <a:rPr lang="en-GB" sz="2000" dirty="0"/>
              <a:t>For applications like civil aircraft landing in fog a </a:t>
            </a:r>
            <a:r>
              <a:rPr lang="en-GB" sz="2000" b="1" dirty="0"/>
              <a:t>wide-area solution</a:t>
            </a:r>
            <a:r>
              <a:rPr lang="en-GB" sz="2000" dirty="0"/>
              <a:t> has been invented - SBAS</a:t>
            </a:r>
          </a:p>
          <a:p>
            <a:pPr rtl="0"/>
            <a:r>
              <a:rPr lang="en-GB" dirty="0"/>
              <a:t>Monitoring stations are spread throughout a region of interest (USA in the illustration). They measure the ionospheric and other delays.</a:t>
            </a:r>
          </a:p>
          <a:p>
            <a:pPr rtl="0"/>
            <a:r>
              <a:rPr lang="en-GB" dirty="0"/>
              <a:t>D</a:t>
            </a:r>
            <a:r>
              <a:rPr lang="en-GB" sz="2000" dirty="0"/>
              <a:t>elay correction data is computed and sent up to a geostationary satellite, which transmits it back down to any “interested” GNSS receiver.</a:t>
            </a:r>
          </a:p>
          <a:p>
            <a:pPr rtl="0"/>
            <a:r>
              <a:rPr lang="en-GB" sz="2000" dirty="0"/>
              <a:t>Deployed in: USA: WAAS; Europe: EGNOS; India: GAGN; Japan: MSAS, (QZSS); Russian Federation: SDCM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34DB442-A327-963B-AC95-8D6C3354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658" y="4218050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Raw GPS Solutions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CE2EE37-31EC-2AD3-AC4B-3C5A1117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220" y="4218050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DGPS Solutions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4A7AE34-0B1C-4D51-F3CB-14FB413E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85" y="4264293"/>
            <a:ext cx="32734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B06B2C-CF0B-E880-C74D-DC351D16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98" y="1749467"/>
            <a:ext cx="4787900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9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Improving accuracy – Map-based navigation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10919968" cy="1092828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Sat </a:t>
            </a:r>
            <a:r>
              <a:rPr lang="en-GB" dirty="0" err="1"/>
              <a:t>Navs</a:t>
            </a:r>
            <a:r>
              <a:rPr lang="en-GB" dirty="0"/>
              <a:t> </a:t>
            </a:r>
            <a:r>
              <a:rPr lang="en-GB" b="1" dirty="0"/>
              <a:t>assume that the car is on a road </a:t>
            </a:r>
            <a:r>
              <a:rPr lang="en-GB" dirty="0"/>
              <a:t>in its stored map. So although their raw Position estimate may not be on a road, they “snap” the position to the nearest place on the road. So their side-to-side accuracy is good due to the mapping.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34DB442-A327-963B-AC95-8D6C3354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658" y="4218050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Raw GPS Solutions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CE2EE37-31EC-2AD3-AC4B-3C5A1117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220" y="4218050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DGPS Solutions</a:t>
            </a:r>
          </a:p>
        </p:txBody>
      </p:sp>
      <p:pic>
        <p:nvPicPr>
          <p:cNvPr id="1026" name="Picture 2" descr="Sat Nav screengrab 1">
            <a:extLst>
              <a:ext uri="{FF2B5EF4-FFF2-40B4-BE49-F238E27FC236}">
                <a16:creationId xmlns:a16="http://schemas.microsoft.com/office/drawing/2014/main" id="{7CD9B692-86AC-6718-DB26-FE10C7AE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24" y="305308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4893F07-3899-808A-5FA1-E7EA0821BC2B}"/>
              </a:ext>
            </a:extLst>
          </p:cNvPr>
          <p:cNvSpPr txBox="1">
            <a:spLocks/>
          </p:cNvSpPr>
          <p:nvPr/>
        </p:nvSpPr>
        <p:spPr>
          <a:xfrm>
            <a:off x="804672" y="2915920"/>
            <a:ext cx="5178552" cy="35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forward-backward position error may build up along a long straight road, but it will be corrected at the next bend or junction.</a:t>
            </a:r>
          </a:p>
        </p:txBody>
      </p:sp>
    </p:spTree>
    <p:extLst>
      <p:ext uri="{BB962C8B-B14F-4D97-AF65-F5344CB8AC3E}">
        <p14:creationId xmlns:p14="http://schemas.microsoft.com/office/powerpoint/2010/main" val="81509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Ground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4702048" cy="4805378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There’s a huge ground control segment. This is the GPS one.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altLang="en-US" dirty="0"/>
              <a:t>Master time – uses a constellation of atomic clocks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Large ground stations monitor all the satellites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Their orbital and clock parameters are measured – models updated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The satellites are controlled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data is sent to the satellites for them to send messages to receivers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8F9192-B2EE-C3EA-108A-B2DF14CD03A7}"/>
              </a:ext>
            </a:extLst>
          </p:cNvPr>
          <p:cNvSpPr txBox="1">
            <a:spLocks/>
          </p:cNvSpPr>
          <p:nvPr/>
        </p:nvSpPr>
        <p:spPr>
          <a:xfrm>
            <a:off x="2700020" y="1992653"/>
            <a:ext cx="5410200" cy="1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28D2437-0954-AE8E-C2D3-32E45E78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860" y="4317777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III GPS Satellite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8BDC4-45DC-CDFD-68E1-577246359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846" y="1665520"/>
            <a:ext cx="6185218" cy="3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GPS modernisation and evolution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1"/>
            <a:ext cx="11184128" cy="2032991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As well as the original open service (L1C/A), </a:t>
            </a:r>
            <a:r>
              <a:rPr lang="en-GB" sz="2000" dirty="0"/>
              <a:t>GPS satellites transmit on </a:t>
            </a:r>
            <a:r>
              <a:rPr lang="en-GB" dirty="0"/>
              <a:t>another</a:t>
            </a:r>
            <a:r>
              <a:rPr lang="en-GB" sz="2000" dirty="0"/>
              <a:t> frequency (L2) primarily to support ionospheric estimation.</a:t>
            </a:r>
          </a:p>
          <a:p>
            <a:pPr rtl="0"/>
            <a:r>
              <a:rPr lang="en-GB" dirty="0"/>
              <a:t>They also transmit </a:t>
            </a:r>
            <a:r>
              <a:rPr lang="en-GB" b="1" dirty="0"/>
              <a:t>encrypted</a:t>
            </a:r>
            <a:r>
              <a:rPr lang="en-GB" dirty="0"/>
              <a:t> signals on L1 and L2 – military use only</a:t>
            </a:r>
          </a:p>
          <a:p>
            <a:r>
              <a:rPr lang="en-GB" sz="2000" dirty="0"/>
              <a:t>Then to provide improved accuracy another signal was added on another frequency (L5), with 10 times greater chip rate.</a:t>
            </a:r>
          </a:p>
          <a:p>
            <a:pPr rtl="0"/>
            <a:endParaRPr lang="en-GB" sz="2000" dirty="0"/>
          </a:p>
          <a:p>
            <a:pPr rtl="0"/>
            <a:endParaRPr lang="en-GB" sz="20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8F9192-B2EE-C3EA-108A-B2DF14CD03A7}"/>
              </a:ext>
            </a:extLst>
          </p:cNvPr>
          <p:cNvSpPr txBox="1">
            <a:spLocks/>
          </p:cNvSpPr>
          <p:nvPr/>
        </p:nvSpPr>
        <p:spPr>
          <a:xfrm>
            <a:off x="2700020" y="1992653"/>
            <a:ext cx="5410200" cy="1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Picture 10" descr="Chart, timeline">
            <a:extLst>
              <a:ext uri="{FF2B5EF4-FFF2-40B4-BE49-F238E27FC236}">
                <a16:creationId xmlns:a16="http://schemas.microsoft.com/office/drawing/2014/main" id="{D684700F-0ADB-E18B-C15C-ED1A1BCC5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3516354"/>
            <a:ext cx="7894319" cy="32790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79352F-E69D-8672-17A1-6948F0877EC3}"/>
              </a:ext>
            </a:extLst>
          </p:cNvPr>
          <p:cNvSpPr txBox="1"/>
          <p:nvPr/>
        </p:nvSpPr>
        <p:spPr>
          <a:xfrm>
            <a:off x="804672" y="3812564"/>
            <a:ext cx="478332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600"/>
              </a:spcAft>
            </a:pPr>
            <a:r>
              <a:rPr lang="en-GB" sz="2000" dirty="0"/>
              <a:t>Since 2000, additional “modernised” GPS signals are also transmitted in the same bands.</a:t>
            </a:r>
          </a:p>
          <a:p>
            <a:pPr rtl="0">
              <a:spcAft>
                <a:spcPts val="600"/>
              </a:spcAft>
            </a:pPr>
            <a:r>
              <a:rPr lang="en-GB" sz="2000" dirty="0"/>
              <a:t>The new satellites are bigger, more versatile and last longer, soon using ion thrusters.</a:t>
            </a:r>
          </a:p>
        </p:txBody>
      </p:sp>
    </p:spTree>
    <p:extLst>
      <p:ext uri="{BB962C8B-B14F-4D97-AF65-F5344CB8AC3E}">
        <p14:creationId xmlns:p14="http://schemas.microsoft.com/office/powerpoint/2010/main" val="177082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How it’s done – a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6845808" cy="475869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The radio signal is transmitted circularly polarised (so the receiver can have any orientation)</a:t>
            </a:r>
          </a:p>
          <a:p>
            <a:pPr rtl="0"/>
            <a:r>
              <a:rPr lang="en-GB" dirty="0"/>
              <a:t>The antenna focuses the energy onto a patch on earth but it’s huge so the received power is still </a:t>
            </a:r>
            <a:r>
              <a:rPr lang="en-GB" b="1" dirty="0"/>
              <a:t>very low</a:t>
            </a:r>
            <a:r>
              <a:rPr lang="en-GB" dirty="0"/>
              <a:t>.</a:t>
            </a:r>
          </a:p>
          <a:p>
            <a:pPr rtl="0"/>
            <a:r>
              <a:rPr lang="en-GB" dirty="0"/>
              <a:t>To achieve high timing accuracy with low peak power we use </a:t>
            </a:r>
            <a:r>
              <a:rPr lang="en-GB" b="1" dirty="0"/>
              <a:t>pulse compression</a:t>
            </a:r>
            <a:r>
              <a:rPr lang="en-GB" dirty="0"/>
              <a:t> (as in radar).</a:t>
            </a:r>
          </a:p>
          <a:p>
            <a:pPr rtl="0"/>
            <a:r>
              <a:rPr lang="en-GB" dirty="0"/>
              <a:t>The carrier frequency is L1 band (1.1 – 1.5GHz). It is modulated with a </a:t>
            </a:r>
            <a:r>
              <a:rPr lang="en-GB" b="1" dirty="0"/>
              <a:t>spread spectrum </a:t>
            </a:r>
            <a:r>
              <a:rPr lang="en-GB" dirty="0"/>
              <a:t>pseudo-random noise</a:t>
            </a:r>
            <a:r>
              <a:rPr lang="en-GB" b="1" dirty="0"/>
              <a:t> (PRN) </a:t>
            </a:r>
            <a:r>
              <a:rPr lang="en-GB" dirty="0"/>
              <a:t>sequence of rectangular “chips” – different for each Satellite, so separable by correlation in the Rx.</a:t>
            </a:r>
          </a:p>
          <a:p>
            <a:pPr rtl="0"/>
            <a:r>
              <a:rPr lang="en-GB" dirty="0"/>
              <a:t>Because GNSS has to be able to operate standalone, the satellite ephemeris </a:t>
            </a:r>
            <a:r>
              <a:rPr lang="en-GB" b="1" dirty="0"/>
              <a:t>data</a:t>
            </a:r>
            <a:r>
              <a:rPr lang="en-GB" dirty="0"/>
              <a:t> is also modulated onto it.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17</a:t>
            </a:fld>
            <a:endParaRPr lang="en-GB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2FD7489-BF48-955A-5764-28463E92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86917"/>
            <a:ext cx="3691128" cy="19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1EA819-BF6C-ECB3-414D-35D7D237F1B3}"/>
              </a:ext>
            </a:extLst>
          </p:cNvPr>
          <p:cNvGrpSpPr/>
          <p:nvPr/>
        </p:nvGrpSpPr>
        <p:grpSpPr>
          <a:xfrm>
            <a:off x="7696200" y="2674620"/>
            <a:ext cx="4383024" cy="3676968"/>
            <a:chOff x="5830824" y="1614720"/>
            <a:chExt cx="6248400" cy="50482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D290F5-3112-4CB5-EB5E-0BA05AA32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824" y="1614720"/>
              <a:ext cx="620077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047CA250-5D4D-6A73-5858-348DBE04B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0424" y="2833920"/>
              <a:ext cx="2209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E8FC9058-45A7-F24A-B090-8BA057A29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02624" y="2833920"/>
              <a:ext cx="2971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89587A23-6D6D-42B1-7BFC-95162DAEC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8"/>
            <a:stretch>
              <a:fillRect/>
            </a:stretch>
          </p:blipFill>
          <p:spPr bwMode="auto">
            <a:xfrm>
              <a:off x="5983224" y="3291120"/>
              <a:ext cx="60960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CEBF8A17-1201-7965-6AE8-4B499F5DB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8"/>
            <a:stretch>
              <a:fillRect/>
            </a:stretch>
          </p:blipFill>
          <p:spPr bwMode="auto">
            <a:xfrm>
              <a:off x="6002274" y="4891320"/>
              <a:ext cx="60769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571B309B-ED2C-1FB5-4E1D-BC28CF746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24" y="4586520"/>
              <a:ext cx="1143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EAA66BF2-54D6-1250-A546-9CE57FD7A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4424" y="4586520"/>
              <a:ext cx="3886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F9D000-6E6E-1376-79DD-16D5644F1074}"/>
              </a:ext>
            </a:extLst>
          </p:cNvPr>
          <p:cNvSpPr txBox="1"/>
          <p:nvPr/>
        </p:nvSpPr>
        <p:spPr>
          <a:xfrm>
            <a:off x="11538443" y="2741565"/>
            <a:ext cx="4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0AB490-653D-22A8-5417-AEB894EE4553}"/>
              </a:ext>
            </a:extLst>
          </p:cNvPr>
          <p:cNvSpPr txBox="1"/>
          <p:nvPr/>
        </p:nvSpPr>
        <p:spPr>
          <a:xfrm>
            <a:off x="11565499" y="3729833"/>
            <a:ext cx="4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</a:t>
            </a:r>
            <a:r>
              <a:rPr lang="en-GB" dirty="0"/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51F63-3B8B-6B60-D784-55A048E06FBD}"/>
              </a:ext>
            </a:extLst>
          </p:cNvPr>
          <p:cNvSpPr txBox="1"/>
          <p:nvPr/>
        </p:nvSpPr>
        <p:spPr>
          <a:xfrm>
            <a:off x="11151534" y="4931687"/>
            <a:ext cx="1007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</a:t>
            </a:r>
            <a:r>
              <a:rPr lang="en-GB" dirty="0"/>
              <a:t>20 </a:t>
            </a:r>
            <a:r>
              <a:rPr lang="en-GB" dirty="0" err="1"/>
              <a:t>ms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6C8B99-F9D6-3615-B05A-DD6373D241DC}"/>
              </a:ext>
            </a:extLst>
          </p:cNvPr>
          <p:cNvSpPr txBox="1"/>
          <p:nvPr/>
        </p:nvSpPr>
        <p:spPr>
          <a:xfrm>
            <a:off x="8089293" y="4099165"/>
            <a:ext cx="80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94035-6DD7-E999-0E05-3CBB98FB71AD}"/>
              </a:ext>
            </a:extLst>
          </p:cNvPr>
          <p:cNvSpPr txBox="1"/>
          <p:nvPr/>
        </p:nvSpPr>
        <p:spPr>
          <a:xfrm>
            <a:off x="9247632" y="5488878"/>
            <a:ext cx="20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SYMBOLS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22AF5-2098-A523-37F9-6E0549512373}"/>
              </a:ext>
            </a:extLst>
          </p:cNvPr>
          <p:cNvSpPr txBox="1"/>
          <p:nvPr/>
        </p:nvSpPr>
        <p:spPr>
          <a:xfrm>
            <a:off x="8979037" y="2663461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CARRIER WAVE</a:t>
            </a:r>
          </a:p>
        </p:txBody>
      </p:sp>
    </p:spTree>
    <p:extLst>
      <p:ext uri="{BB962C8B-B14F-4D97-AF65-F5344CB8AC3E}">
        <p14:creationId xmlns:p14="http://schemas.microsoft.com/office/powerpoint/2010/main" val="237780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on the white cover&#10;&#10;Description automatically generated with medium confidence">
            <a:extLst>
              <a:ext uri="{FF2B5EF4-FFF2-40B4-BE49-F238E27FC236}">
                <a16:creationId xmlns:a16="http://schemas.microsoft.com/office/drawing/2014/main" id="{83ED13B2-A9B1-135B-6F9B-C42137A0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36" y="1448592"/>
            <a:ext cx="3737864" cy="21056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85316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In the receiver – Acquiring and Tracking signals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684271"/>
            <a:ext cx="8001188" cy="4162017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The </a:t>
            </a:r>
            <a:r>
              <a:rPr lang="en-GB" b="1" dirty="0"/>
              <a:t>hardest</a:t>
            </a:r>
            <a:r>
              <a:rPr lang="en-GB" dirty="0"/>
              <a:t> task is </a:t>
            </a:r>
            <a:r>
              <a:rPr lang="en-GB" b="1" dirty="0"/>
              <a:t>Acquiring</a:t>
            </a:r>
            <a:r>
              <a:rPr lang="en-GB" dirty="0"/>
              <a:t> the signals - both the arrival time and frequency error are unknown, the latter caused by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Doppler shift (caused by the changing range to the satellite)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Errors in the frequency of the receiver’s reference oscillator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So receivers acquire signals one by one.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The computational effort of Acquisition is why traditional car Sat </a:t>
            </a:r>
            <a:r>
              <a:rPr lang="en-GB" dirty="0" err="1"/>
              <a:t>Navs</a:t>
            </a:r>
            <a:r>
              <a:rPr lang="en-GB" dirty="0"/>
              <a:t> take a long time (~1 minute) to make an initial estimate of position (if it’s changed since when it was turned off).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Once each signal is acquired, it is then continuously </a:t>
            </a:r>
            <a:r>
              <a:rPr lang="en-GB" b="1" dirty="0"/>
              <a:t>tracked</a:t>
            </a:r>
            <a:r>
              <a:rPr lang="en-GB" dirty="0"/>
              <a:t>. Receivers typically have many (&gt;100) tracking channels.</a:t>
            </a:r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2D91E-6758-86F9-1E77-EB75EE8F4A61}"/>
              </a:ext>
            </a:extLst>
          </p:cNvPr>
          <p:cNvSpPr txBox="1"/>
          <p:nvPr/>
        </p:nvSpPr>
        <p:spPr>
          <a:xfrm>
            <a:off x="8610600" y="3337327"/>
            <a:ext cx="3504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1600" dirty="0"/>
              <a:t>1977 Rockwell Collins “receive the world’s first GPS satellite signal” </a:t>
            </a:r>
          </a:p>
        </p:txBody>
      </p:sp>
      <p:pic>
        <p:nvPicPr>
          <p:cNvPr id="9" name="Picture 8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79DF77F3-B30D-495A-5778-A44B089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330" y="4064317"/>
            <a:ext cx="1863750" cy="2366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0828AA-2047-F3E2-AED2-C30632258024}"/>
              </a:ext>
            </a:extLst>
          </p:cNvPr>
          <p:cNvSpPr txBox="1"/>
          <p:nvPr/>
        </p:nvSpPr>
        <p:spPr>
          <a:xfrm>
            <a:off x="7505700" y="6108114"/>
            <a:ext cx="20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90909"/>
                </a:solidFill>
                <a:effectLst/>
                <a:latin typeface="gotham"/>
              </a:rPr>
              <a:t>first-ever GPS brochure: Manpack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20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365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The challenge in receiver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3" y="1767839"/>
            <a:ext cx="8882888" cy="4953635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The </a:t>
            </a:r>
            <a:r>
              <a:rPr lang="en-GB" b="1" dirty="0"/>
              <a:t>Acquisition challenge</a:t>
            </a:r>
            <a:r>
              <a:rPr lang="en-GB" dirty="0"/>
              <a:t> is even greater for some modern GNSS signals (which have 10 times higher chip rate, to give greater accuracy)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And greater still for the military encrypted GNSS signals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So </a:t>
            </a:r>
            <a:r>
              <a:rPr lang="en-GB" b="1" dirty="0"/>
              <a:t>advanced receivers</a:t>
            </a:r>
            <a:r>
              <a:rPr lang="en-GB" dirty="0"/>
              <a:t> (like QinetiQ’s Q40) include specialised Digital Signal Processing – to perform acquisition faster.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There is initially a lot of time ambiguity in the results, but the receiver reduces it by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Tracking each signal, then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Synchronising to the structure within the signal.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It overcomes the remaining ambiguity / uncertainty by performing a mathematical </a:t>
            </a:r>
            <a:r>
              <a:rPr lang="en-GB" b="1" dirty="0"/>
              <a:t>optimisation</a:t>
            </a:r>
            <a:r>
              <a:rPr lang="en-GB" dirty="0"/>
              <a:t> process - a Least Squared Error solution for the ranges to the satellites it is tracking.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The result is the </a:t>
            </a:r>
            <a:r>
              <a:rPr lang="en-GB" b="1" dirty="0"/>
              <a:t>estimate of the PVT</a:t>
            </a:r>
            <a:r>
              <a:rPr lang="en-GB" dirty="0"/>
              <a:t>.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19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AC5FC9-2C68-C1C5-3817-1E4ABA28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659" y="4209085"/>
            <a:ext cx="389764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BD7416DB-4156-8CF4-83A8-84DFE6531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9" t="8318" r="15507" b="6681"/>
          <a:stretch/>
        </p:blipFill>
        <p:spPr>
          <a:xfrm>
            <a:off x="9662754" y="2791482"/>
            <a:ext cx="2413058" cy="154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A4306C-B276-DB8D-9920-8263D405F990}"/>
              </a:ext>
            </a:extLst>
          </p:cNvPr>
          <p:cNvCxnSpPr/>
          <p:nvPr/>
        </p:nvCxnSpPr>
        <p:spPr>
          <a:xfrm>
            <a:off x="10418584" y="3124744"/>
            <a:ext cx="0" cy="12147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B1C23-E2C1-B38F-DFB4-727C25E23AE8}"/>
              </a:ext>
            </a:extLst>
          </p:cNvPr>
          <p:cNvCxnSpPr/>
          <p:nvPr/>
        </p:nvCxnSpPr>
        <p:spPr>
          <a:xfrm>
            <a:off x="10562600" y="3519242"/>
            <a:ext cx="39948" cy="8202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C5969F-3B23-38AA-A1AC-9C0A4016382E}"/>
              </a:ext>
            </a:extLst>
          </p:cNvPr>
          <p:cNvCxnSpPr/>
          <p:nvPr/>
        </p:nvCxnSpPr>
        <p:spPr>
          <a:xfrm flipH="1" flipV="1">
            <a:off x="11287528" y="3706324"/>
            <a:ext cx="156327" cy="53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6E73B068-B32F-4219-8C34-020FF74814F0" descr="D65483F7-C343-4E1A-8DB9-CF68D6472D5E@gfmicro">
            <a:extLst>
              <a:ext uri="{FF2B5EF4-FFF2-40B4-BE49-F238E27FC236}">
                <a16:creationId xmlns:a16="http://schemas.microsoft.com/office/drawing/2014/main" id="{782720A8-A11B-505F-C809-D3BBB1BEB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" t="-996" r="-2300" b="-2648"/>
          <a:stretch/>
        </p:blipFill>
        <p:spPr bwMode="auto">
          <a:xfrm>
            <a:off x="11390327" y="4295801"/>
            <a:ext cx="611999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B0D6AB-25B2-D68D-D214-E612540FA0BE}"/>
              </a:ext>
            </a:extLst>
          </p:cNvPr>
          <p:cNvSpPr txBox="1"/>
          <p:nvPr/>
        </p:nvSpPr>
        <p:spPr>
          <a:xfrm>
            <a:off x="11308081" y="4946547"/>
            <a:ext cx="694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DGP</a:t>
            </a:r>
            <a:r>
              <a:rPr lang="en-GB" sz="1400" dirty="0"/>
              <a:t> 500M trans</a:t>
            </a:r>
            <a:endParaRPr lang="en-GB" sz="105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83759-7F7F-28BC-D91B-65C30B9B409C}"/>
              </a:ext>
            </a:extLst>
          </p:cNvPr>
          <p:cNvSpPr txBox="1"/>
          <p:nvPr/>
        </p:nvSpPr>
        <p:spPr>
          <a:xfrm>
            <a:off x="10235451" y="4767715"/>
            <a:ext cx="69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RF ASIC</a:t>
            </a:r>
            <a:endParaRPr lang="en-GB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8A928-5AFE-4334-E77C-DBB695B57B14}"/>
              </a:ext>
            </a:extLst>
          </p:cNvPr>
          <p:cNvSpPr txBox="1"/>
          <p:nvPr/>
        </p:nvSpPr>
        <p:spPr>
          <a:xfrm>
            <a:off x="10637744" y="2142910"/>
            <a:ext cx="94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QinetiQ Q40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320465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8564" y="111760"/>
            <a:ext cx="6020556" cy="6461760"/>
          </a:xfrm>
        </p:spPr>
        <p:txBody>
          <a:bodyPr rtlCol="0"/>
          <a:lstStyle/>
          <a:p>
            <a:pPr algn="l" rtl="0"/>
            <a:r>
              <a:rPr lang="en-GB" sz="3600" dirty="0">
                <a:solidFill>
                  <a:schemeClr val="bg1"/>
                </a:solidFill>
              </a:rPr>
              <a:t>Topics</a:t>
            </a:r>
          </a:p>
          <a:p>
            <a:pPr algn="l" rtl="0"/>
            <a:endParaRPr lang="en-GB" sz="1800" dirty="0">
              <a:solidFill>
                <a:schemeClr val="bg1"/>
              </a:solidFill>
            </a:endParaRPr>
          </a:p>
          <a:p>
            <a:pPr algn="l" rtl="0"/>
            <a:r>
              <a:rPr lang="en-GB" sz="2000" dirty="0"/>
              <a:t>What was Sat Nav designed to do?</a:t>
            </a:r>
          </a:p>
          <a:p>
            <a:pPr algn="l" rtl="0"/>
            <a:r>
              <a:rPr lang="en-GB" sz="2000" dirty="0"/>
              <a:t>How it works</a:t>
            </a:r>
          </a:p>
          <a:p>
            <a:pPr algn="l" rtl="0"/>
            <a:r>
              <a:rPr lang="en-GB" sz="2000" dirty="0"/>
              <a:t>How it has developed over 50 years</a:t>
            </a:r>
          </a:p>
          <a:p>
            <a:pPr algn="l" rtl="0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GNSS on smartphones, and the tricks they use</a:t>
            </a:r>
          </a:p>
          <a:p>
            <a:pPr algn="l" rtl="0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The proliferating applications of Sat Nav</a:t>
            </a:r>
          </a:p>
          <a:p>
            <a:pPr algn="l" rtl="0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Sat Nav’s global impact</a:t>
            </a:r>
          </a:p>
          <a:p>
            <a:pPr algn="l" rtl="0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Its weaknesses and vulnerabilities</a:t>
            </a:r>
          </a:p>
          <a:p>
            <a:pPr algn="l" rtl="0"/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Combatting those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</a:rPr>
              <a:t>vulnerabilites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algn="l" rtl="0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ED988-3FA8-378D-9D90-ABAE14CCB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92" y="160528"/>
            <a:ext cx="5048244" cy="5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705916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/>
              <a:t>GNSS on smartphones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10417048" cy="2448243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In high-end smartphones, </a:t>
            </a:r>
            <a:r>
              <a:rPr lang="en-GB" b="1" dirty="0"/>
              <a:t>assisted</a:t>
            </a:r>
            <a:r>
              <a:rPr lang="en-GB" dirty="0"/>
              <a:t> or </a:t>
            </a:r>
            <a:r>
              <a:rPr lang="en-GB" b="1" dirty="0"/>
              <a:t>augmented GNSS (A-GNS)</a:t>
            </a:r>
            <a:r>
              <a:rPr lang="en-GB" dirty="0"/>
              <a:t> uses the phone data link to reduce computation and speed up acquisition. There are many variants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satellite orbital data (which is needed to calculate position) and precise time are sent over the link. This greatly reduces the computation load of acquisition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In another option the smartphone just sends data to the server and </a:t>
            </a:r>
            <a:r>
              <a:rPr lang="en-GB" b="1" dirty="0"/>
              <a:t>the server </a:t>
            </a:r>
            <a:r>
              <a:rPr lang="en-GB" dirty="0"/>
              <a:t>calculates the phone position (with lots of computing power and information)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/>
              <a:t>Sat Nav</a:t>
            </a:r>
            <a:endParaRPr lang="en-GB" cap="small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20</a:t>
            </a:fld>
            <a:endParaRPr lang="en-GB"/>
          </a:p>
        </p:txBody>
      </p:sp>
      <p:pic>
        <p:nvPicPr>
          <p:cNvPr id="3074" name="Picture 2" descr="How To Use Your Sat Nav Legally And Safely - Which?">
            <a:extLst>
              <a:ext uri="{FF2B5EF4-FFF2-40B4-BE49-F238E27FC236}">
                <a16:creationId xmlns:a16="http://schemas.microsoft.com/office/drawing/2014/main" id="{44FF12B3-7ACE-5E78-94F9-7CD6EA98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05" y="421608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356470" cy="594656"/>
          </a:xfrm>
        </p:spPr>
        <p:txBody>
          <a:bodyPr rtlCol="0">
            <a:noAutofit/>
          </a:bodyPr>
          <a:lstStyle/>
          <a:p>
            <a:pPr rtl="0">
              <a:spcAft>
                <a:spcPts val="600"/>
              </a:spcAft>
            </a:pPr>
            <a:r>
              <a:rPr lang="en-GB" sz="3200" dirty="0"/>
              <a:t>Alternative Navigation Technologies (</a:t>
            </a:r>
            <a:r>
              <a:rPr lang="en-GB" sz="3200" dirty="0" err="1"/>
              <a:t>AltNav</a:t>
            </a:r>
            <a:r>
              <a:rPr lang="en-GB" sz="3200" dirty="0"/>
              <a:t>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/>
              <a:t>Sat Nav</a:t>
            </a:r>
            <a:endParaRPr lang="en-GB" cap="small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8E890-D625-9AC1-5FD7-59802AE099C9}"/>
              </a:ext>
            </a:extLst>
          </p:cNvPr>
          <p:cNvSpPr txBox="1"/>
          <p:nvPr/>
        </p:nvSpPr>
        <p:spPr>
          <a:xfrm>
            <a:off x="808355" y="1808837"/>
            <a:ext cx="695606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en-GB" sz="2000" dirty="0"/>
              <a:t>High-end phones may support other location services, such as</a:t>
            </a:r>
          </a:p>
          <a:p>
            <a:pPr marL="34290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Wi-Fi positioning</a:t>
            </a:r>
            <a:r>
              <a:rPr lang="en-GB" sz="2000" dirty="0"/>
              <a:t> (for indoor use)</a:t>
            </a:r>
            <a:endParaRPr lang="en-GB" sz="2000" b="1" dirty="0"/>
          </a:p>
          <a:p>
            <a:pPr marL="34290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cell-site </a:t>
            </a:r>
            <a:r>
              <a:rPr lang="en-GB" sz="2000" b="1" dirty="0" err="1"/>
              <a:t>multilateration</a:t>
            </a:r>
            <a:r>
              <a:rPr lang="en-GB" sz="2000" dirty="0"/>
              <a:t> (using Time Difference of Arrival – TDOA)</a:t>
            </a:r>
          </a:p>
          <a:p>
            <a:pPr marL="34290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or sometimes a </a:t>
            </a:r>
            <a:r>
              <a:rPr lang="en-GB" sz="2000" b="1" dirty="0"/>
              <a:t>hybrid positioning system</a:t>
            </a:r>
            <a:r>
              <a:rPr lang="en-GB" dirty="0"/>
              <a:t>.</a:t>
            </a:r>
          </a:p>
          <a:p>
            <a:pPr rtl="0">
              <a:spcAft>
                <a:spcPts val="600"/>
              </a:spcAft>
            </a:pPr>
            <a:endParaRPr lang="en-GB" sz="2000" dirty="0"/>
          </a:p>
          <a:p>
            <a:pPr rtl="0">
              <a:spcAft>
                <a:spcPts val="600"/>
              </a:spcAft>
            </a:pPr>
            <a:r>
              <a:rPr lang="en-GB" sz="2000" b="1" dirty="0"/>
              <a:t>Another</a:t>
            </a:r>
            <a:r>
              <a:rPr lang="en-GB" sz="2000" dirty="0"/>
              <a:t> type of enhancement (only just coming) uses the other sensors inside the smartphone</a:t>
            </a:r>
          </a:p>
          <a:p>
            <a:pPr marL="342900" indent="-34290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accelerometers, compass and barometer</a:t>
            </a:r>
          </a:p>
          <a:p>
            <a:pPr rtl="0">
              <a:spcAft>
                <a:spcPts val="600"/>
              </a:spcAft>
            </a:pPr>
            <a:r>
              <a:rPr lang="en-GB" sz="2000" dirty="0"/>
              <a:t>plus the GNSS PVT, to make much enhanced position estimates</a:t>
            </a:r>
            <a:endParaRPr lang="en-GB" dirty="0"/>
          </a:p>
        </p:txBody>
      </p:sp>
      <p:pic>
        <p:nvPicPr>
          <p:cNvPr id="5" name="Picture 4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849A3192-54A8-E556-A209-B374BF16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87" y="1892235"/>
            <a:ext cx="2924583" cy="1943371"/>
          </a:xfrm>
          <a:prstGeom prst="rect">
            <a:avLst/>
          </a:prstGeom>
        </p:spPr>
      </p:pic>
      <p:pic>
        <p:nvPicPr>
          <p:cNvPr id="1026" name="Picture 2" descr="Multilateration based on classical OTDOA.">
            <a:extLst>
              <a:ext uri="{FF2B5EF4-FFF2-40B4-BE49-F238E27FC236}">
                <a16:creationId xmlns:a16="http://schemas.microsoft.com/office/drawing/2014/main" id="{257851AB-A334-CC3F-0AF4-10EBF20E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17" y="4009149"/>
            <a:ext cx="4016553" cy="25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070864"/>
            <a:ext cx="8537321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The four GNSSs and regional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39"/>
            <a:ext cx="8618728" cy="4784471"/>
          </a:xfrm>
        </p:spPr>
        <p:txBody>
          <a:bodyPr rtlCol="0">
            <a:normAutofit/>
          </a:bodyPr>
          <a:lstStyle/>
          <a:p>
            <a:pPr rtl="0"/>
            <a:r>
              <a:rPr lang="en-GB" b="1" dirty="0"/>
              <a:t>GPS</a:t>
            </a:r>
            <a:r>
              <a:rPr lang="en-GB" dirty="0"/>
              <a:t>: US controlled; fully supported and modernised</a:t>
            </a:r>
          </a:p>
          <a:p>
            <a:pPr rtl="0"/>
            <a:r>
              <a:rPr lang="en-GB" b="1" dirty="0"/>
              <a:t>GLONASS</a:t>
            </a:r>
            <a:r>
              <a:rPr lang="en-GB" dirty="0"/>
              <a:t>: Russian controlled; declined to a poor state; now restored to a full system and under Putin is being revitalised and modernised</a:t>
            </a:r>
          </a:p>
          <a:p>
            <a:pPr rtl="0"/>
            <a:r>
              <a:rPr lang="en-GB" b="1" dirty="0" err="1"/>
              <a:t>Beidou</a:t>
            </a:r>
            <a:r>
              <a:rPr lang="en-GB" dirty="0"/>
              <a:t>: Chinese controlled; Beidou-3 fully operational by June 2020</a:t>
            </a:r>
          </a:p>
          <a:p>
            <a:pPr rtl="0"/>
            <a:r>
              <a:rPr lang="en-GB" b="1" dirty="0"/>
              <a:t>Galileo</a:t>
            </a:r>
            <a:r>
              <a:rPr lang="en-GB" dirty="0"/>
              <a:t>: European Union controlled; theoretically more accurate than the other systems; some problems getting the satellites launched; it is recently working, but not yet quite as designed.</a:t>
            </a:r>
          </a:p>
          <a:p>
            <a:pPr rtl="0"/>
            <a:r>
              <a:rPr lang="en-GB" b="1" dirty="0"/>
              <a:t>IRNSS</a:t>
            </a:r>
            <a:r>
              <a:rPr lang="en-GB" dirty="0"/>
              <a:t>: Indian controlled regional system</a:t>
            </a:r>
          </a:p>
          <a:p>
            <a:pPr rtl="0"/>
            <a:r>
              <a:rPr lang="en-GB" b="1" dirty="0"/>
              <a:t>QZSS</a:t>
            </a:r>
            <a:r>
              <a:rPr lang="en-GB" dirty="0"/>
              <a:t>: Japanese system designed to augment GPS receivers in Japan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22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B9396E-B6BA-7271-4A7A-338473A1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93" y="1070864"/>
            <a:ext cx="2850007" cy="28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034D53-07C6-2FD2-8D26-2F8D77F26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6705" y="3920871"/>
            <a:ext cx="2620581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nsumer drones in conflict: where do they fit into IHL? - Humanitarian Law  &amp; Policy Blog">
            <a:extLst>
              <a:ext uri="{FF2B5EF4-FFF2-40B4-BE49-F238E27FC236}">
                <a16:creationId xmlns:a16="http://schemas.microsoft.com/office/drawing/2014/main" id="{D55E0431-741F-AA95-E251-FDF5A0E1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69" y="992401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GNSS applications and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602126"/>
            <a:ext cx="9644888" cy="3570074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GNSS-based </a:t>
            </a:r>
            <a:r>
              <a:rPr lang="en-GB" b="1" dirty="0"/>
              <a:t>timing</a:t>
            </a:r>
            <a:r>
              <a:rPr lang="en-GB" dirty="0"/>
              <a:t> is critical for telecommunications, financial transactions.</a:t>
            </a:r>
          </a:p>
          <a:p>
            <a:pPr rtl="0"/>
            <a:r>
              <a:rPr lang="en-GB" dirty="0"/>
              <a:t>Positioning, navigation and timing (PNT) play a critical role in land surveying, law enforcement, emergency response, precision agriculture, mining, scientific research and so on. Tachographs. Robots, drones, driverless cars.</a:t>
            </a:r>
          </a:p>
          <a:p>
            <a:pPr rtl="0"/>
            <a:r>
              <a:rPr lang="en-GB" dirty="0"/>
              <a:t>Applications in phones: advertising, social, navigation and route finding. Gathering and exploiting position data on people.</a:t>
            </a:r>
          </a:p>
          <a:p>
            <a:r>
              <a:rPr lang="en-GB" dirty="0"/>
              <a:t>So GNSS has huge financial, technological, social and </a:t>
            </a:r>
            <a:r>
              <a:rPr lang="en-GB" dirty="0" err="1"/>
              <a:t>and</a:t>
            </a:r>
            <a:r>
              <a:rPr lang="en-GB" dirty="0"/>
              <a:t> political impact, and is a means for states to project their power and control. For example, “loss of GPS would cost the U.S. economy $1 - $1.5 billion a day.”</a:t>
            </a:r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23</a:t>
            </a:fld>
            <a:endParaRPr lang="en-GB"/>
          </a:p>
        </p:txBody>
      </p:sp>
      <p:pic>
        <p:nvPicPr>
          <p:cNvPr id="5122" name="Picture 2" descr="GOFAR | GOFAR">
            <a:extLst>
              <a:ext uri="{FF2B5EF4-FFF2-40B4-BE49-F238E27FC236}">
                <a16:creationId xmlns:a16="http://schemas.microsoft.com/office/drawing/2014/main" id="{FA290D1D-A693-18A4-EB5F-19DAD45E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40" y="986918"/>
            <a:ext cx="2335784" cy="16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tts Police officer urges others to take up 'the best job in the world' |  West Bridgford Wire">
            <a:extLst>
              <a:ext uri="{FF2B5EF4-FFF2-40B4-BE49-F238E27FC236}">
                <a16:creationId xmlns:a16="http://schemas.microsoft.com/office/drawing/2014/main" id="{D20C7003-46BE-556F-6FF1-ADCD069D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58" y="3778970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7E493D0-70F1-A1C0-DCD4-AE98EB5BE08B}"/>
              </a:ext>
            </a:extLst>
          </p:cNvPr>
          <p:cNvSpPr txBox="1">
            <a:spLocks/>
          </p:cNvSpPr>
          <p:nvPr/>
        </p:nvSpPr>
        <p:spPr>
          <a:xfrm>
            <a:off x="850392" y="1767840"/>
            <a:ext cx="7217664" cy="82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GNSSs are used in all forms of transportation: space stations, aviation, maritime, rail, road and mass transit.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73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ffects of GPS Jammers on Fleet Management">
            <a:extLst>
              <a:ext uri="{FF2B5EF4-FFF2-40B4-BE49-F238E27FC236}">
                <a16:creationId xmlns:a16="http://schemas.microsoft.com/office/drawing/2014/main" id="{EA7A3D86-74F9-3220-55F9-73DAC24FA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0" t="19295" r="3939" b="17704"/>
          <a:stretch/>
        </p:blipFill>
        <p:spPr bwMode="auto">
          <a:xfrm>
            <a:off x="8757837" y="1148588"/>
            <a:ext cx="3269654" cy="21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17244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GNSS vulnerabilities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8395208" cy="4769594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Jamming </a:t>
            </a:r>
            <a:r>
              <a:rPr lang="en-GB" dirty="0"/>
              <a:t>means transmitting a signal that prevents the GNSS receiver from working.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Spoofing</a:t>
            </a:r>
            <a:r>
              <a:rPr lang="en-GB" dirty="0"/>
              <a:t> means transmitting “spoof” signals to deceive the receiver about its true position or the true time.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Doing this is illegal (up to 2 years in prison, unlimited fine).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GNSS is </a:t>
            </a:r>
            <a:r>
              <a:rPr lang="en-GB" sz="2000" dirty="0"/>
              <a:t>vulnerable because </a:t>
            </a:r>
            <a:r>
              <a:rPr lang="en-GB" dirty="0"/>
              <a:t>the signal itself is so weak.</a:t>
            </a:r>
          </a:p>
          <a:p>
            <a:pPr rtl="0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Some lorry drivers have used jammers to block their vehicle’s tachograph. Car thieves try to overcome theft-detecting trackers.</a:t>
            </a:r>
          </a:p>
          <a:p>
            <a:pPr marL="342900" indent="-342900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 have been examples of GNSS receivers in a much wider area being affected by such jammers.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In the military, many weapon systems and increasingly drones rely on GNSS. So adversaries seek to jam them.</a:t>
            </a:r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6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17244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GNSS interference countermeasures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8344408" cy="4404360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/>
              <a:t>Jamming countermeasures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Jammers can be detected and located.</a:t>
            </a:r>
            <a:endParaRPr lang="en-GB" b="1"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/>
              <a:t>Special antennas </a:t>
            </a:r>
            <a:r>
              <a:rPr lang="en-GB" dirty="0"/>
              <a:t>that reject jamming signals while letting GNSS signals through.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/>
              <a:t>Digital signal processing (DSP) </a:t>
            </a:r>
            <a:r>
              <a:rPr lang="en-GB" dirty="0"/>
              <a:t>in advanced receivers to suppress the jamming signals.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/>
              <a:t>Spoofing countermeasures</a:t>
            </a:r>
            <a:endParaRPr lang="en-GB" dirty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Detecting aspects of the spoofed signals that allow them to be distinguished from real satellite signals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/>
              <a:t>Special antennas </a:t>
            </a:r>
            <a:r>
              <a:rPr lang="en-GB" dirty="0"/>
              <a:t>that allow the receiver to estimate the direction of arrival of the signals</a:t>
            </a:r>
          </a:p>
          <a:p>
            <a:pPr rtl="0">
              <a:spcBef>
                <a:spcPts val="0"/>
              </a:spcBef>
            </a:pP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25</a:t>
            </a:fld>
            <a:endParaRPr lang="en-GB"/>
          </a:p>
        </p:txBody>
      </p:sp>
      <p:pic>
        <p:nvPicPr>
          <p:cNvPr id="2" name="Picture 2" descr="Understanding the Difference Between Anti-Spoofing and Anti-Jamming |  NovAtel">
            <a:extLst>
              <a:ext uri="{FF2B5EF4-FFF2-40B4-BE49-F238E27FC236}">
                <a16:creationId xmlns:a16="http://schemas.microsoft.com/office/drawing/2014/main" id="{A3D7D3A8-8D91-F0C2-C255-5D58589F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60" y="1070864"/>
            <a:ext cx="2857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4DC6A-5A1F-4482-30AB-C7178E13F933}"/>
              </a:ext>
            </a:extLst>
          </p:cNvPr>
          <p:cNvSpPr txBox="1"/>
          <p:nvPr/>
        </p:nvSpPr>
        <p:spPr>
          <a:xfrm>
            <a:off x="10168128" y="3336036"/>
            <a:ext cx="117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antenna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D4EB30-08ED-D29C-47B2-6A30AF8C9A63}"/>
              </a:ext>
            </a:extLst>
          </p:cNvPr>
          <p:cNvCxnSpPr>
            <a:stCxn id="6" idx="0"/>
          </p:cNvCxnSpPr>
          <p:nvPr/>
        </p:nvCxnSpPr>
        <p:spPr>
          <a:xfrm flipV="1">
            <a:off x="10754868" y="2509520"/>
            <a:ext cx="207772" cy="826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/>
              <a:t>In conclusion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3" y="1801368"/>
            <a:ext cx="4807177" cy="4754880"/>
          </a:xfrm>
        </p:spPr>
        <p:txBody>
          <a:bodyPr rtlCol="0"/>
          <a:lstStyle/>
          <a:p>
            <a:pPr rtl="0"/>
            <a:r>
              <a:rPr lang="en-GB" dirty="0"/>
              <a:t>GNSS has developed over 50 years</a:t>
            </a:r>
          </a:p>
          <a:p>
            <a:pPr rtl="0"/>
            <a:r>
              <a:rPr lang="en-GB" dirty="0"/>
              <a:t>We now use it for an enormous range of valuable applications</a:t>
            </a:r>
          </a:p>
          <a:p>
            <a:pPr rtl="0"/>
            <a:r>
              <a:rPr lang="en-GB" dirty="0"/>
              <a:t>It is politically and economically key</a:t>
            </a:r>
          </a:p>
          <a:p>
            <a:pPr rtl="0"/>
            <a:r>
              <a:rPr lang="en-GB" dirty="0"/>
              <a:t>Its growth will continue and the technology is still advancing</a:t>
            </a:r>
          </a:p>
          <a:p>
            <a:pPr rtl="0"/>
            <a:r>
              <a:rPr lang="en-GB" dirty="0"/>
              <a:t>But that makes us vulnerable to any attacks on GNSS</a:t>
            </a:r>
          </a:p>
          <a:p>
            <a:pPr rtl="0"/>
            <a:r>
              <a:rPr lang="en-GB" dirty="0"/>
              <a:t>Current R &amp; D seeks to overcome the threats to GNSS </a:t>
            </a:r>
            <a:r>
              <a:rPr lang="en-GB" b="1" dirty="0"/>
              <a:t>and</a:t>
            </a:r>
            <a:r>
              <a:rPr lang="en-GB" dirty="0"/>
              <a:t> find alternative navigation technologies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26</a:t>
            </a:fld>
            <a:endParaRPr lang="en-GB"/>
          </a:p>
        </p:txBody>
      </p:sp>
      <p:pic>
        <p:nvPicPr>
          <p:cNvPr id="10" name="Picture 2" descr="Sat Nav screengrab 1">
            <a:extLst>
              <a:ext uri="{FF2B5EF4-FFF2-40B4-BE49-F238E27FC236}">
                <a16:creationId xmlns:a16="http://schemas.microsoft.com/office/drawing/2014/main" id="{65CBCBC4-2AA0-2121-00D2-9CAC762876B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1" r="20551"/>
          <a:stretch>
            <a:fillRect/>
          </a:stretch>
        </p:blipFill>
        <p:spPr bwMode="auto">
          <a:xfrm>
            <a:off x="284163" y="301625"/>
            <a:ext cx="245903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09054E5-D8F4-E643-85E4-0F4525E15E0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7" r="25877"/>
          <a:stretch>
            <a:fillRect/>
          </a:stretch>
        </p:blipFill>
        <p:spPr bwMode="auto">
          <a:xfrm>
            <a:off x="3044825" y="301625"/>
            <a:ext cx="24606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11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AF44BB0B-FE8E-8C72-29B5-FFCDD21174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7411" r="7411"/>
          <a:stretch>
            <a:fillRect/>
          </a:stretch>
        </p:blipFill>
        <p:spPr>
          <a:xfrm>
            <a:off x="284163" y="3108325"/>
            <a:ext cx="5221287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27</a:t>
            </a:fld>
            <a:endParaRPr lang="en-GB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Sat Nav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 dirty="0"/>
              <a:t>mmacleod@qinetiq.com</a:t>
            </a:r>
          </a:p>
          <a:p>
            <a:pPr rtl="0"/>
            <a:endParaRPr lang="en-GB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87050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GPS &amp; GLONASS – the first GNSSs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8037068" cy="4588510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The US DOD required a system to enable military platforms to find their location, and the time,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Anywhere in the world (land/ ocean/ in the air)</a:t>
            </a:r>
          </a:p>
          <a:p>
            <a:pPr marL="342900" indent="-342900" rtl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/>
              <a:t>24/7, in any weather</a:t>
            </a:r>
          </a:p>
          <a:p>
            <a:pPr marL="342900" indent="-342900" rtl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/>
              <a:t>Without access to any other system (e.g. communications)</a:t>
            </a:r>
          </a:p>
          <a:p>
            <a:pPr rtl="0"/>
            <a:r>
              <a:rPr lang="en-GB" dirty="0"/>
              <a:t>Sat Nav was the only feasible solution – and was based on predecessors (e.g. TRANSIT, 1958-1960)</a:t>
            </a:r>
          </a:p>
          <a:p>
            <a:pPr rtl="0"/>
            <a:r>
              <a:rPr lang="en-GB" dirty="0"/>
              <a:t>“</a:t>
            </a:r>
            <a:r>
              <a:rPr lang="en-GB" b="1" dirty="0" err="1"/>
              <a:t>Navstar</a:t>
            </a:r>
            <a:r>
              <a:rPr lang="en-GB" b="1" dirty="0"/>
              <a:t> GPS</a:t>
            </a:r>
            <a:r>
              <a:rPr lang="en-GB" dirty="0"/>
              <a:t>” started development in 1973 – first satellite launch 1978, fully operational in 1993.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The Soviet Union started GLONASS in 1976; first launch 1982.</a:t>
            </a:r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2D3CD8B-76DE-BAC8-AB31-0FE1A6A9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792" y="1368192"/>
            <a:ext cx="2771775" cy="254317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C2BE964-87C5-6C7A-4283-5B9B09FB6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232" y="3911367"/>
            <a:ext cx="2755667" cy="27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757732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It is an extraordinary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6190488" cy="4404360"/>
          </a:xfrm>
        </p:spPr>
        <p:txBody>
          <a:bodyPr rtlCol="0"/>
          <a:lstStyle/>
          <a:p>
            <a:pPr rtl="0"/>
            <a:r>
              <a:rPr lang="en-GB" sz="2000" dirty="0"/>
              <a:t>The satellites are about 21,000 km up</a:t>
            </a:r>
          </a:p>
          <a:p>
            <a:pPr rtl="0"/>
            <a:r>
              <a:rPr lang="en-GB" dirty="0"/>
              <a:t>They travel through space at about 1km/s</a:t>
            </a:r>
          </a:p>
          <a:p>
            <a:pPr rtl="0"/>
            <a:r>
              <a:rPr lang="en-GB" sz="2000" dirty="0"/>
              <a:t>To work out our pos</a:t>
            </a:r>
            <a:r>
              <a:rPr lang="en-GB" dirty="0"/>
              <a:t>ition to ~1m, we have to know the positions of the satellites to an accuracy of a few cm all the time.</a:t>
            </a:r>
          </a:p>
          <a:p>
            <a:pPr rtl="0"/>
            <a:r>
              <a:rPr lang="en-GB" sz="2000" dirty="0"/>
              <a:t>Challenging – but</a:t>
            </a:r>
            <a:r>
              <a:rPr lang="en-GB" dirty="0"/>
              <a:t> it’s the only way to meet the </a:t>
            </a:r>
            <a:r>
              <a:rPr lang="en-GB" sz="2000" dirty="0"/>
              <a:t>requirements!</a:t>
            </a:r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56ADE1-C08B-9B7A-11FC-4CCE56A8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44" y="1493520"/>
            <a:ext cx="4030212" cy="40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Basic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6933692" cy="458851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dirty="0"/>
              <a:t>1. Assume we know exactly where one satellite is and measure the </a:t>
            </a:r>
            <a:r>
              <a:rPr lang="en-GB" b="1" dirty="0"/>
              <a:t>range</a:t>
            </a:r>
            <a:r>
              <a:rPr lang="en-GB" dirty="0"/>
              <a:t> from our receiver to it. We could be anywhere on a sphere centred on the satellite.</a:t>
            </a:r>
          </a:p>
          <a:p>
            <a:r>
              <a:rPr lang="en-GB" dirty="0"/>
              <a:t>2. If we know where </a:t>
            </a:r>
            <a:r>
              <a:rPr lang="en-GB" b="1" dirty="0"/>
              <a:t>2</a:t>
            </a:r>
            <a:r>
              <a:rPr lang="en-GB" dirty="0"/>
              <a:t> satellites are and measure the ranges to them. We could be anywhere on the red circle.</a:t>
            </a:r>
          </a:p>
          <a:p>
            <a:r>
              <a:rPr lang="en-GB" dirty="0"/>
              <a:t>3. If we know where </a:t>
            </a:r>
            <a:r>
              <a:rPr lang="en-GB" b="1" dirty="0"/>
              <a:t>3</a:t>
            </a:r>
            <a:r>
              <a:rPr lang="en-GB" dirty="0"/>
              <a:t> satellites are and measure the ranges to them, we could be in one of two places.</a:t>
            </a:r>
          </a:p>
          <a:p>
            <a:r>
              <a:rPr lang="en-GB" dirty="0"/>
              <a:t>This is “</a:t>
            </a:r>
            <a:r>
              <a:rPr lang="en-GB" b="1" dirty="0"/>
              <a:t>triangulation</a:t>
            </a:r>
            <a:r>
              <a:rPr lang="en-GB" dirty="0"/>
              <a:t>” (lower diagram).</a:t>
            </a:r>
          </a:p>
          <a:p>
            <a:r>
              <a:rPr lang="en-GB" dirty="0"/>
              <a:t>To get an accurate solution we need the satellites to be in 3 well-separated directions from the receiver</a:t>
            </a:r>
          </a:p>
          <a:p>
            <a:r>
              <a:rPr lang="en-GB" dirty="0"/>
              <a:t>But there are two problems …</a:t>
            </a:r>
          </a:p>
          <a:p>
            <a:endParaRPr lang="en-GB" dirty="0"/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2" name="Picture 1" descr="A picture containing aircraft, dome&#10;&#10;Description automatically generated">
            <a:extLst>
              <a:ext uri="{FF2B5EF4-FFF2-40B4-BE49-F238E27FC236}">
                <a16:creationId xmlns:a16="http://schemas.microsoft.com/office/drawing/2014/main" id="{B630605A-1BDB-3C2A-8218-D3F428CA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b="5322"/>
          <a:stretch>
            <a:fillRect/>
          </a:stretch>
        </p:blipFill>
        <p:spPr bwMode="auto">
          <a:xfrm>
            <a:off x="7784084" y="973138"/>
            <a:ext cx="41478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86476-7C80-B75F-8F03-E4DB9049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"/>
          <a:stretch>
            <a:fillRect/>
          </a:stretch>
        </p:blipFill>
        <p:spPr bwMode="auto">
          <a:xfrm>
            <a:off x="7784084" y="3632200"/>
            <a:ext cx="4210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77C559D4-E691-C992-1433-77BC5156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272" y="3659188"/>
            <a:ext cx="13446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User position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B89BAFC-ACE0-C6C5-A153-0727AADE6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95447" y="3784600"/>
            <a:ext cx="884237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 anchor="ctr"/>
          <a:lstStyle/>
          <a:p>
            <a:endParaRPr lang="en-GB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9353A9A-8DD3-6C7D-49DC-959FF160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084" y="6451600"/>
            <a:ext cx="3048000" cy="2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00" b="1" dirty="0">
                <a:latin typeface="Arial" panose="020B0604020202020204" pitchFamily="34" charset="0"/>
              </a:rPr>
              <a:t>Alternative solution - far out in space</a:t>
            </a: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06E4CC4-6890-E9C9-DAEE-8161D2D57B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07884" y="5697538"/>
            <a:ext cx="1949450" cy="90646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 anchor="ctr"/>
          <a:lstStyle/>
          <a:p>
            <a:endParaRPr lang="en-GB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8A5FFC1D-790D-A5A0-5A9C-72EFF9700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5279" y="2336800"/>
            <a:ext cx="1279146" cy="38608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 anchor="ctr"/>
          <a:lstStyle/>
          <a:p>
            <a:endParaRPr lang="en-GB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4F5B6088-076D-DE59-FA24-475E682AE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34727" y="2336800"/>
            <a:ext cx="919545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 anchor="ctr"/>
          <a:lstStyle/>
          <a:p>
            <a:endParaRPr lang="en-GB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E6067B75-5A07-9C6D-BC62-14A315D76E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81083" y="2194560"/>
            <a:ext cx="453644" cy="85769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3" tIns="47892" rIns="95783" bIns="47892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4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 err="1"/>
              <a:t>Pseudorange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8019288" cy="458851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dirty="0"/>
              <a:t>We can’t actually measure the </a:t>
            </a:r>
            <a:r>
              <a:rPr lang="en-GB" b="1" dirty="0"/>
              <a:t>range</a:t>
            </a:r>
            <a:r>
              <a:rPr lang="en-GB" dirty="0"/>
              <a:t> directly.</a:t>
            </a:r>
          </a:p>
          <a:p>
            <a:pPr rtl="0"/>
            <a:r>
              <a:rPr lang="en-GB" dirty="0"/>
              <a:t>Every satellite carries a very accurate clock (expensive, heavy) and transmits a signal that is “timestamped” so we can work out when it was transmitted.</a:t>
            </a:r>
          </a:p>
          <a:p>
            <a:pPr rtl="0"/>
            <a:r>
              <a:rPr lang="en-GB" dirty="0"/>
              <a:t>If we have a mathematical model of exactly where each satellite is as a function of time (its “ephemeris”) then if we also had a very accurate clock we could work out the range to it (</a:t>
            </a:r>
            <a:r>
              <a:rPr lang="en-GB" dirty="0" err="1"/>
              <a:t>tho</a:t>
            </a:r>
            <a:r>
              <a:rPr lang="en-GB" dirty="0"/>
              <a:t>’ tricky).</a:t>
            </a:r>
          </a:p>
          <a:p>
            <a:r>
              <a:rPr lang="en-GB" dirty="0"/>
              <a:t>But the receiver doesn’t have a very accurate clock so instead of “ranges” the measurements are “</a:t>
            </a:r>
            <a:r>
              <a:rPr lang="en-GB" dirty="0" err="1"/>
              <a:t>pseudoranges</a:t>
            </a:r>
            <a:r>
              <a:rPr lang="en-GB" dirty="0"/>
              <a:t>” – which all contain the same range error due to the receiver time error.</a:t>
            </a:r>
          </a:p>
          <a:p>
            <a:pPr rtl="0"/>
            <a:r>
              <a:rPr lang="en-GB" dirty="0"/>
              <a:t>But if </a:t>
            </a:r>
            <a:r>
              <a:rPr lang="en-GB" b="1" dirty="0"/>
              <a:t>we can see (at least) 4 satellites</a:t>
            </a:r>
            <a:r>
              <a:rPr lang="en-GB" dirty="0"/>
              <a:t>, we can work out position and accurate time, i.e. </a:t>
            </a:r>
            <a:r>
              <a:rPr lang="en-GB" b="1" dirty="0"/>
              <a:t>PVT</a:t>
            </a:r>
            <a:r>
              <a:rPr lang="en-GB" dirty="0"/>
              <a:t> (Position, Velocity, Time).</a:t>
            </a:r>
          </a:p>
          <a:p>
            <a:endParaRPr lang="en-GB" dirty="0"/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6</a:t>
            </a:fld>
            <a:endParaRPr lang="en-GB"/>
          </a:p>
        </p:txBody>
      </p:sp>
      <p:pic>
        <p:nvPicPr>
          <p:cNvPr id="7" name="Picture 6" descr="A diagram of a solar system&#10;&#10;Description automatically generated with low confidence">
            <a:extLst>
              <a:ext uri="{FF2B5EF4-FFF2-40B4-BE49-F238E27FC236}">
                <a16:creationId xmlns:a16="http://schemas.microsoft.com/office/drawing/2014/main" id="{5DC200EE-C744-8F80-C63C-200AF4D7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497" y="1368192"/>
            <a:ext cx="28289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The satellite orbits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767840"/>
            <a:ext cx="8019288" cy="458851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GB" dirty="0"/>
              <a:t>Geostationary (GEO) satellites are 35.8km up. And they’re directly above the equator – not good for position fixing over the whole world.</a:t>
            </a:r>
          </a:p>
          <a:p>
            <a:r>
              <a:rPr lang="en-GB" dirty="0"/>
              <a:t>So the satellites must be in non-GEO orbits, moving through the sky. And we require global coverage.</a:t>
            </a:r>
          </a:p>
          <a:p>
            <a:r>
              <a:rPr lang="en-GB" dirty="0"/>
              <a:t>With 24 satellites in Middle Earth Orbit (MEO) about 22km up, we can see at least 6 satellites from anywhere on earth.</a:t>
            </a:r>
          </a:p>
          <a:p>
            <a:r>
              <a:rPr lang="en-GB" dirty="0"/>
              <a:t>(Lower would mean the satellite could transmit less power, but would need more satellites)</a:t>
            </a:r>
          </a:p>
          <a:p>
            <a:r>
              <a:rPr lang="en-GB" dirty="0"/>
              <a:t>The satellites are constantly moving so which ones we see change with time (11 hour orbital period).</a:t>
            </a:r>
          </a:p>
          <a:p>
            <a:r>
              <a:rPr lang="en-GB" dirty="0"/>
              <a:t>The red lines are the ranges from the satellites to our receiver</a:t>
            </a:r>
          </a:p>
          <a:p>
            <a:endParaRPr lang="en-GB" dirty="0"/>
          </a:p>
          <a:p>
            <a:pPr rtl="0"/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7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A2F6674-C213-1152-7E7C-EB460AC1B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574" y="1198880"/>
            <a:ext cx="2787650" cy="2230120"/>
          </a:xfrm>
          <a:prstGeom prst="rect">
            <a:avLst/>
          </a:prstGeom>
        </p:spPr>
      </p:pic>
      <p:pic>
        <p:nvPicPr>
          <p:cNvPr id="7" name="Picture 6" descr="A diagram of a solar system&#10;&#10;Description automatically generated with low confidence">
            <a:extLst>
              <a:ext uri="{FF2B5EF4-FFF2-40B4-BE49-F238E27FC236}">
                <a16:creationId xmlns:a16="http://schemas.microsoft.com/office/drawing/2014/main" id="{5DC200EE-C744-8F80-C63C-200AF4D7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37" y="3429000"/>
            <a:ext cx="28289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6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619048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System and satellite </a:t>
            </a:r>
            <a:r>
              <a:rPr lang="en-GB" sz="3200" dirty="0" err="1"/>
              <a:t>tradeoffs</a:t>
            </a:r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8546592" cy="2377137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Higher orbit would imply: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/>
              <a:t>Fewer satellites needed (some advantages): </a:t>
            </a:r>
            <a:r>
              <a:rPr lang="en-GB" dirty="0">
                <a:sym typeface="Wingdings" panose="05000000000000000000" pitchFamily="2" charset="2"/>
              </a:rPr>
              <a:t></a:t>
            </a:r>
            <a:endParaRPr lang="en-GB" dirty="0"/>
          </a:p>
          <a:p>
            <a:pPr marL="342900" indent="-342900" rtl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/>
              <a:t>More transmit power needed (hence bigger solar panels, more heat to dissipate, bigger satellite to launch) : </a:t>
            </a:r>
            <a:r>
              <a:rPr lang="en-GB" dirty="0">
                <a:sym typeface="Wingdings" panose="05000000000000000000" pitchFamily="2" charset="2"/>
              </a:rPr>
              <a:t></a:t>
            </a:r>
          </a:p>
          <a:p>
            <a:pPr rtl="0">
              <a:lnSpc>
                <a:spcPct val="100000"/>
              </a:lnSpc>
              <a:spcBef>
                <a:spcPts val="300"/>
              </a:spcBef>
            </a:pPr>
            <a:r>
              <a:rPr lang="en-GB" dirty="0"/>
              <a:t>GNSS satellites have got bigger – now 2.4 tons &amp; more powerful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9D18A6E7-04FC-F224-A8D3-5292F8C9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/>
          <a:stretch>
            <a:fillRect/>
          </a:stretch>
        </p:blipFill>
        <p:spPr bwMode="auto">
          <a:xfrm>
            <a:off x="9202420" y="1001040"/>
            <a:ext cx="2346960" cy="20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9710B7F5-8265-29A3-8112-6AEDF51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24" y="1089237"/>
            <a:ext cx="1386840" cy="2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3" tIns="47892" rIns="95783" bIns="47892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00" b="1" dirty="0">
                <a:latin typeface="Arial" panose="020B0604020202020204" pitchFamily="34" charset="0"/>
              </a:rPr>
              <a:t>Atomic clock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463DAAF-3302-18A9-CD40-1F669AF7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0" y="3914157"/>
            <a:ext cx="4834880" cy="26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8F9192-B2EE-C3EA-108A-B2DF14CD03A7}"/>
              </a:ext>
            </a:extLst>
          </p:cNvPr>
          <p:cNvSpPr txBox="1">
            <a:spLocks/>
          </p:cNvSpPr>
          <p:nvPr/>
        </p:nvSpPr>
        <p:spPr>
          <a:xfrm>
            <a:off x="2700020" y="1992653"/>
            <a:ext cx="5410200" cy="1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F32B1C31-45A3-634D-0F2B-1BDB78396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80" y="3920295"/>
            <a:ext cx="4834880" cy="2719620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028D2437-0954-AE8E-C2D3-32E45E78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860" y="4317777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III GPS Satellite</a:t>
            </a:r>
          </a:p>
        </p:txBody>
      </p:sp>
    </p:spTree>
    <p:extLst>
      <p:ext uri="{BB962C8B-B14F-4D97-AF65-F5344CB8AC3E}">
        <p14:creationId xmlns:p14="http://schemas.microsoft.com/office/powerpoint/2010/main" val="279795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70864"/>
            <a:ext cx="9284208" cy="594656"/>
          </a:xfrm>
        </p:spPr>
        <p:txBody>
          <a:bodyPr rtlCol="0">
            <a:noAutofit/>
          </a:bodyPr>
          <a:lstStyle/>
          <a:p>
            <a:pPr rtl="0"/>
            <a:r>
              <a:rPr lang="en-GB" sz="3200" dirty="0"/>
              <a:t>GNSS position accuracy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7662"/>
            <a:ext cx="5507096" cy="4297378"/>
          </a:xfrm>
        </p:spPr>
        <p:txBody>
          <a:bodyPr rtlCol="0">
            <a:normAutofit/>
          </a:bodyPr>
          <a:lstStyle/>
          <a:p>
            <a:r>
              <a:rPr lang="en-GB" dirty="0"/>
              <a:t>The radio waves are delayed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troposphere (thin layer next to earth)</a:t>
            </a:r>
          </a:p>
          <a:p>
            <a:pPr marL="571500" lvl="1" indent="-342900"/>
            <a:r>
              <a:rPr lang="en-GB" dirty="0"/>
              <a:t>Fairly easy to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ionosphere (60 – 2000 km)</a:t>
            </a:r>
          </a:p>
          <a:p>
            <a:pPr marL="571500" lvl="1" indent="-342900"/>
            <a:r>
              <a:rPr lang="en-GB" dirty="0"/>
              <a:t>Much bigger delay so bigger PVT error</a:t>
            </a:r>
          </a:p>
          <a:p>
            <a:pPr marL="571500" lvl="1" indent="-342900"/>
            <a:r>
              <a:rPr lang="en-GB" dirty="0"/>
              <a:t>Affected by Total Electron Content (TEC) which is affected by the solar wind</a:t>
            </a:r>
          </a:p>
          <a:p>
            <a:pPr marL="571500" lvl="1" indent="-342900"/>
            <a:r>
              <a:rPr lang="en-GB" dirty="0"/>
              <a:t>Vertical delay is normally &lt;10m, but much worse during storms due to Solar Wind …</a:t>
            </a:r>
          </a:p>
          <a:p>
            <a:pPr rtl="0"/>
            <a:r>
              <a:rPr lang="en-GB" dirty="0"/>
              <a:t>For the earliest GPS signal (L1 C/A) the position accuracy is normally at best &lt;10m, 95% of the time.</a:t>
            </a:r>
            <a:endParaRPr lang="en-GB" sz="20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cap="small" dirty="0"/>
              <a:t>Sat Nav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D2EF106-E1B7-82F0-3091-B8323653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780" y="6221475"/>
            <a:ext cx="2072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 dirty="0">
                <a:solidFill>
                  <a:schemeClr val="bg1"/>
                </a:solidFill>
              </a:rPr>
              <a:t>Block II-A GPS Satellite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F04F06-1BE7-1F53-5F4B-A5827837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6311768" y="2142214"/>
            <a:ext cx="5767456" cy="43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4555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{9F5E3AC4-5819-4CD7-B5F7-04C0F51B50DF}tf89338750_win32</Template>
  <TotalTime>969</TotalTime>
  <Words>2676</Words>
  <Application>Microsoft Office PowerPoint</Application>
  <PresentationFormat>Widescreen</PresentationFormat>
  <Paragraphs>280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gotham</vt:lpstr>
      <vt:lpstr>Symbol</vt:lpstr>
      <vt:lpstr>Univers</vt:lpstr>
      <vt:lpstr>Wingdings</vt:lpstr>
      <vt:lpstr>GradientUnivers</vt:lpstr>
      <vt:lpstr>Sat Nav (GNSS) </vt:lpstr>
      <vt:lpstr>PowerPoint Presentation</vt:lpstr>
      <vt:lpstr>GPS &amp; GLONASS – the first GNSSs </vt:lpstr>
      <vt:lpstr>It is an extraordinary approach</vt:lpstr>
      <vt:lpstr>Basic principles</vt:lpstr>
      <vt:lpstr>Pseudorange</vt:lpstr>
      <vt:lpstr>The satellite orbits</vt:lpstr>
      <vt:lpstr>System and satellite tradeoffs</vt:lpstr>
      <vt:lpstr>GNSS position accuracy</vt:lpstr>
      <vt:lpstr>Improving accuracy</vt:lpstr>
      <vt:lpstr>Improving accuracy with Differential GNSS</vt:lpstr>
      <vt:lpstr>Improving accuracy with RTK </vt:lpstr>
      <vt:lpstr>Space-Based Augmentation Systems (SBAS)</vt:lpstr>
      <vt:lpstr>Improving accuracy – Map-based navigation</vt:lpstr>
      <vt:lpstr>Ground control</vt:lpstr>
      <vt:lpstr>GPS modernisation and evolution</vt:lpstr>
      <vt:lpstr>How it’s done – a summary</vt:lpstr>
      <vt:lpstr>In the receiver – Acquiring and Tracking signals</vt:lpstr>
      <vt:lpstr>The challenge in receiver design</vt:lpstr>
      <vt:lpstr>GNSS on smartphones</vt:lpstr>
      <vt:lpstr>Alternative Navigation Technologies (AltNav)</vt:lpstr>
      <vt:lpstr>The four GNSSs and regional systems</vt:lpstr>
      <vt:lpstr>GNSS applications and impact</vt:lpstr>
      <vt:lpstr>GNSS vulnerabilities</vt:lpstr>
      <vt:lpstr>GNSS interference countermeasures</vt:lpstr>
      <vt:lpstr>In 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SatNav    much more than GPS  but less than perfect</dc:title>
  <dc:creator>Malcolm Macleod</dc:creator>
  <cp:lastModifiedBy>Malcolm Macleod</cp:lastModifiedBy>
  <cp:revision>2</cp:revision>
  <dcterms:created xsi:type="dcterms:W3CDTF">2023-02-12T09:40:15Z</dcterms:created>
  <dcterms:modified xsi:type="dcterms:W3CDTF">2024-04-08T16:57:46Z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